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1"/>
  </p:notesMasterIdLst>
  <p:sldIdLst>
    <p:sldId id="256" r:id="rId2"/>
    <p:sldId id="288" r:id="rId3"/>
    <p:sldId id="289" r:id="rId4"/>
    <p:sldId id="260" r:id="rId5"/>
    <p:sldId id="261" r:id="rId6"/>
    <p:sldId id="262" r:id="rId7"/>
    <p:sldId id="263" r:id="rId8"/>
    <p:sldId id="277" r:id="rId9"/>
    <p:sldId id="278" r:id="rId10"/>
    <p:sldId id="264" r:id="rId11"/>
    <p:sldId id="267" r:id="rId12"/>
    <p:sldId id="286" r:id="rId13"/>
    <p:sldId id="284" r:id="rId14"/>
    <p:sldId id="268" r:id="rId15"/>
    <p:sldId id="280" r:id="rId16"/>
    <p:sldId id="266" r:id="rId17"/>
    <p:sldId id="281" r:id="rId18"/>
    <p:sldId id="283" r:id="rId19"/>
    <p:sldId id="269" r:id="rId20"/>
    <p:sldId id="270" r:id="rId21"/>
    <p:sldId id="258" r:id="rId22"/>
    <p:sldId id="259" r:id="rId23"/>
    <p:sldId id="271" r:id="rId24"/>
    <p:sldId id="273" r:id="rId25"/>
    <p:sldId id="274" r:id="rId26"/>
    <p:sldId id="275" r:id="rId27"/>
    <p:sldId id="276" r:id="rId28"/>
    <p:sldId id="285" r:id="rId29"/>
    <p:sldId id="25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2BC"/>
    <a:srgbClr val="FDFA7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366"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6A2606-F23F-437E-8C20-1E3250D63AF9}" type="datetimeFigureOut">
              <a:rPr lang="it-IT" smtClean="0"/>
              <a:pPr/>
              <a:t>14/06/2010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2AF32-60B2-4CA5-89F1-356241CACECA}" type="slidenum">
              <a:rPr lang="it-IT" smtClean="0"/>
              <a:pPr/>
              <a:t>‹#›</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A9A45-5D0E-4392-A5F3-DF9EF2B1816A}" type="slidenum">
              <a:rPr lang="it-IT"/>
              <a:pPr/>
              <a:t>2</a:t>
            </a:fld>
            <a:endParaRPr lang="it-IT"/>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1EDCCD-181D-4426-BABB-8D2A8721575F}" type="slidenum">
              <a:rPr lang="it-IT"/>
              <a:pPr/>
              <a:t>4</a:t>
            </a:fld>
            <a:endParaRPr lang="it-IT"/>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ln/>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A6A207-9F5B-47E3-8CC1-7F6E6F086925}" type="slidenum">
              <a:rPr lang="it-IT"/>
              <a:pPr/>
              <a:t>5</a:t>
            </a:fld>
            <a:endParaRPr lang="it-IT"/>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16420-D533-4D5B-9F58-4779850F7208}" type="slidenum">
              <a:rPr lang="it-IT"/>
              <a:pPr/>
              <a:t>6</a:t>
            </a:fld>
            <a:endParaRPr lang="it-IT"/>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4612AF32-60B2-4CA5-89F1-356241CACECA}" type="slidenum">
              <a:rPr lang="it-IT" smtClean="0"/>
              <a:pPr/>
              <a:t>10</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4612AF32-60B2-4CA5-89F1-356241CACECA}" type="slidenum">
              <a:rPr lang="it-IT" smtClean="0"/>
              <a:pPr/>
              <a:t>11</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4612AF32-60B2-4CA5-89F1-356241CACECA}" type="slidenum">
              <a:rPr lang="it-IT" smtClean="0"/>
              <a:pPr/>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1D8BD707-D9CF-40AE-B4C6-C98DA3205C09}" type="datetimeFigureOut">
              <a:rPr lang="en-US" smtClean="0"/>
              <a:pPr/>
              <a:t>6/14/2010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1D8BD707-D9CF-40AE-B4C6-C98DA3205C09}" type="datetimeFigureOut">
              <a:rPr lang="en-US" smtClean="0"/>
              <a:pPr/>
              <a:t>6/14/2010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1D8BD707-D9CF-40AE-B4C6-C98DA3205C09}" type="datetimeFigureOut">
              <a:rPr lang="en-US" smtClean="0"/>
              <a:pPr/>
              <a:t>6/14/2010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1D8BD707-D9CF-40AE-B4C6-C98DA3205C09}" type="datetimeFigureOut">
              <a:rPr lang="en-US" smtClean="0"/>
              <a:pPr/>
              <a:t>6/14/2010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1D8BD707-D9CF-40AE-B4C6-C98DA3205C09}" type="datetimeFigureOut">
              <a:rPr lang="en-US" smtClean="0"/>
              <a:pPr/>
              <a:t>6/14/2010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1D8BD707-D9CF-40AE-B4C6-C98DA3205C09}" type="datetimeFigureOut">
              <a:rPr lang="en-US" smtClean="0"/>
              <a:pPr/>
              <a:t>6/14/2010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1D8BD707-D9CF-40AE-B4C6-C98DA3205C09}" type="datetimeFigureOut">
              <a:rPr lang="en-US" smtClean="0"/>
              <a:pPr/>
              <a:t>6/14/2010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46.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8686800" cy="1905000"/>
          </a:xfrm>
          <a:solidFill>
            <a:srgbClr val="FFFF00"/>
          </a:solidFill>
          <a:ln>
            <a:solidFill>
              <a:srgbClr val="4E22BC"/>
            </a:solidFill>
          </a:ln>
        </p:spPr>
        <p:txBody>
          <a:bodyPr>
            <a:normAutofit/>
          </a:bodyPr>
          <a:lstStyle/>
          <a:p>
            <a:r>
              <a:rPr lang="it-IT" sz="4000" dirty="0" smtClean="0">
                <a:solidFill>
                  <a:srgbClr val="4E22BC"/>
                </a:solidFill>
              </a:rPr>
              <a:t>THE ALICE EXPERIMENT AT CERN LHC: </a:t>
            </a:r>
            <a:br>
              <a:rPr lang="it-IT" sz="4000" dirty="0" smtClean="0">
                <a:solidFill>
                  <a:srgbClr val="4E22BC"/>
                </a:solidFill>
              </a:rPr>
            </a:br>
            <a:r>
              <a:rPr lang="it-IT" sz="4000" dirty="0" smtClean="0">
                <a:solidFill>
                  <a:srgbClr val="4E22BC"/>
                </a:solidFill>
              </a:rPr>
              <a:t>STATUS AND FIRST RESULTS</a:t>
            </a:r>
            <a:endParaRPr lang="it-IT" sz="4000" dirty="0">
              <a:solidFill>
                <a:srgbClr val="4E22BC"/>
              </a:solidFill>
            </a:endParaRPr>
          </a:p>
        </p:txBody>
      </p:sp>
      <p:sp>
        <p:nvSpPr>
          <p:cNvPr id="3" name="Subtitle 2"/>
          <p:cNvSpPr>
            <a:spLocks noGrp="1"/>
          </p:cNvSpPr>
          <p:nvPr>
            <p:ph type="subTitle" idx="1"/>
          </p:nvPr>
        </p:nvSpPr>
        <p:spPr>
          <a:xfrm>
            <a:off x="1447800" y="2209800"/>
            <a:ext cx="6400800" cy="1447800"/>
          </a:xfrm>
        </p:spPr>
        <p:txBody>
          <a:bodyPr>
            <a:normAutofit lnSpcReduction="10000"/>
          </a:bodyPr>
          <a:lstStyle/>
          <a:p>
            <a:r>
              <a:rPr lang="it-IT" sz="2800" dirty="0" smtClean="0">
                <a:solidFill>
                  <a:schemeClr val="bg1">
                    <a:lumMod val="50000"/>
                  </a:schemeClr>
                </a:solidFill>
              </a:rPr>
              <a:t>Ermanno Vercellin</a:t>
            </a:r>
          </a:p>
          <a:p>
            <a:r>
              <a:rPr lang="it-IT" sz="2400" dirty="0" smtClean="0">
                <a:solidFill>
                  <a:schemeClr val="bg1">
                    <a:lumMod val="50000"/>
                  </a:schemeClr>
                </a:solidFill>
              </a:rPr>
              <a:t>Università  and INFN Torino, Italy</a:t>
            </a:r>
          </a:p>
          <a:p>
            <a:r>
              <a:rPr lang="it-IT" sz="2800" i="1" dirty="0" smtClean="0">
                <a:solidFill>
                  <a:schemeClr val="bg1">
                    <a:lumMod val="50000"/>
                  </a:schemeClr>
                </a:solidFill>
              </a:rPr>
              <a:t>On behalf of the ALICE collaboration</a:t>
            </a:r>
            <a:endParaRPr lang="it-IT" sz="2800" i="1" dirty="0">
              <a:solidFill>
                <a:schemeClr val="bg1">
                  <a:lumMod val="50000"/>
                </a:schemeClr>
              </a:solidFill>
            </a:endParaRPr>
          </a:p>
        </p:txBody>
      </p:sp>
      <p:sp>
        <p:nvSpPr>
          <p:cNvPr id="6" name="TextBox 5"/>
          <p:cNvSpPr txBox="1"/>
          <p:nvPr/>
        </p:nvSpPr>
        <p:spPr>
          <a:xfrm>
            <a:off x="914400" y="3811012"/>
            <a:ext cx="7543800" cy="3046988"/>
          </a:xfrm>
          <a:prstGeom prst="rect">
            <a:avLst/>
          </a:prstGeom>
          <a:noFill/>
          <a:ln>
            <a:solidFill>
              <a:srgbClr val="4E22BC"/>
            </a:solidFill>
          </a:ln>
        </p:spPr>
        <p:txBody>
          <a:bodyPr wrap="square" rtlCol="0">
            <a:spAutoFit/>
          </a:bodyPr>
          <a:lstStyle/>
          <a:p>
            <a:r>
              <a:rPr lang="it-IT" sz="3200" i="1" dirty="0" smtClean="0">
                <a:solidFill>
                  <a:srgbClr val="FF0000"/>
                </a:solidFill>
              </a:rPr>
              <a:t>Outline</a:t>
            </a:r>
          </a:p>
          <a:p>
            <a:pPr>
              <a:buFont typeface="Arial" pitchFamily="34" charset="0"/>
              <a:buChar char="•"/>
            </a:pPr>
            <a:r>
              <a:rPr lang="it-IT" sz="3200" i="1" dirty="0" smtClean="0"/>
              <a:t> </a:t>
            </a:r>
            <a:r>
              <a:rPr lang="it-IT" sz="3200" i="1" dirty="0" smtClean="0">
                <a:solidFill>
                  <a:schemeClr val="bg1">
                    <a:lumMod val="50000"/>
                  </a:schemeClr>
                </a:solidFill>
              </a:rPr>
              <a:t>Heavy-ions at the LHC</a:t>
            </a:r>
          </a:p>
          <a:p>
            <a:pPr>
              <a:buFont typeface="Arial" pitchFamily="34" charset="0"/>
              <a:buChar char="•"/>
            </a:pPr>
            <a:r>
              <a:rPr lang="it-IT" sz="3200" i="1" dirty="0" smtClean="0">
                <a:solidFill>
                  <a:schemeClr val="bg1">
                    <a:lumMod val="50000"/>
                  </a:schemeClr>
                </a:solidFill>
              </a:rPr>
              <a:t> ALICE Status</a:t>
            </a:r>
          </a:p>
          <a:p>
            <a:pPr>
              <a:buFont typeface="Arial" pitchFamily="34" charset="0"/>
              <a:buChar char="•"/>
            </a:pPr>
            <a:r>
              <a:rPr lang="it-IT" sz="3200" i="1" dirty="0" smtClean="0">
                <a:solidFill>
                  <a:schemeClr val="bg1">
                    <a:lumMod val="50000"/>
                  </a:schemeClr>
                </a:solidFill>
              </a:rPr>
              <a:t> Performance </a:t>
            </a:r>
          </a:p>
          <a:p>
            <a:pPr>
              <a:buFont typeface="Arial" pitchFamily="34" charset="0"/>
              <a:buChar char="•"/>
            </a:pPr>
            <a:r>
              <a:rPr lang="it-IT" sz="3200" i="1" dirty="0" smtClean="0">
                <a:solidFill>
                  <a:schemeClr val="bg1">
                    <a:lumMod val="50000"/>
                  </a:schemeClr>
                </a:solidFill>
              </a:rPr>
              <a:t> First results</a:t>
            </a:r>
          </a:p>
          <a:p>
            <a:pPr>
              <a:buFont typeface="Arial" pitchFamily="34" charset="0"/>
              <a:buChar char="•"/>
            </a:pPr>
            <a:r>
              <a:rPr lang="it-IT" sz="3200" i="1" dirty="0" smtClean="0">
                <a:solidFill>
                  <a:schemeClr val="bg1">
                    <a:lumMod val="50000"/>
                  </a:schemeClr>
                </a:solidFill>
              </a:rPr>
              <a:t> Conclusions and outlook</a:t>
            </a:r>
          </a:p>
        </p:txBody>
      </p:sp>
      <p:pic>
        <p:nvPicPr>
          <p:cNvPr id="7" name="Picture 6"/>
          <p:cNvPicPr>
            <a:picLocks noChangeAspect="1" noChangeArrowheads="1"/>
          </p:cNvPicPr>
          <p:nvPr/>
        </p:nvPicPr>
        <p:blipFill>
          <a:blip r:embed="rId2" cstate="print"/>
          <a:srcRect/>
          <a:stretch>
            <a:fillRect/>
          </a:stretch>
        </p:blipFill>
        <p:spPr bwMode="auto">
          <a:xfrm>
            <a:off x="5791200" y="4114800"/>
            <a:ext cx="2438400" cy="2362200"/>
          </a:xfrm>
          <a:prstGeom prst="rect">
            <a:avLst/>
          </a:prstGeom>
          <a:solidFill>
            <a:schemeClr val="tx1"/>
          </a:solid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153400" cy="646331"/>
          </a:xfrm>
          <a:prstGeom prst="rect">
            <a:avLst/>
          </a:prstGeom>
          <a:solidFill>
            <a:srgbClr val="FFFF00"/>
          </a:solidFill>
          <a:ln>
            <a:solidFill>
              <a:schemeClr val="tx2"/>
            </a:solidFill>
          </a:ln>
        </p:spPr>
        <p:txBody>
          <a:bodyPr wrap="square" rtlCol="0">
            <a:spAutoFit/>
          </a:bodyPr>
          <a:lstStyle/>
          <a:p>
            <a:pPr algn="ctr"/>
            <a:r>
              <a:rPr lang="it-IT" sz="3600" dirty="0" smtClean="0">
                <a:solidFill>
                  <a:schemeClr val="tx2"/>
                </a:solidFill>
              </a:rPr>
              <a:t>First p-p collisions and first physics - I</a:t>
            </a:r>
            <a:endParaRPr lang="it-IT" sz="3600" dirty="0">
              <a:solidFill>
                <a:schemeClr val="tx2"/>
              </a:solidFill>
            </a:endParaRPr>
          </a:p>
        </p:txBody>
      </p:sp>
      <p:sp>
        <p:nvSpPr>
          <p:cNvPr id="3" name="TextBox 2"/>
          <p:cNvSpPr txBox="1"/>
          <p:nvPr/>
        </p:nvSpPr>
        <p:spPr>
          <a:xfrm>
            <a:off x="533400" y="13716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23/11/09 :  pp </a:t>
            </a:r>
          </a:p>
          <a:p>
            <a:r>
              <a:rPr lang="it-IT" dirty="0" smtClean="0"/>
              <a:t>coll. at 900 GeV</a:t>
            </a:r>
          </a:p>
        </p:txBody>
      </p:sp>
      <p:sp>
        <p:nvSpPr>
          <p:cNvPr id="4" name="TextBox 3"/>
          <p:cNvSpPr txBox="1"/>
          <p:nvPr/>
        </p:nvSpPr>
        <p:spPr>
          <a:xfrm>
            <a:off x="533400" y="51054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March 2010 :  pp </a:t>
            </a:r>
          </a:p>
          <a:p>
            <a:r>
              <a:rPr lang="it-IT" dirty="0" smtClean="0"/>
              <a:t>coll. at 7 TeV</a:t>
            </a:r>
          </a:p>
        </p:txBody>
      </p:sp>
      <p:sp>
        <p:nvSpPr>
          <p:cNvPr id="5" name="TextBox 4"/>
          <p:cNvSpPr txBox="1"/>
          <p:nvPr/>
        </p:nvSpPr>
        <p:spPr>
          <a:xfrm>
            <a:off x="533400" y="32766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14/12/09 :  pp </a:t>
            </a:r>
          </a:p>
          <a:p>
            <a:r>
              <a:rPr lang="it-IT" dirty="0" smtClean="0"/>
              <a:t>coll. at 2.36 GeV</a:t>
            </a:r>
          </a:p>
        </p:txBody>
      </p:sp>
      <p:cxnSp>
        <p:nvCxnSpPr>
          <p:cNvPr id="7" name="Straight Arrow Connector 6"/>
          <p:cNvCxnSpPr>
            <a:stCxn id="3" idx="2"/>
            <a:endCxn id="5" idx="0"/>
          </p:cNvCxnSpPr>
          <p:nvPr/>
        </p:nvCxnSpPr>
        <p:spPr>
          <a:xfrm rot="5400000">
            <a:off x="818466" y="2647265"/>
            <a:ext cx="125866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rot="5400000">
            <a:off x="856566" y="4514165"/>
            <a:ext cx="118246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5181600" y="1330056"/>
            <a:ext cx="3429000" cy="2327543"/>
          </a:xfrm>
          <a:prstGeom prst="rect">
            <a:avLst/>
          </a:prstGeom>
          <a:noFill/>
          <a:ln w="9525">
            <a:noFill/>
            <a:miter lim="800000"/>
            <a:headEnd/>
            <a:tailEnd/>
          </a:ln>
          <a:effectLst/>
        </p:spPr>
      </p:pic>
      <p:sp>
        <p:nvSpPr>
          <p:cNvPr id="14" name="Right Arrow 13"/>
          <p:cNvSpPr/>
          <p:nvPr/>
        </p:nvSpPr>
        <p:spPr>
          <a:xfrm>
            <a:off x="2438400" y="16002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1" name="Picture 3"/>
          <p:cNvPicPr>
            <a:picLocks noChangeAspect="1" noChangeArrowheads="1"/>
          </p:cNvPicPr>
          <p:nvPr/>
        </p:nvPicPr>
        <p:blipFill>
          <a:blip r:embed="rId4" cstate="print"/>
          <a:srcRect/>
          <a:stretch>
            <a:fillRect/>
          </a:stretch>
        </p:blipFill>
        <p:spPr bwMode="auto">
          <a:xfrm>
            <a:off x="5181600" y="3733800"/>
            <a:ext cx="3505200" cy="2640196"/>
          </a:xfrm>
          <a:prstGeom prst="rect">
            <a:avLst/>
          </a:prstGeom>
          <a:noFill/>
          <a:ln w="9525">
            <a:noFill/>
            <a:miter lim="800000"/>
            <a:headEnd/>
            <a:tailEnd/>
          </a:ln>
          <a:effectLst/>
        </p:spPr>
      </p:pic>
      <p:sp>
        <p:nvSpPr>
          <p:cNvPr id="16" name="Rectangle 15"/>
          <p:cNvSpPr/>
          <p:nvPr/>
        </p:nvSpPr>
        <p:spPr>
          <a:xfrm>
            <a:off x="5181600" y="6172200"/>
            <a:ext cx="3429000" cy="523220"/>
          </a:xfrm>
          <a:prstGeom prst="rect">
            <a:avLst/>
          </a:prstGeom>
        </p:spPr>
        <p:txBody>
          <a:bodyPr wrap="square">
            <a:spAutoFit/>
          </a:bodyPr>
          <a:lstStyle/>
          <a:p>
            <a:r>
              <a:rPr lang="fr-FR" sz="1400" dirty="0" smtClean="0"/>
              <a:t>INEL = non-</a:t>
            </a:r>
            <a:r>
              <a:rPr lang="fr-FR" sz="1400" dirty="0" err="1" smtClean="0"/>
              <a:t>diffr</a:t>
            </a:r>
            <a:r>
              <a:rPr lang="fr-FR" sz="1400" dirty="0" smtClean="0"/>
              <a:t>. + single-</a:t>
            </a:r>
            <a:r>
              <a:rPr lang="fr-FR" sz="1400" dirty="0" err="1" smtClean="0"/>
              <a:t>diffr</a:t>
            </a:r>
            <a:r>
              <a:rPr lang="fr-FR" sz="1400" dirty="0" smtClean="0"/>
              <a:t>. + double </a:t>
            </a:r>
            <a:r>
              <a:rPr lang="fr-FR" sz="1400" dirty="0" err="1" smtClean="0"/>
              <a:t>diffr</a:t>
            </a:r>
            <a:r>
              <a:rPr lang="fr-FR" sz="1400" dirty="0" smtClean="0"/>
              <a:t>.      </a:t>
            </a:r>
          </a:p>
          <a:p>
            <a:r>
              <a:rPr lang="it-IT" sz="1400" dirty="0" smtClean="0"/>
              <a:t>NSD = non-single-diffractive</a:t>
            </a:r>
            <a:endParaRPr lang="it-IT" sz="1600" dirty="0"/>
          </a:p>
        </p:txBody>
      </p:sp>
      <p:sp>
        <p:nvSpPr>
          <p:cNvPr id="19" name="Rectangle 18"/>
          <p:cNvSpPr/>
          <p:nvPr/>
        </p:nvSpPr>
        <p:spPr>
          <a:xfrm>
            <a:off x="3200400" y="1981200"/>
            <a:ext cx="1828800" cy="707886"/>
          </a:xfrm>
          <a:prstGeom prst="rect">
            <a:avLst/>
          </a:prstGeom>
          <a:solidFill>
            <a:schemeClr val="bg2">
              <a:lumMod val="90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From first collisions…</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Rectangle 19"/>
          <p:cNvSpPr/>
          <p:nvPr/>
        </p:nvSpPr>
        <p:spPr>
          <a:xfrm>
            <a:off x="3048000" y="4191000"/>
            <a:ext cx="2280689" cy="1877437"/>
          </a:xfrm>
          <a:prstGeom prst="rect">
            <a:avLst/>
          </a:prstGeom>
          <a:solidFill>
            <a:schemeClr val="bg2">
              <a:lumMod val="90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 the first paper </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on charged particle </a:t>
            </a:r>
          </a:p>
          <a:p>
            <a:pPr algn="ctr"/>
            <a:r>
              <a:rPr lang="en-US"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pseudorapidity</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density</a:t>
            </a:r>
          </a:p>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Submitted to EPJ C</a:t>
            </a:r>
          </a:p>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on Nov. 28 2009,</a:t>
            </a:r>
          </a:p>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Published on</a:t>
            </a:r>
          </a:p>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EPJ C vol. 65, Jan 2010</a:t>
            </a:r>
          </a:p>
        </p:txBody>
      </p:sp>
      <p:sp>
        <p:nvSpPr>
          <p:cNvPr id="21" name="Rounded Rectangle 20"/>
          <p:cNvSpPr/>
          <p:nvPr/>
        </p:nvSpPr>
        <p:spPr>
          <a:xfrm>
            <a:off x="2895600" y="1066800"/>
            <a:ext cx="6096000" cy="563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153400" cy="646331"/>
          </a:xfrm>
          <a:prstGeom prst="rect">
            <a:avLst/>
          </a:prstGeom>
          <a:solidFill>
            <a:srgbClr val="FFFF00"/>
          </a:solidFill>
          <a:ln>
            <a:solidFill>
              <a:schemeClr val="tx2"/>
            </a:solidFill>
          </a:ln>
        </p:spPr>
        <p:txBody>
          <a:bodyPr wrap="square" rtlCol="0">
            <a:spAutoFit/>
          </a:bodyPr>
          <a:lstStyle/>
          <a:p>
            <a:pPr algn="ctr"/>
            <a:r>
              <a:rPr lang="it-IT" sz="3600" dirty="0" smtClean="0">
                <a:solidFill>
                  <a:schemeClr val="tx2"/>
                </a:solidFill>
              </a:rPr>
              <a:t>First p-p collisions and first physics - II</a:t>
            </a:r>
            <a:endParaRPr lang="it-IT" sz="3600" dirty="0">
              <a:solidFill>
                <a:schemeClr val="tx2"/>
              </a:solidFill>
            </a:endParaRPr>
          </a:p>
        </p:txBody>
      </p:sp>
      <p:sp>
        <p:nvSpPr>
          <p:cNvPr id="3" name="TextBox 2"/>
          <p:cNvSpPr txBox="1"/>
          <p:nvPr/>
        </p:nvSpPr>
        <p:spPr>
          <a:xfrm>
            <a:off x="533400" y="13716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23/11/09 :  pp </a:t>
            </a:r>
          </a:p>
          <a:p>
            <a:r>
              <a:rPr lang="it-IT" dirty="0" smtClean="0"/>
              <a:t>coll. at 900 GeV</a:t>
            </a:r>
          </a:p>
        </p:txBody>
      </p:sp>
      <p:sp>
        <p:nvSpPr>
          <p:cNvPr id="4" name="TextBox 3"/>
          <p:cNvSpPr txBox="1"/>
          <p:nvPr/>
        </p:nvSpPr>
        <p:spPr>
          <a:xfrm>
            <a:off x="533400" y="49530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March 20</a:t>
            </a:r>
            <a:r>
              <a:rPr lang="it-IT" dirty="0" smtClean="0"/>
              <a:t>10 </a:t>
            </a:r>
            <a:r>
              <a:rPr lang="it-IT" dirty="0" smtClean="0"/>
              <a:t>:  pp </a:t>
            </a:r>
          </a:p>
          <a:p>
            <a:r>
              <a:rPr lang="it-IT" dirty="0" smtClean="0"/>
              <a:t>coll. at 7 TeV</a:t>
            </a:r>
          </a:p>
        </p:txBody>
      </p:sp>
      <p:sp>
        <p:nvSpPr>
          <p:cNvPr id="5" name="TextBox 4"/>
          <p:cNvSpPr txBox="1"/>
          <p:nvPr/>
        </p:nvSpPr>
        <p:spPr>
          <a:xfrm>
            <a:off x="533400" y="31242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14/12/09 :  pp </a:t>
            </a:r>
          </a:p>
          <a:p>
            <a:r>
              <a:rPr lang="it-IT" dirty="0" smtClean="0"/>
              <a:t>coll. at 2.36 GeV</a:t>
            </a:r>
          </a:p>
        </p:txBody>
      </p:sp>
      <p:cxnSp>
        <p:nvCxnSpPr>
          <p:cNvPr id="7" name="Straight Arrow Connector 6"/>
          <p:cNvCxnSpPr>
            <a:stCxn id="3" idx="2"/>
          </p:cNvCxnSpPr>
          <p:nvPr/>
        </p:nvCxnSpPr>
        <p:spPr>
          <a:xfrm rot="5400000">
            <a:off x="894665" y="2571066"/>
            <a:ext cx="110627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rot="5400000">
            <a:off x="856566" y="4361765"/>
            <a:ext cx="118246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2438400" y="16002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p:cNvSpPr/>
          <p:nvPr/>
        </p:nvSpPr>
        <p:spPr>
          <a:xfrm>
            <a:off x="0" y="5715000"/>
            <a:ext cx="2819400" cy="1169551"/>
          </a:xfrm>
          <a:prstGeom prst="rect">
            <a:avLst/>
          </a:prstGeom>
          <a:solidFill>
            <a:schemeClr val="bg2">
              <a:lumMod val="90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dN</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ymbol" pitchFamily="18" charset="2"/>
              </a:rPr>
              <a:t>h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multiplicity</a:t>
            </a:r>
          </a:p>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distr. </a:t>
            </a: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0.9 , 2.36  and 7 </a:t>
            </a:r>
            <a:r>
              <a:rPr lang="en-US"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TeV</a:t>
            </a:r>
            <a:endPar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it-IT" dirty="0" smtClean="0"/>
              <a:t>arXiv: 1004.3514[hep-ex</a:t>
            </a:r>
            <a:r>
              <a:rPr lang="it-IT" sz="1600" dirty="0" smtClean="0"/>
              <a:t>]</a:t>
            </a:r>
          </a:p>
          <a:p>
            <a:r>
              <a:rPr lang="it-IT"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Accepted by EPJ C</a:t>
            </a:r>
            <a:endPar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Rounded Rectangle 20"/>
          <p:cNvSpPr/>
          <p:nvPr/>
        </p:nvSpPr>
        <p:spPr>
          <a:xfrm>
            <a:off x="2895600" y="1066800"/>
            <a:ext cx="6096000" cy="563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ight Arrow 17"/>
          <p:cNvSpPr/>
          <p:nvPr/>
        </p:nvSpPr>
        <p:spPr>
          <a:xfrm>
            <a:off x="2438400" y="35814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ight Arrow 14"/>
          <p:cNvSpPr/>
          <p:nvPr/>
        </p:nvSpPr>
        <p:spPr>
          <a:xfrm>
            <a:off x="2438400" y="54102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p:cNvPicPr>
            <a:picLocks noChangeAspect="1" noChangeArrowheads="1"/>
          </p:cNvPicPr>
          <p:nvPr/>
        </p:nvPicPr>
        <p:blipFill>
          <a:blip r:embed="rId3" cstate="print"/>
          <a:srcRect l="1932" t="5387" r="3382"/>
          <a:stretch>
            <a:fillRect/>
          </a:stretch>
        </p:blipFill>
        <p:spPr bwMode="auto">
          <a:xfrm>
            <a:off x="2971800" y="1143000"/>
            <a:ext cx="2895600" cy="2555810"/>
          </a:xfrm>
          <a:prstGeom prst="rect">
            <a:avLst/>
          </a:prstGeom>
          <a:noFill/>
          <a:ln w="9525">
            <a:noFill/>
            <a:miter lim="800000"/>
            <a:headEnd/>
            <a:tailEnd/>
          </a:ln>
          <a:effectLst/>
        </p:spPr>
      </p:pic>
      <p:sp>
        <p:nvSpPr>
          <p:cNvPr id="16" name="Rectangle 15"/>
          <p:cNvSpPr/>
          <p:nvPr/>
        </p:nvSpPr>
        <p:spPr>
          <a:xfrm>
            <a:off x="0" y="3886200"/>
            <a:ext cx="2743200" cy="892552"/>
          </a:xfrm>
          <a:prstGeom prst="rect">
            <a:avLst/>
          </a:prstGeom>
          <a:solidFill>
            <a:schemeClr val="bg2">
              <a:lumMod val="90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dN</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ymbol" pitchFamily="18" charset="2"/>
              </a:rPr>
              <a:t>h </a:t>
            </a: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0.9 , and 2.36  </a:t>
            </a:r>
            <a:r>
              <a:rPr lang="en-US"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TeV</a:t>
            </a:r>
            <a:endPar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it-IT" dirty="0" smtClean="0"/>
              <a:t> </a:t>
            </a:r>
            <a:r>
              <a:rPr lang="en-GB" dirty="0" smtClean="0"/>
              <a:t>arXiv:1004.3034 </a:t>
            </a:r>
            <a:r>
              <a:rPr lang="it-IT" dirty="0" smtClean="0"/>
              <a:t>[hep-ex</a:t>
            </a:r>
            <a:r>
              <a:rPr lang="it-IT" sz="1600" dirty="0" smtClean="0"/>
              <a:t>]</a:t>
            </a:r>
          </a:p>
          <a:p>
            <a:r>
              <a:rPr lang="it-IT"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Accepted by EPJ C</a:t>
            </a:r>
            <a:endPar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TextBox 16"/>
          <p:cNvSpPr txBox="1"/>
          <p:nvPr/>
        </p:nvSpPr>
        <p:spPr>
          <a:xfrm>
            <a:off x="3048000" y="3733800"/>
            <a:ext cx="5867400" cy="738664"/>
          </a:xfrm>
          <a:prstGeom prst="rect">
            <a:avLst/>
          </a:prstGeom>
          <a:noFill/>
        </p:spPr>
        <p:txBody>
          <a:bodyPr wrap="square" rtlCol="0">
            <a:spAutoFit/>
          </a:bodyPr>
          <a:lstStyle/>
          <a:p>
            <a:pPr>
              <a:buFont typeface="Arial" pitchFamily="34" charset="0"/>
              <a:buChar char="•"/>
            </a:pPr>
            <a:r>
              <a:rPr lang="it-IT" sz="1400" dirty="0" smtClean="0">
                <a:solidFill>
                  <a:srgbClr val="FF0000"/>
                </a:solidFill>
              </a:rPr>
              <a:t> ALICE data similar to those obtained by CMS </a:t>
            </a:r>
          </a:p>
          <a:p>
            <a:pPr>
              <a:buFont typeface="Arial" pitchFamily="34" charset="0"/>
              <a:buChar char="•"/>
            </a:pPr>
            <a:r>
              <a:rPr lang="it-IT" sz="1400" dirty="0" smtClean="0">
                <a:solidFill>
                  <a:srgbClr val="FF0000"/>
                </a:solidFill>
              </a:rPr>
              <a:t>dN/d</a:t>
            </a:r>
            <a:r>
              <a:rPr lang="it-IT" sz="1400" dirty="0" smtClean="0">
                <a:solidFill>
                  <a:srgbClr val="FF0000"/>
                </a:solidFill>
                <a:latin typeface="Symbol" pitchFamily="18" charset="2"/>
              </a:rPr>
              <a:t>h</a:t>
            </a:r>
            <a:r>
              <a:rPr lang="it-IT" sz="1400" dirty="0" smtClean="0">
                <a:solidFill>
                  <a:srgbClr val="FF0000"/>
                </a:solidFill>
              </a:rPr>
              <a:t> </a:t>
            </a:r>
            <a:r>
              <a:rPr lang="it-IT" sz="1400" dirty="0" smtClean="0">
                <a:solidFill>
                  <a:srgbClr val="FF0000"/>
                </a:solidFill>
              </a:rPr>
              <a:t>is larger and Increases faster with c.m. energy  than predicted by  generators;  best agreement: PYTHIA – ATLAS CSC</a:t>
            </a:r>
            <a:endParaRPr lang="it-IT" sz="1400" dirty="0">
              <a:solidFill>
                <a:srgbClr val="FF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3581400" y="4572000"/>
            <a:ext cx="4725237" cy="2057400"/>
          </a:xfrm>
          <a:prstGeom prst="rect">
            <a:avLst/>
          </a:prstGeom>
          <a:noFill/>
          <a:ln w="9525">
            <a:noFill/>
            <a:miter lim="800000"/>
            <a:headEnd/>
            <a:tailEnd/>
          </a:ln>
          <a:effectLst/>
        </p:spPr>
      </p:pic>
      <p:pic>
        <p:nvPicPr>
          <p:cNvPr id="23" name="Picture 2" descr="dndeta_compare_mc"/>
          <p:cNvPicPr>
            <a:picLocks noChangeAspect="1" noChangeArrowheads="1"/>
          </p:cNvPicPr>
          <p:nvPr/>
        </p:nvPicPr>
        <p:blipFill>
          <a:blip r:embed="rId5" cstate="print"/>
          <a:srcRect/>
          <a:stretch>
            <a:fillRect/>
          </a:stretch>
        </p:blipFill>
        <p:spPr bwMode="auto">
          <a:xfrm>
            <a:off x="5964109" y="1143000"/>
            <a:ext cx="2729193"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153400" cy="646331"/>
          </a:xfrm>
          <a:prstGeom prst="rect">
            <a:avLst/>
          </a:prstGeom>
          <a:solidFill>
            <a:srgbClr val="FFFF00"/>
          </a:solidFill>
          <a:ln>
            <a:solidFill>
              <a:schemeClr val="tx2"/>
            </a:solidFill>
          </a:ln>
        </p:spPr>
        <p:txBody>
          <a:bodyPr wrap="square" rtlCol="0">
            <a:spAutoFit/>
          </a:bodyPr>
          <a:lstStyle/>
          <a:p>
            <a:pPr algn="ctr"/>
            <a:r>
              <a:rPr lang="it-IT" sz="3600" dirty="0" smtClean="0">
                <a:solidFill>
                  <a:schemeClr val="tx2"/>
                </a:solidFill>
              </a:rPr>
              <a:t>First p-p collisions and first physics - III</a:t>
            </a:r>
            <a:endParaRPr lang="it-IT" sz="3600" dirty="0">
              <a:solidFill>
                <a:schemeClr val="tx2"/>
              </a:solidFill>
            </a:endParaRPr>
          </a:p>
        </p:txBody>
      </p:sp>
      <p:sp>
        <p:nvSpPr>
          <p:cNvPr id="3" name="TextBox 2"/>
          <p:cNvSpPr txBox="1"/>
          <p:nvPr/>
        </p:nvSpPr>
        <p:spPr>
          <a:xfrm>
            <a:off x="533400" y="13716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23/11/09 :  pp </a:t>
            </a:r>
          </a:p>
          <a:p>
            <a:r>
              <a:rPr lang="it-IT" dirty="0" smtClean="0"/>
              <a:t>coll. at 900 GeV</a:t>
            </a:r>
          </a:p>
        </p:txBody>
      </p:sp>
      <p:sp>
        <p:nvSpPr>
          <p:cNvPr id="4" name="TextBox 3"/>
          <p:cNvSpPr txBox="1"/>
          <p:nvPr/>
        </p:nvSpPr>
        <p:spPr>
          <a:xfrm>
            <a:off x="533400" y="49530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XX/03/10 :  pp </a:t>
            </a:r>
          </a:p>
          <a:p>
            <a:r>
              <a:rPr lang="it-IT" dirty="0" smtClean="0"/>
              <a:t>coll. at 7 TeV</a:t>
            </a:r>
          </a:p>
        </p:txBody>
      </p:sp>
      <p:sp>
        <p:nvSpPr>
          <p:cNvPr id="5" name="TextBox 4"/>
          <p:cNvSpPr txBox="1"/>
          <p:nvPr/>
        </p:nvSpPr>
        <p:spPr>
          <a:xfrm>
            <a:off x="533400" y="3124200"/>
            <a:ext cx="1828800" cy="646331"/>
          </a:xfrm>
          <a:prstGeom prst="rect">
            <a:avLst/>
          </a:prstGeom>
          <a:solidFill>
            <a:schemeClr val="tx2">
              <a:lumMod val="40000"/>
              <a:lumOff val="60000"/>
            </a:schemeClr>
          </a:solidFill>
          <a:ln>
            <a:solidFill>
              <a:srgbClr val="0070C0"/>
            </a:solidFill>
          </a:ln>
        </p:spPr>
        <p:txBody>
          <a:bodyPr wrap="square" rtlCol="0">
            <a:spAutoFit/>
          </a:bodyPr>
          <a:lstStyle/>
          <a:p>
            <a:r>
              <a:rPr lang="it-IT" dirty="0" smtClean="0"/>
              <a:t>14/12/09 :  pp </a:t>
            </a:r>
          </a:p>
          <a:p>
            <a:r>
              <a:rPr lang="it-IT" dirty="0" smtClean="0"/>
              <a:t>coll. at 2.36 GeV</a:t>
            </a:r>
          </a:p>
        </p:txBody>
      </p:sp>
      <p:cxnSp>
        <p:nvCxnSpPr>
          <p:cNvPr id="7" name="Straight Arrow Connector 6"/>
          <p:cNvCxnSpPr>
            <a:stCxn id="3" idx="2"/>
          </p:cNvCxnSpPr>
          <p:nvPr/>
        </p:nvCxnSpPr>
        <p:spPr>
          <a:xfrm rot="5400000">
            <a:off x="894665" y="2571066"/>
            <a:ext cx="110627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rot="5400000">
            <a:off x="856566" y="4361765"/>
            <a:ext cx="118246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2438400" y="16002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p:cNvSpPr/>
          <p:nvPr/>
        </p:nvSpPr>
        <p:spPr>
          <a:xfrm>
            <a:off x="0" y="5715000"/>
            <a:ext cx="2819400" cy="1169551"/>
          </a:xfrm>
          <a:prstGeom prst="rect">
            <a:avLst/>
          </a:prstGeom>
          <a:solidFill>
            <a:schemeClr val="bg2">
              <a:lumMod val="90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dN</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ymbol" pitchFamily="18" charset="2"/>
              </a:rPr>
              <a:t>h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multiplicity</a:t>
            </a:r>
          </a:p>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distr. </a:t>
            </a: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0.9 , 2.36  and 7 </a:t>
            </a:r>
            <a:r>
              <a:rPr lang="en-US"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TeV</a:t>
            </a:r>
            <a:endPar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it-IT" dirty="0" smtClean="0"/>
              <a:t>arXiv: 1004.3514[hep-ex</a:t>
            </a:r>
            <a:r>
              <a:rPr lang="it-IT" sz="1600" dirty="0" smtClean="0"/>
              <a:t>]</a:t>
            </a:r>
          </a:p>
          <a:p>
            <a:r>
              <a:rPr lang="it-IT"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Accepted by EPJ C</a:t>
            </a:r>
            <a:endPar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Rounded Rectangle 20"/>
          <p:cNvSpPr/>
          <p:nvPr/>
        </p:nvSpPr>
        <p:spPr>
          <a:xfrm>
            <a:off x="2895600" y="990600"/>
            <a:ext cx="6096000" cy="5715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ight Arrow 17"/>
          <p:cNvSpPr/>
          <p:nvPr/>
        </p:nvSpPr>
        <p:spPr>
          <a:xfrm>
            <a:off x="2438400" y="35814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ight Arrow 14"/>
          <p:cNvSpPr/>
          <p:nvPr/>
        </p:nvSpPr>
        <p:spPr>
          <a:xfrm>
            <a:off x="2438400" y="54102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7" name="Picture 3"/>
          <p:cNvPicPr>
            <a:picLocks noChangeAspect="1" noChangeArrowheads="1"/>
          </p:cNvPicPr>
          <p:nvPr/>
        </p:nvPicPr>
        <p:blipFill>
          <a:blip r:embed="rId3" cstate="print"/>
          <a:srcRect/>
          <a:stretch>
            <a:fillRect/>
          </a:stretch>
        </p:blipFill>
        <p:spPr bwMode="auto">
          <a:xfrm>
            <a:off x="2971800" y="1066800"/>
            <a:ext cx="2921796" cy="2743201"/>
          </a:xfrm>
          <a:prstGeom prst="rect">
            <a:avLst/>
          </a:prstGeom>
          <a:noFill/>
          <a:ln w="9525">
            <a:noFill/>
            <a:miter lim="800000"/>
            <a:headEnd/>
            <a:tailEnd/>
          </a:ln>
          <a:effectLst/>
        </p:spPr>
      </p:pic>
      <p:sp>
        <p:nvSpPr>
          <p:cNvPr id="16" name="Rectangle 15"/>
          <p:cNvSpPr/>
          <p:nvPr/>
        </p:nvSpPr>
        <p:spPr>
          <a:xfrm>
            <a:off x="0" y="3886200"/>
            <a:ext cx="2743200" cy="892552"/>
          </a:xfrm>
          <a:prstGeom prst="rect">
            <a:avLst/>
          </a:prstGeom>
          <a:solidFill>
            <a:schemeClr val="bg2">
              <a:lumMod val="90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dN</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ymbol" pitchFamily="18" charset="2"/>
              </a:rPr>
              <a:t>h </a:t>
            </a: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0.9 , and 2.36  </a:t>
            </a:r>
            <a:r>
              <a:rPr lang="en-US"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TeV</a:t>
            </a:r>
            <a:endPar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it-IT" dirty="0" smtClean="0"/>
              <a:t> </a:t>
            </a:r>
            <a:r>
              <a:rPr lang="en-GB" dirty="0" smtClean="0"/>
              <a:t>arXiv:1004.3034 </a:t>
            </a:r>
            <a:r>
              <a:rPr lang="it-IT" dirty="0" smtClean="0"/>
              <a:t>[hep-ex</a:t>
            </a:r>
            <a:r>
              <a:rPr lang="it-IT" sz="1600" dirty="0" smtClean="0"/>
              <a:t>]</a:t>
            </a:r>
          </a:p>
          <a:p>
            <a:r>
              <a:rPr lang="it-IT"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Accepted by EPJ C</a:t>
            </a:r>
            <a:endPar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TextBox 18"/>
          <p:cNvSpPr txBox="1"/>
          <p:nvPr/>
        </p:nvSpPr>
        <p:spPr>
          <a:xfrm>
            <a:off x="5867400" y="1371600"/>
            <a:ext cx="3276600" cy="738664"/>
          </a:xfrm>
          <a:prstGeom prst="rect">
            <a:avLst/>
          </a:prstGeom>
          <a:noFill/>
        </p:spPr>
        <p:txBody>
          <a:bodyPr wrap="square" rtlCol="0">
            <a:spAutoFit/>
          </a:bodyPr>
          <a:lstStyle/>
          <a:p>
            <a:pPr>
              <a:buFont typeface="Arial" pitchFamily="34" charset="0"/>
              <a:buChar char="•"/>
            </a:pPr>
            <a:r>
              <a:rPr lang="en-US" sz="1400" dirty="0" smtClean="0"/>
              <a:t> </a:t>
            </a:r>
            <a:r>
              <a:rPr lang="en-US" sz="1400" dirty="0" smtClean="0">
                <a:solidFill>
                  <a:srgbClr val="FF0000"/>
                </a:solidFill>
              </a:rPr>
              <a:t>The shape of our measured multiplicity distribution is not reproduced by any of the event generators considered.</a:t>
            </a:r>
          </a:p>
        </p:txBody>
      </p:sp>
      <p:sp>
        <p:nvSpPr>
          <p:cNvPr id="23" name="Rectangle 22"/>
          <p:cNvSpPr/>
          <p:nvPr/>
        </p:nvSpPr>
        <p:spPr>
          <a:xfrm>
            <a:off x="2971800" y="3810000"/>
            <a:ext cx="2895600" cy="523220"/>
          </a:xfrm>
          <a:prstGeom prst="rect">
            <a:avLst/>
          </a:prstGeom>
        </p:spPr>
        <p:txBody>
          <a:bodyPr wrap="square">
            <a:spAutoFit/>
          </a:bodyPr>
          <a:lstStyle/>
          <a:p>
            <a:r>
              <a:rPr lang="en-US" sz="1400" dirty="0" smtClean="0">
                <a:solidFill>
                  <a:srgbClr val="FF0000"/>
                </a:solidFill>
              </a:rPr>
              <a:t>Fits with one NBD work also at all the three energies (0.9,  2.36 and 7 </a:t>
            </a:r>
            <a:r>
              <a:rPr lang="en-US" sz="1400" dirty="0" err="1" smtClean="0">
                <a:solidFill>
                  <a:srgbClr val="FF0000"/>
                </a:solidFill>
              </a:rPr>
              <a:t>TeV</a:t>
            </a:r>
            <a:r>
              <a:rPr lang="en-US" sz="1400" dirty="0" smtClean="0">
                <a:solidFill>
                  <a:srgbClr val="FF0000"/>
                </a:solidFill>
              </a:rPr>
              <a:t>)</a:t>
            </a:r>
          </a:p>
        </p:txBody>
      </p:sp>
      <p:pic>
        <p:nvPicPr>
          <p:cNvPr id="24" name="Picture 4" descr="mult_dist_2360"/>
          <p:cNvPicPr>
            <a:picLocks noChangeAspect="1" noChangeArrowheads="1"/>
          </p:cNvPicPr>
          <p:nvPr/>
        </p:nvPicPr>
        <p:blipFill>
          <a:blip r:embed="rId4" cstate="print"/>
          <a:srcRect/>
          <a:stretch>
            <a:fillRect/>
          </a:stretch>
        </p:blipFill>
        <p:spPr bwMode="auto">
          <a:xfrm>
            <a:off x="3048000" y="4419600"/>
            <a:ext cx="2819400" cy="2185988"/>
          </a:xfrm>
          <a:prstGeom prst="rect">
            <a:avLst/>
          </a:prstGeom>
          <a:noFill/>
          <a:ln w="9525">
            <a:noFill/>
            <a:miter lim="800000"/>
            <a:headEnd/>
            <a:tailEnd/>
          </a:ln>
        </p:spPr>
      </p:pic>
      <p:pic>
        <p:nvPicPr>
          <p:cNvPr id="25" name="Picture 6" descr="data_vs_mc_7000_INEL_1"/>
          <p:cNvPicPr>
            <a:picLocks noChangeAspect="1" noChangeArrowheads="1"/>
          </p:cNvPicPr>
          <p:nvPr/>
        </p:nvPicPr>
        <p:blipFill>
          <a:blip r:embed="rId5" cstate="print"/>
          <a:srcRect/>
          <a:stretch>
            <a:fillRect/>
          </a:stretch>
        </p:blipFill>
        <p:spPr bwMode="auto">
          <a:xfrm>
            <a:off x="6019800" y="2667000"/>
            <a:ext cx="2848758"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1.png"/>
          <p:cNvPicPr>
            <a:picLocks noChangeAspect="1"/>
          </p:cNvPicPr>
          <p:nvPr/>
        </p:nvPicPr>
        <p:blipFill>
          <a:blip r:embed="rId2" cstate="print"/>
          <a:srcRect/>
          <a:stretch>
            <a:fillRect/>
          </a:stretch>
        </p:blipFill>
        <p:spPr bwMode="auto">
          <a:xfrm>
            <a:off x="4548188" y="4286250"/>
            <a:ext cx="3757612" cy="2428875"/>
          </a:xfrm>
          <a:prstGeom prst="rect">
            <a:avLst/>
          </a:prstGeom>
          <a:noFill/>
          <a:ln w="9525">
            <a:noFill/>
            <a:miter lim="800000"/>
            <a:headEnd/>
            <a:tailEnd/>
          </a:ln>
        </p:spPr>
      </p:pic>
      <p:pic>
        <p:nvPicPr>
          <p:cNvPr id="60419" name="Picture 35"/>
          <p:cNvPicPr>
            <a:picLocks noChangeAspect="1" noChangeArrowheads="1"/>
          </p:cNvPicPr>
          <p:nvPr/>
        </p:nvPicPr>
        <p:blipFill>
          <a:blip r:embed="rId3" cstate="print"/>
          <a:srcRect t="36430" r="11578"/>
          <a:stretch>
            <a:fillRect/>
          </a:stretch>
        </p:blipFill>
        <p:spPr bwMode="auto">
          <a:xfrm>
            <a:off x="4191000" y="1455738"/>
            <a:ext cx="4114800" cy="2824162"/>
          </a:xfrm>
          <a:prstGeom prst="rect">
            <a:avLst/>
          </a:prstGeom>
          <a:noFill/>
          <a:ln w="9525">
            <a:noFill/>
            <a:miter lim="800000"/>
            <a:headEnd/>
            <a:tailEnd/>
          </a:ln>
        </p:spPr>
      </p:pic>
      <p:sp>
        <p:nvSpPr>
          <p:cNvPr id="60420" name="Content Placeholder 1"/>
          <p:cNvSpPr>
            <a:spLocks noGrp="1"/>
          </p:cNvSpPr>
          <p:nvPr>
            <p:ph idx="1"/>
          </p:nvPr>
        </p:nvSpPr>
        <p:spPr>
          <a:xfrm>
            <a:off x="285750" y="1071563"/>
            <a:ext cx="5715000" cy="3952875"/>
          </a:xfrm>
        </p:spPr>
        <p:txBody>
          <a:bodyPr>
            <a:normAutofit fontScale="85000" lnSpcReduction="20000"/>
          </a:bodyPr>
          <a:lstStyle/>
          <a:p>
            <a:r>
              <a:rPr lang="en-GB" sz="2000" dirty="0" smtClean="0"/>
              <a:t>2009 (0.9 and 2.36 </a:t>
            </a:r>
            <a:r>
              <a:rPr lang="en-GB" sz="2000" dirty="0" err="1" smtClean="0"/>
              <a:t>TeV</a:t>
            </a:r>
            <a:r>
              <a:rPr lang="en-GB" sz="2000" dirty="0" smtClean="0"/>
              <a:t>)</a:t>
            </a:r>
          </a:p>
          <a:p>
            <a:pPr lvl="1"/>
            <a:r>
              <a:rPr lang="en-GB" sz="1800" dirty="0" smtClean="0"/>
              <a:t>~10.3 µb</a:t>
            </a:r>
            <a:r>
              <a:rPr lang="en-GB" sz="1800" baseline="30000" dirty="0" smtClean="0"/>
              <a:t>-1</a:t>
            </a:r>
          </a:p>
          <a:p>
            <a:pPr lvl="1"/>
            <a:endParaRPr lang="en-GB" sz="1800" baseline="30000" dirty="0" smtClean="0"/>
          </a:p>
          <a:p>
            <a:pPr lvl="1"/>
            <a:endParaRPr lang="en-GB" sz="1800" baseline="30000" dirty="0" smtClean="0"/>
          </a:p>
          <a:p>
            <a:pPr lvl="1"/>
            <a:endParaRPr lang="en-GB" sz="1800" baseline="30000" dirty="0" smtClean="0"/>
          </a:p>
          <a:p>
            <a:pPr lvl="1"/>
            <a:endParaRPr lang="en-GB" sz="1800" baseline="30000" dirty="0" smtClean="0"/>
          </a:p>
          <a:p>
            <a:pPr lvl="1"/>
            <a:endParaRPr lang="en-GB" sz="1800" baseline="30000" dirty="0" smtClean="0"/>
          </a:p>
          <a:p>
            <a:pPr lvl="1"/>
            <a:endParaRPr lang="en-GB" sz="1800" baseline="30000" dirty="0" smtClean="0"/>
          </a:p>
          <a:p>
            <a:pPr lvl="1"/>
            <a:endParaRPr lang="en-GB" sz="1800" baseline="30000" dirty="0" smtClean="0"/>
          </a:p>
          <a:p>
            <a:pPr lvl="1"/>
            <a:endParaRPr lang="en-GB" sz="1800" baseline="30000" dirty="0" smtClean="0"/>
          </a:p>
          <a:p>
            <a:pPr lvl="1">
              <a:buFont typeface="Wingdings 2" pitchFamily="18" charset="2"/>
              <a:buNone/>
            </a:pPr>
            <a:endParaRPr lang="en-GB" sz="1800" baseline="30000" dirty="0" smtClean="0"/>
          </a:p>
          <a:p>
            <a:pPr lvl="1"/>
            <a:endParaRPr lang="en-GB" sz="1800" baseline="30000" dirty="0" smtClean="0"/>
          </a:p>
          <a:p>
            <a:pPr lvl="1"/>
            <a:r>
              <a:rPr lang="en-GB" sz="1800" dirty="0" smtClean="0"/>
              <a:t>~ 500 k min bias</a:t>
            </a:r>
          </a:p>
          <a:p>
            <a:pPr lvl="1"/>
            <a:endParaRPr lang="en-GB" sz="1300" dirty="0" smtClean="0"/>
          </a:p>
          <a:p>
            <a:pPr lvl="1"/>
            <a:endParaRPr lang="en-GB" sz="1800" dirty="0" smtClean="0"/>
          </a:p>
          <a:p>
            <a:endParaRPr lang="en-GB" sz="2000" dirty="0" smtClean="0"/>
          </a:p>
          <a:p>
            <a:pPr lvl="1"/>
            <a:endParaRPr lang="en-GB" sz="1800" baseline="30000" dirty="0" smtClean="0"/>
          </a:p>
          <a:p>
            <a:pPr>
              <a:buFont typeface="Wingdings 2" pitchFamily="18" charset="2"/>
              <a:buNone/>
            </a:pPr>
            <a:endParaRPr lang="en-GB" sz="2000" dirty="0" smtClean="0"/>
          </a:p>
          <a:p>
            <a:pPr>
              <a:buFont typeface="Wingdings 2" pitchFamily="18" charset="2"/>
              <a:buNone/>
            </a:pPr>
            <a:r>
              <a:rPr lang="en-GB" sz="2000" dirty="0" smtClean="0"/>
              <a:t>	</a:t>
            </a:r>
            <a:endParaRPr lang="en-GB" sz="1800" baseline="30000" dirty="0" smtClean="0"/>
          </a:p>
        </p:txBody>
      </p:sp>
      <p:sp>
        <p:nvSpPr>
          <p:cNvPr id="3" name="Title 2"/>
          <p:cNvSpPr>
            <a:spLocks noGrp="1"/>
          </p:cNvSpPr>
          <p:nvPr>
            <p:ph type="title"/>
          </p:nvPr>
        </p:nvSpPr>
        <p:spPr>
          <a:xfrm>
            <a:off x="457200" y="152400"/>
            <a:ext cx="8229600" cy="776270"/>
          </a:xfrm>
          <a:solidFill>
            <a:srgbClr val="FFFF00"/>
          </a:solidFill>
          <a:ln>
            <a:solidFill>
              <a:srgbClr val="4E22BC"/>
            </a:solidFill>
          </a:ln>
        </p:spPr>
        <p:txBody>
          <a:bodyPr/>
          <a:lstStyle/>
          <a:p>
            <a:pPr>
              <a:defRPr/>
            </a:pPr>
            <a:r>
              <a:rPr lang="en-GB" dirty="0" smtClean="0">
                <a:solidFill>
                  <a:srgbClr val="4E22BC"/>
                </a:solidFill>
              </a:rPr>
              <a:t>ALICE running 2009/2010</a:t>
            </a:r>
            <a:endParaRPr lang="en-GB" dirty="0">
              <a:solidFill>
                <a:srgbClr val="4E22BC"/>
              </a:solidFill>
            </a:endParaRPr>
          </a:p>
        </p:txBody>
      </p:sp>
      <p:sp>
        <p:nvSpPr>
          <p:cNvPr id="60422" name="Slide Number Placeholder 3"/>
          <p:cNvSpPr>
            <a:spLocks noGrp="1"/>
          </p:cNvSpPr>
          <p:nvPr>
            <p:ph type="sldNum" sz="quarter" idx="11"/>
          </p:nvPr>
        </p:nvSpPr>
        <p:spPr bwMode="auto">
          <a:noFill/>
          <a:ln>
            <a:miter lim="800000"/>
            <a:headEnd/>
            <a:tailEnd/>
          </a:ln>
        </p:spPr>
        <p:txBody>
          <a:bodyPr/>
          <a:lstStyle/>
          <a:p>
            <a:fld id="{81E2A812-47CF-4FAB-BD12-EFDEF681344C}" type="slidenum">
              <a:rPr lang="en-US"/>
              <a:pPr/>
              <a:t>13</a:t>
            </a:fld>
            <a:endParaRPr lang="en-US"/>
          </a:p>
        </p:txBody>
      </p:sp>
      <p:sp>
        <p:nvSpPr>
          <p:cNvPr id="60424" name="Content Placeholder 1"/>
          <p:cNvSpPr txBox="1">
            <a:spLocks/>
          </p:cNvSpPr>
          <p:nvPr/>
        </p:nvSpPr>
        <p:spPr bwMode="auto">
          <a:xfrm>
            <a:off x="4071938" y="1071563"/>
            <a:ext cx="4286250" cy="2500312"/>
          </a:xfrm>
          <a:prstGeom prst="rect">
            <a:avLst/>
          </a:prstGeom>
          <a:noFill/>
          <a:ln w="9525">
            <a:noFill/>
            <a:miter lim="800000"/>
            <a:headEnd/>
            <a:tailEnd/>
          </a:ln>
        </p:spPr>
        <p:txBody>
          <a:bodyPr/>
          <a:lstStyle/>
          <a:p>
            <a:pPr marL="273050" indent="-273050" eaLnBrk="0" hangingPunct="0">
              <a:spcBef>
                <a:spcPts val="600"/>
              </a:spcBef>
              <a:buClr>
                <a:schemeClr val="accent2"/>
              </a:buClr>
              <a:buSzPct val="85000"/>
              <a:buFont typeface="Wingdings 2" pitchFamily="18" charset="2"/>
              <a:buChar char=""/>
            </a:pPr>
            <a:r>
              <a:rPr lang="en-GB" sz="2000" u="none">
                <a:latin typeface="Constantia" pitchFamily="18" charset="0"/>
              </a:rPr>
              <a:t>2010 (till  1/6) (0.9 and 7 TeV)</a:t>
            </a:r>
            <a:r>
              <a:rPr lang="en-GB" sz="1600" u="none">
                <a:latin typeface="Constantia" pitchFamily="18" charset="0"/>
              </a:rPr>
              <a:t> </a:t>
            </a:r>
          </a:p>
          <a:p>
            <a:pPr marL="639763" lvl="1" indent="-273050" eaLnBrk="0" hangingPunct="0">
              <a:spcBef>
                <a:spcPts val="300"/>
              </a:spcBef>
              <a:buClr>
                <a:srgbClr val="D6903D"/>
              </a:buClr>
              <a:buSzPct val="85000"/>
              <a:buFont typeface="Wingdings 2" pitchFamily="18" charset="2"/>
              <a:buNone/>
            </a:pPr>
            <a:endParaRPr lang="en-GB" sz="1600" u="none">
              <a:solidFill>
                <a:schemeClr val="tx2"/>
              </a:solidFill>
              <a:latin typeface="Constantia" pitchFamily="18" charset="0"/>
            </a:endParaRPr>
          </a:p>
          <a:p>
            <a:pPr marL="639763" lvl="1" indent="-273050" eaLnBrk="0" hangingPunct="0">
              <a:spcBef>
                <a:spcPts val="300"/>
              </a:spcBef>
              <a:buClr>
                <a:srgbClr val="D6903D"/>
              </a:buClr>
              <a:buSzPct val="85000"/>
              <a:buFont typeface="Wingdings 2" pitchFamily="18" charset="2"/>
              <a:buChar char=""/>
            </a:pPr>
            <a:endParaRPr lang="en-GB" sz="1600" u="none">
              <a:solidFill>
                <a:schemeClr val="tx2"/>
              </a:solidFill>
              <a:latin typeface="Constantia" pitchFamily="18" charset="0"/>
            </a:endParaRPr>
          </a:p>
        </p:txBody>
      </p:sp>
      <p:pic>
        <p:nvPicPr>
          <p:cNvPr id="60425" name="Picture 10"/>
          <p:cNvPicPr>
            <a:picLocks noChangeAspect="1" noChangeArrowheads="1"/>
          </p:cNvPicPr>
          <p:nvPr/>
        </p:nvPicPr>
        <p:blipFill>
          <a:blip r:embed="rId4" cstate="print"/>
          <a:srcRect/>
          <a:stretch>
            <a:fillRect/>
          </a:stretch>
        </p:blipFill>
        <p:spPr bwMode="auto">
          <a:xfrm>
            <a:off x="326912" y="1676400"/>
            <a:ext cx="3589524" cy="3657599"/>
          </a:xfrm>
          <a:prstGeom prst="rect">
            <a:avLst/>
          </a:prstGeom>
          <a:noFill/>
          <a:ln w="9525">
            <a:noFill/>
            <a:miter lim="800000"/>
            <a:headEnd/>
            <a:tailEnd/>
          </a:ln>
        </p:spPr>
      </p:pic>
      <p:sp>
        <p:nvSpPr>
          <p:cNvPr id="13" name="Content Placeholder 1"/>
          <p:cNvSpPr txBox="1">
            <a:spLocks/>
          </p:cNvSpPr>
          <p:nvPr/>
        </p:nvSpPr>
        <p:spPr bwMode="auto">
          <a:xfrm>
            <a:off x="5357813" y="3357563"/>
            <a:ext cx="2757487" cy="547687"/>
          </a:xfrm>
          <a:prstGeom prst="rect">
            <a:avLst/>
          </a:prstGeom>
          <a:noFill/>
          <a:ln w="9525">
            <a:noFill/>
            <a:miter lim="800000"/>
            <a:headEnd/>
            <a:tailEnd/>
          </a:ln>
        </p:spPr>
        <p:txBody>
          <a:bodyPr/>
          <a:lstStyle/>
          <a:p>
            <a:pPr marL="273050" indent="-273050" eaLnBrk="0" hangingPunct="0">
              <a:spcBef>
                <a:spcPts val="600"/>
              </a:spcBef>
              <a:buClr>
                <a:schemeClr val="accent2"/>
              </a:buClr>
              <a:buSzPct val="85000"/>
              <a:defRPr/>
            </a:pPr>
            <a:r>
              <a:rPr lang="en-GB" sz="2000" u="none" dirty="0" err="1">
                <a:solidFill>
                  <a:schemeClr val="bg1"/>
                </a:solidFill>
                <a:latin typeface="+mn-lt"/>
                <a:cs typeface="+mn-cs"/>
              </a:rPr>
              <a:t>int</a:t>
            </a:r>
            <a:r>
              <a:rPr lang="en-GB" sz="2000" u="none" dirty="0">
                <a:solidFill>
                  <a:schemeClr val="bg1"/>
                </a:solidFill>
                <a:latin typeface="+mn-lt"/>
                <a:cs typeface="+mn-cs"/>
              </a:rPr>
              <a:t> </a:t>
            </a:r>
            <a:r>
              <a:rPr lang="en-GB" sz="2000" u="none" dirty="0" err="1">
                <a:solidFill>
                  <a:schemeClr val="bg1"/>
                </a:solidFill>
                <a:latin typeface="+mn-lt"/>
                <a:cs typeface="+mn-cs"/>
              </a:rPr>
              <a:t>lumi</a:t>
            </a:r>
            <a:r>
              <a:rPr lang="en-GB" sz="2000" u="none" dirty="0">
                <a:solidFill>
                  <a:schemeClr val="bg1"/>
                </a:solidFill>
                <a:latin typeface="+mn-lt"/>
                <a:cs typeface="+mn-cs"/>
              </a:rPr>
              <a:t> ~ 20 nb</a:t>
            </a:r>
            <a:r>
              <a:rPr lang="en-GB" sz="2000" u="none" baseline="30000" dirty="0">
                <a:solidFill>
                  <a:schemeClr val="bg1"/>
                </a:solidFill>
                <a:latin typeface="+mn-lt"/>
                <a:cs typeface="+mn-cs"/>
              </a:rPr>
              <a:t>-1</a:t>
            </a:r>
          </a:p>
        </p:txBody>
      </p:sp>
      <p:sp>
        <p:nvSpPr>
          <p:cNvPr id="60427" name="Content Placeholder 1"/>
          <p:cNvSpPr txBox="1">
            <a:spLocks/>
          </p:cNvSpPr>
          <p:nvPr/>
        </p:nvSpPr>
        <p:spPr bwMode="auto">
          <a:xfrm>
            <a:off x="4857750" y="5024438"/>
            <a:ext cx="2143125" cy="547687"/>
          </a:xfrm>
          <a:prstGeom prst="rect">
            <a:avLst/>
          </a:prstGeom>
          <a:noFill/>
          <a:ln w="9525">
            <a:noFill/>
            <a:miter lim="800000"/>
            <a:headEnd/>
            <a:tailEnd/>
          </a:ln>
        </p:spPr>
        <p:txBody>
          <a:bodyPr/>
          <a:lstStyle/>
          <a:p>
            <a:pPr marL="273050" indent="-273050" eaLnBrk="0" hangingPunct="0">
              <a:spcBef>
                <a:spcPts val="600"/>
              </a:spcBef>
              <a:buClr>
                <a:schemeClr val="accent2"/>
              </a:buClr>
              <a:buSzPct val="85000"/>
            </a:pPr>
            <a:r>
              <a:rPr lang="en-GB" sz="2000" u="none">
                <a:solidFill>
                  <a:schemeClr val="bg1"/>
                </a:solidFill>
                <a:latin typeface="Constantia" pitchFamily="18" charset="0"/>
              </a:rPr>
              <a:t>~ 180 M min bias</a:t>
            </a:r>
            <a:endParaRPr lang="en-GB" sz="2000" u="none" baseline="30000">
              <a:solidFill>
                <a:schemeClr val="bg1"/>
              </a:solidFill>
              <a:latin typeface="Constantia" pitchFamily="18" charset="0"/>
            </a:endParaRPr>
          </a:p>
        </p:txBody>
      </p:sp>
      <p:sp>
        <p:nvSpPr>
          <p:cNvPr id="60429" name="Content Placeholder 1"/>
          <p:cNvSpPr txBox="1">
            <a:spLocks/>
          </p:cNvSpPr>
          <p:nvPr/>
        </p:nvSpPr>
        <p:spPr bwMode="auto">
          <a:xfrm>
            <a:off x="5143500" y="2095500"/>
            <a:ext cx="1643063" cy="547688"/>
          </a:xfrm>
          <a:prstGeom prst="rect">
            <a:avLst/>
          </a:prstGeom>
          <a:noFill/>
          <a:ln w="9525">
            <a:noFill/>
            <a:miter lim="800000"/>
            <a:headEnd/>
            <a:tailEnd/>
          </a:ln>
        </p:spPr>
        <p:txBody>
          <a:bodyPr/>
          <a:lstStyle/>
          <a:p>
            <a:pPr marL="273050" indent="-273050" eaLnBrk="0" hangingPunct="0">
              <a:spcBef>
                <a:spcPts val="600"/>
              </a:spcBef>
              <a:buClr>
                <a:schemeClr val="accent2"/>
              </a:buClr>
              <a:buSzPct val="85000"/>
            </a:pPr>
            <a:r>
              <a:rPr lang="en-GB" sz="1600" u="none" dirty="0" smtClean="0">
                <a:solidFill>
                  <a:schemeClr val="bg1"/>
                </a:solidFill>
                <a:latin typeface="Constantia" pitchFamily="18" charset="0"/>
              </a:rPr>
              <a:t>AL</a:t>
            </a:r>
            <a:r>
              <a:rPr lang="en-GB" sz="1600" u="none" dirty="0" smtClean="0">
                <a:solidFill>
                  <a:srgbClr val="C00000"/>
                </a:solidFill>
                <a:latin typeface="Constantia" pitchFamily="18" charset="0"/>
              </a:rPr>
              <a:t>ALICE: </a:t>
            </a:r>
            <a:r>
              <a:rPr lang="en-GB" sz="1600" u="none" dirty="0" smtClean="0">
                <a:solidFill>
                  <a:srgbClr val="FF0000"/>
                </a:solidFill>
                <a:latin typeface="Constantia" pitchFamily="18" charset="0"/>
              </a:rPr>
              <a:t>red</a:t>
            </a:r>
            <a:endParaRPr lang="en-GB" sz="1600" u="none" baseline="30000" dirty="0">
              <a:solidFill>
                <a:srgbClr val="FF0000"/>
              </a:solidFill>
              <a:latin typeface="Constantia"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001000" cy="584775"/>
          </a:xfrm>
          <a:prstGeom prst="rect">
            <a:avLst/>
          </a:prstGeom>
          <a:solidFill>
            <a:srgbClr val="FFFF00"/>
          </a:solidFill>
          <a:ln>
            <a:solidFill>
              <a:schemeClr val="tx2"/>
            </a:solidFill>
          </a:ln>
        </p:spPr>
        <p:txBody>
          <a:bodyPr wrap="square" rtlCol="0">
            <a:spAutoFit/>
          </a:bodyPr>
          <a:lstStyle/>
          <a:p>
            <a:pPr algn="ctr"/>
            <a:r>
              <a:rPr lang="it-IT" sz="3200" dirty="0" smtClean="0">
                <a:solidFill>
                  <a:srgbClr val="4E22BC"/>
                </a:solidFill>
              </a:rPr>
              <a:t>ALICE performance – Tracking </a:t>
            </a:r>
            <a:endParaRPr lang="it-IT" sz="3200" dirty="0">
              <a:solidFill>
                <a:srgbClr val="4E22BC"/>
              </a:solidFill>
            </a:endParaRPr>
          </a:p>
        </p:txBody>
      </p:sp>
      <p:sp>
        <p:nvSpPr>
          <p:cNvPr id="4" name="TextBox 3"/>
          <p:cNvSpPr txBox="1"/>
          <p:nvPr/>
        </p:nvSpPr>
        <p:spPr>
          <a:xfrm>
            <a:off x="762000" y="3276600"/>
            <a:ext cx="3276600" cy="553998"/>
          </a:xfrm>
          <a:prstGeom prst="rect">
            <a:avLst/>
          </a:prstGeom>
          <a:noFill/>
        </p:spPr>
        <p:txBody>
          <a:bodyPr wrap="square" rtlCol="0">
            <a:spAutoFit/>
          </a:bodyPr>
          <a:lstStyle/>
          <a:p>
            <a:r>
              <a:rPr lang="en-US" sz="1600" b="1" dirty="0" smtClean="0">
                <a:solidFill>
                  <a:schemeClr val="accent2">
                    <a:lumMod val="75000"/>
                  </a:schemeClr>
                </a:solidFill>
              </a:rPr>
              <a:t>TPC-ITS track matching</a:t>
            </a:r>
            <a:r>
              <a:rPr lang="en-US" sz="1600" b="1" dirty="0" smtClean="0"/>
              <a:t>: </a:t>
            </a:r>
            <a:r>
              <a:rPr lang="en-US" sz="1400" dirty="0" smtClean="0"/>
              <a:t>Probability of the TPC track prolongation in ITS.</a:t>
            </a:r>
            <a:endParaRPr lang="it-IT" sz="1400" dirty="0"/>
          </a:p>
        </p:txBody>
      </p:sp>
      <p:pic>
        <p:nvPicPr>
          <p:cNvPr id="5" name="Picture 4" descr="ITSMITrackingEff_7TeVpass1_20100520.gif"/>
          <p:cNvPicPr>
            <a:picLocks noChangeAspect="1"/>
          </p:cNvPicPr>
          <p:nvPr/>
        </p:nvPicPr>
        <p:blipFill>
          <a:blip r:embed="rId2" cstate="print"/>
          <a:stretch>
            <a:fillRect/>
          </a:stretch>
        </p:blipFill>
        <p:spPr>
          <a:xfrm>
            <a:off x="457200" y="838200"/>
            <a:ext cx="3930599" cy="2362200"/>
          </a:xfrm>
          <a:prstGeom prst="rect">
            <a:avLst/>
          </a:prstGeom>
        </p:spPr>
      </p:pic>
      <p:pic>
        <p:nvPicPr>
          <p:cNvPr id="14" name="Picture 3"/>
          <p:cNvPicPr>
            <a:picLocks noChangeAspect="1" noChangeArrowheads="1"/>
          </p:cNvPicPr>
          <p:nvPr/>
        </p:nvPicPr>
        <p:blipFill>
          <a:blip r:embed="rId3" cstate="print"/>
          <a:srcRect t="52113" b="1300"/>
          <a:stretch>
            <a:fillRect/>
          </a:stretch>
        </p:blipFill>
        <p:spPr bwMode="auto">
          <a:xfrm>
            <a:off x="4494212" y="838201"/>
            <a:ext cx="4649788" cy="2514599"/>
          </a:xfrm>
          <a:prstGeom prst="rect">
            <a:avLst/>
          </a:prstGeom>
          <a:noFill/>
          <a:ln w="9525">
            <a:noFill/>
            <a:round/>
            <a:headEnd/>
            <a:tailEnd/>
          </a:ln>
        </p:spPr>
      </p:pic>
      <p:pic>
        <p:nvPicPr>
          <p:cNvPr id="16" name="Picture 4"/>
          <p:cNvPicPr>
            <a:picLocks noChangeAspect="1" noChangeArrowheads="1"/>
          </p:cNvPicPr>
          <p:nvPr/>
        </p:nvPicPr>
        <p:blipFill>
          <a:blip r:embed="rId4" cstate="print"/>
          <a:srcRect l="16377" r="15117"/>
          <a:stretch>
            <a:fillRect/>
          </a:stretch>
        </p:blipFill>
        <p:spPr bwMode="auto">
          <a:xfrm>
            <a:off x="5105400" y="990600"/>
            <a:ext cx="1066800" cy="1014657"/>
          </a:xfrm>
          <a:prstGeom prst="rect">
            <a:avLst/>
          </a:prstGeom>
          <a:noFill/>
          <a:ln w="9525">
            <a:noFill/>
            <a:round/>
            <a:headEnd/>
            <a:tailEnd/>
          </a:ln>
        </p:spPr>
      </p:pic>
      <p:sp>
        <p:nvSpPr>
          <p:cNvPr id="17" name="Content Placeholder 1"/>
          <p:cNvSpPr txBox="1">
            <a:spLocks/>
          </p:cNvSpPr>
          <p:nvPr/>
        </p:nvSpPr>
        <p:spPr>
          <a:xfrm>
            <a:off x="4633913" y="3352800"/>
            <a:ext cx="4510087" cy="838200"/>
          </a:xfrm>
          <a:prstGeom prst="rect">
            <a:avLst/>
          </a:prstGeom>
        </p:spPr>
        <p:txBody>
          <a:bodyPr lIns="0"/>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GB" sz="1600" b="1" i="0" u="none" strike="noStrike" kern="1200" cap="none" spc="0" normalizeH="0" baseline="0" noProof="0" dirty="0" smtClean="0">
                <a:ln>
                  <a:noFill/>
                </a:ln>
                <a:solidFill>
                  <a:schemeClr val="accent2">
                    <a:lumMod val="75000"/>
                  </a:schemeClr>
                </a:solidFill>
                <a:effectLst/>
                <a:uLnTx/>
                <a:uFillTx/>
                <a:latin typeface="+mn-lt"/>
                <a:ea typeface="+mn-ea"/>
                <a:cs typeface="+mn-cs"/>
              </a:rPr>
              <a:t>TPC p</a:t>
            </a:r>
            <a:r>
              <a:rPr kumimoji="0" lang="en-GB" sz="1600" b="1" i="0" u="none" strike="noStrike" kern="1200" cap="none" spc="0" normalizeH="0" baseline="-25000" noProof="0" dirty="0" smtClean="0">
                <a:ln>
                  <a:noFill/>
                </a:ln>
                <a:solidFill>
                  <a:schemeClr val="accent2">
                    <a:lumMod val="75000"/>
                  </a:schemeClr>
                </a:solidFill>
                <a:effectLst/>
                <a:uLnTx/>
                <a:uFillTx/>
                <a:latin typeface="+mn-lt"/>
                <a:ea typeface="+mn-ea"/>
                <a:cs typeface="+mn-cs"/>
              </a:rPr>
              <a:t>t</a:t>
            </a:r>
            <a:r>
              <a:rPr kumimoji="0" lang="en-GB" sz="1600" b="1" i="0" u="none" strike="noStrike" kern="1200" cap="none" spc="0" normalizeH="0" baseline="0" noProof="0" dirty="0" smtClean="0">
                <a:ln>
                  <a:noFill/>
                </a:ln>
                <a:solidFill>
                  <a:schemeClr val="accent2">
                    <a:lumMod val="75000"/>
                  </a:schemeClr>
                </a:solidFill>
                <a:effectLst/>
                <a:uLnTx/>
                <a:uFillTx/>
                <a:latin typeface="+mn-lt"/>
                <a:ea typeface="+mn-ea"/>
                <a:cs typeface="+mn-cs"/>
              </a:rPr>
              <a:t> resolution </a:t>
            </a:r>
            <a:r>
              <a:rPr kumimoji="0" lang="en-GB" sz="1600" b="0" i="0" u="none" strike="noStrike" kern="1200" cap="none" spc="0" normalizeH="0" baseline="0" noProof="0" dirty="0" smtClean="0">
                <a:ln>
                  <a:noFill/>
                </a:ln>
                <a:solidFill>
                  <a:schemeClr val="tx1"/>
                </a:solidFill>
                <a:effectLst/>
                <a:uLnTx/>
                <a:uFillTx/>
                <a:latin typeface="+mn-lt"/>
                <a:ea typeface="+mn-ea"/>
                <a:cs typeface="+mn-cs"/>
              </a:rPr>
              <a:t>from </a:t>
            </a:r>
            <a:r>
              <a:rPr kumimoji="0" lang="en-GB" sz="1600" b="0" i="0" u="none" strike="noStrike" kern="1200" cap="none" spc="0" normalizeH="0" baseline="0" noProof="0" dirty="0" err="1" smtClean="0">
                <a:ln>
                  <a:noFill/>
                </a:ln>
                <a:solidFill>
                  <a:schemeClr val="tx1"/>
                </a:solidFill>
                <a:effectLst/>
                <a:uLnTx/>
                <a:uFillTx/>
                <a:latin typeface="+mn-lt"/>
                <a:ea typeface="+mn-ea"/>
                <a:cs typeface="+mn-cs"/>
              </a:rPr>
              <a:t>cosmics</a:t>
            </a:r>
            <a:r>
              <a:rPr lang="en-GB" sz="1600" dirty="0" smtClean="0"/>
              <a:t>: </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e.g.: at 10 </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GeV</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/c 7%</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GB" sz="1400" b="0" i="0" u="none" strike="noStrike" kern="1200" cap="none" spc="0" normalizeH="0" noProof="0" dirty="0" smtClean="0">
                <a:ln>
                  <a:noFill/>
                </a:ln>
                <a:solidFill>
                  <a:schemeClr val="tx1"/>
                </a:solidFill>
                <a:effectLst/>
                <a:uLnTx/>
                <a:uFillTx/>
                <a:latin typeface="+mn-lt"/>
                <a:ea typeface="+mn-ea"/>
                <a:cs typeface="+mn-cs"/>
              </a:rPr>
              <a:t> </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(target value ~ 5%)</a:t>
            </a:r>
            <a:r>
              <a:rPr kumimoji="0" lang="en-GB" sz="1400" b="0" i="0" u="none" strike="noStrike" kern="1200" cap="none" spc="0" normalizeH="0" noProof="0" dirty="0" smtClean="0">
                <a:ln>
                  <a:noFill/>
                </a:ln>
                <a:solidFill>
                  <a:schemeClr val="tx1"/>
                </a:solidFill>
                <a:effectLst/>
                <a:uLnTx/>
                <a:uFillTx/>
                <a:latin typeface="+mn-lt"/>
                <a:ea typeface="+mn-ea"/>
                <a:cs typeface="+mn-cs"/>
              </a:rPr>
              <a:t>  </a:t>
            </a:r>
            <a:r>
              <a:rPr lang="en-GB" sz="1400" dirty="0" smtClean="0"/>
              <a:t>-Details in</a:t>
            </a: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2" pitchFamily="18" charset="2"/>
              <a:buNone/>
              <a:tabLst/>
              <a:defRPr/>
            </a:pPr>
            <a:r>
              <a:rPr lang="en-GB" sz="1200" dirty="0" smtClean="0"/>
              <a: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J.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Alme</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et al. (ALICE TPC), arXiv:1001.1950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subm</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to NIM)</a:t>
            </a:r>
            <a:endParaRPr kumimoji="0" lang="en-GB"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2" pitchFamily="18" charset="2"/>
              <a:buNone/>
              <a:tabLst/>
              <a:defRPr/>
            </a:pPr>
            <a:endParaRPr kumimoji="0" lang="en-GB"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6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8" name="Picture 4" descr="C:\Users\federico.CERN\AppData\Local\Microsoft\Windows\Temporary Internet Files\Content.Outlook\U7V2X3WP\resSDD392.gif"/>
          <p:cNvPicPr>
            <a:picLocks noChangeAspect="1" noChangeArrowheads="1"/>
          </p:cNvPicPr>
          <p:nvPr/>
        </p:nvPicPr>
        <p:blipFill>
          <a:blip r:embed="rId5" cstate="print"/>
          <a:srcRect/>
          <a:stretch>
            <a:fillRect/>
          </a:stretch>
        </p:blipFill>
        <p:spPr bwMode="auto">
          <a:xfrm>
            <a:off x="228600" y="3810000"/>
            <a:ext cx="4077959" cy="2743200"/>
          </a:xfrm>
          <a:prstGeom prst="rect">
            <a:avLst/>
          </a:prstGeom>
          <a:noFill/>
          <a:ln w="9525">
            <a:noFill/>
            <a:miter lim="800000"/>
            <a:headEnd/>
            <a:tailEnd/>
          </a:ln>
        </p:spPr>
      </p:pic>
      <p:sp>
        <p:nvSpPr>
          <p:cNvPr id="19" name="Content Placeholder 10"/>
          <p:cNvSpPr txBox="1">
            <a:spLocks/>
          </p:cNvSpPr>
          <p:nvPr/>
        </p:nvSpPr>
        <p:spPr bwMode="auto">
          <a:xfrm>
            <a:off x="381000" y="6500812"/>
            <a:ext cx="4059237" cy="357188"/>
          </a:xfrm>
          <a:prstGeom prst="rect">
            <a:avLst/>
          </a:prstGeom>
          <a:noFill/>
          <a:ln w="9525">
            <a:noFill/>
            <a:miter lim="800000"/>
            <a:headEnd/>
            <a:tailEnd/>
          </a:ln>
        </p:spPr>
        <p:txBody>
          <a:bodyPr/>
          <a:lstStyle/>
          <a:p>
            <a:pPr marL="273050" indent="-273050" eaLnBrk="0" hangingPunct="0">
              <a:spcBef>
                <a:spcPts val="600"/>
              </a:spcBef>
              <a:buClr>
                <a:schemeClr val="accent2"/>
              </a:buClr>
              <a:buSzPct val="85000"/>
              <a:buFont typeface="Wingdings 2" pitchFamily="18" charset="2"/>
              <a:buChar char=""/>
              <a:defRPr/>
            </a:pPr>
            <a:r>
              <a:rPr lang="en-GB" sz="1600" b="1" u="none" dirty="0">
                <a:solidFill>
                  <a:schemeClr val="accent2">
                    <a:lumMod val="75000"/>
                  </a:schemeClr>
                </a:solidFill>
                <a:latin typeface="+mn-lt"/>
                <a:cs typeface="+mn-cs"/>
              </a:rPr>
              <a:t>SDD</a:t>
            </a:r>
            <a:r>
              <a:rPr lang="en-GB" sz="1600" u="none" dirty="0">
                <a:latin typeface="+mn-lt"/>
                <a:cs typeface="+mn-cs"/>
              </a:rPr>
              <a:t>: alignment + drift velocity </a:t>
            </a:r>
            <a:r>
              <a:rPr lang="en-GB" sz="1600" u="none" dirty="0" smtClean="0">
                <a:latin typeface="+mn-lt"/>
                <a:cs typeface="+mn-cs"/>
              </a:rPr>
              <a:t>calibration</a:t>
            </a:r>
            <a:endParaRPr lang="en-GB" sz="1600" u="none" dirty="0">
              <a:latin typeface="+mn-lt"/>
              <a:cs typeface="+mn-cs"/>
            </a:endParaRPr>
          </a:p>
        </p:txBody>
      </p:sp>
      <p:pic>
        <p:nvPicPr>
          <p:cNvPr id="23" name="Picture 12"/>
          <p:cNvPicPr>
            <a:picLocks noChangeAspect="1" noChangeArrowheads="1"/>
          </p:cNvPicPr>
          <p:nvPr/>
        </p:nvPicPr>
        <p:blipFill>
          <a:blip r:embed="rId6" cstate="print"/>
          <a:srcRect/>
          <a:stretch>
            <a:fillRect/>
          </a:stretch>
        </p:blipFill>
        <p:spPr bwMode="auto">
          <a:xfrm>
            <a:off x="4495800" y="4191000"/>
            <a:ext cx="2590800" cy="2474571"/>
          </a:xfrm>
          <a:prstGeom prst="rect">
            <a:avLst/>
          </a:prstGeom>
          <a:noFill/>
          <a:ln w="9525">
            <a:noFill/>
            <a:miter lim="800000"/>
            <a:headEnd/>
            <a:tailEnd/>
          </a:ln>
        </p:spPr>
      </p:pic>
      <p:sp>
        <p:nvSpPr>
          <p:cNvPr id="24" name="Rectangle 23"/>
          <p:cNvSpPr/>
          <p:nvPr/>
        </p:nvSpPr>
        <p:spPr>
          <a:xfrm>
            <a:off x="4114800" y="6519446"/>
            <a:ext cx="4572000" cy="338554"/>
          </a:xfrm>
          <a:prstGeom prst="rect">
            <a:avLst/>
          </a:prstGeom>
        </p:spPr>
        <p:txBody>
          <a:bodyPr>
            <a:spAutoFit/>
          </a:bodyPr>
          <a:lstStyle/>
          <a:p>
            <a:pPr lvl="1"/>
            <a:r>
              <a:rPr lang="it-IT" sz="1600" b="1" dirty="0" smtClean="0">
                <a:solidFill>
                  <a:schemeClr val="accent2">
                    <a:lumMod val="75000"/>
                  </a:schemeClr>
                </a:solidFill>
              </a:rPr>
              <a:t>SSD</a:t>
            </a:r>
            <a:r>
              <a:rPr lang="it-IT" sz="1600" dirty="0" smtClean="0"/>
              <a:t>: </a:t>
            </a:r>
            <a:r>
              <a:rPr lang="el-GR" sz="1600" dirty="0" smtClean="0"/>
              <a:t>σ</a:t>
            </a:r>
            <a:r>
              <a:rPr lang="en-GB" sz="1600" dirty="0" smtClean="0"/>
              <a:t>/</a:t>
            </a:r>
            <a:r>
              <a:rPr lang="en-GB" sz="1600" dirty="0" smtClean="0">
                <a:sym typeface="Symbol" pitchFamily="18" charset="2"/>
              </a:rPr>
              <a:t></a:t>
            </a:r>
            <a:r>
              <a:rPr lang="en-GB" sz="1600" dirty="0" smtClean="0"/>
              <a:t>2 ~ 18 µm ~ intrinsic res.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001000" cy="584775"/>
          </a:xfrm>
          <a:prstGeom prst="rect">
            <a:avLst/>
          </a:prstGeom>
          <a:solidFill>
            <a:srgbClr val="FFFF00"/>
          </a:solidFill>
          <a:ln>
            <a:solidFill>
              <a:schemeClr val="tx2"/>
            </a:solidFill>
          </a:ln>
        </p:spPr>
        <p:txBody>
          <a:bodyPr wrap="square" rtlCol="0">
            <a:spAutoFit/>
          </a:bodyPr>
          <a:lstStyle/>
          <a:p>
            <a:pPr algn="ctr"/>
            <a:r>
              <a:rPr lang="it-IT" sz="3200" dirty="0" smtClean="0">
                <a:solidFill>
                  <a:srgbClr val="4E22BC"/>
                </a:solidFill>
              </a:rPr>
              <a:t>ALICE performance – Tracking and vertexing</a:t>
            </a:r>
            <a:endParaRPr lang="it-IT" sz="3200" dirty="0">
              <a:solidFill>
                <a:srgbClr val="4E22BC"/>
              </a:solidFill>
            </a:endParaRPr>
          </a:p>
        </p:txBody>
      </p:sp>
      <p:pic>
        <p:nvPicPr>
          <p:cNvPr id="6" name="Picture 5" descr="VertexTracksSPDData7TeV.gif"/>
          <p:cNvPicPr>
            <a:picLocks noChangeAspect="1"/>
          </p:cNvPicPr>
          <p:nvPr/>
        </p:nvPicPr>
        <p:blipFill>
          <a:blip r:embed="rId2" cstate="print"/>
          <a:stretch>
            <a:fillRect/>
          </a:stretch>
        </p:blipFill>
        <p:spPr>
          <a:xfrm>
            <a:off x="0" y="1752600"/>
            <a:ext cx="3276600" cy="2743200"/>
          </a:xfrm>
          <a:prstGeom prst="rect">
            <a:avLst/>
          </a:prstGeom>
        </p:spPr>
      </p:pic>
      <p:sp>
        <p:nvSpPr>
          <p:cNvPr id="7" name="TextBox 6"/>
          <p:cNvSpPr txBox="1"/>
          <p:nvPr/>
        </p:nvSpPr>
        <p:spPr>
          <a:xfrm>
            <a:off x="0" y="4648200"/>
            <a:ext cx="3124200" cy="861774"/>
          </a:xfrm>
          <a:prstGeom prst="rect">
            <a:avLst/>
          </a:prstGeom>
          <a:noFill/>
        </p:spPr>
        <p:txBody>
          <a:bodyPr wrap="square" rtlCol="0">
            <a:spAutoFit/>
          </a:bodyPr>
          <a:lstStyle/>
          <a:p>
            <a:r>
              <a:rPr lang="en-US" sz="1400" b="1" dirty="0" smtClean="0">
                <a:solidFill>
                  <a:schemeClr val="accent2">
                    <a:lumMod val="75000"/>
                  </a:schemeClr>
                </a:solidFill>
              </a:rPr>
              <a:t>Spread of the primary vertex (</a:t>
            </a:r>
            <a:r>
              <a:rPr lang="en-US" sz="1400" b="1" dirty="0" err="1" smtClean="0">
                <a:solidFill>
                  <a:schemeClr val="accent2">
                    <a:lumMod val="75000"/>
                  </a:schemeClr>
                </a:solidFill>
              </a:rPr>
              <a:t>x,y</a:t>
            </a:r>
            <a:r>
              <a:rPr lang="en-US" sz="1400" b="1" dirty="0" smtClean="0">
                <a:solidFill>
                  <a:schemeClr val="accent2">
                    <a:lumMod val="75000"/>
                  </a:schemeClr>
                </a:solidFill>
              </a:rPr>
              <a:t>) . </a:t>
            </a:r>
            <a:r>
              <a:rPr lang="en-US" sz="1200" dirty="0" smtClean="0"/>
              <a:t>Reconstructed with tracks and with SPD only: spread of vertices in data at 7 </a:t>
            </a:r>
            <a:r>
              <a:rPr lang="en-US" sz="1200" dirty="0" err="1" smtClean="0"/>
              <a:t>TeV</a:t>
            </a:r>
            <a:r>
              <a:rPr lang="en-US" sz="1200" dirty="0" smtClean="0"/>
              <a:t> Asymptotic limit estimates the size of the luminous region..</a:t>
            </a:r>
            <a:endParaRPr lang="it-IT" dirty="0"/>
          </a:p>
        </p:txBody>
      </p:sp>
      <p:pic>
        <p:nvPicPr>
          <p:cNvPr id="8" name="Picture 7" descr="d0resrphi_wdiam_140510.gif"/>
          <p:cNvPicPr>
            <a:picLocks noChangeAspect="1"/>
          </p:cNvPicPr>
          <p:nvPr/>
        </p:nvPicPr>
        <p:blipFill>
          <a:blip r:embed="rId3" cstate="print"/>
          <a:stretch>
            <a:fillRect/>
          </a:stretch>
        </p:blipFill>
        <p:spPr>
          <a:xfrm>
            <a:off x="6019800" y="1676400"/>
            <a:ext cx="3124200" cy="2817616"/>
          </a:xfrm>
          <a:prstGeom prst="rect">
            <a:avLst/>
          </a:prstGeom>
        </p:spPr>
      </p:pic>
      <p:sp>
        <p:nvSpPr>
          <p:cNvPr id="11" name="TextBox 10"/>
          <p:cNvSpPr txBox="1"/>
          <p:nvPr/>
        </p:nvSpPr>
        <p:spPr>
          <a:xfrm>
            <a:off x="6553200" y="4419600"/>
            <a:ext cx="2590800" cy="1969770"/>
          </a:xfrm>
          <a:prstGeom prst="rect">
            <a:avLst/>
          </a:prstGeom>
          <a:noFill/>
        </p:spPr>
        <p:txBody>
          <a:bodyPr wrap="square" rtlCol="0">
            <a:spAutoFit/>
          </a:bodyPr>
          <a:lstStyle/>
          <a:p>
            <a:r>
              <a:rPr lang="en-US" sz="1400" b="1" dirty="0" smtClean="0">
                <a:solidFill>
                  <a:schemeClr val="accent2">
                    <a:lumMod val="75000"/>
                  </a:schemeClr>
                </a:solidFill>
              </a:rPr>
              <a:t>Secondary vertex</a:t>
            </a:r>
            <a:r>
              <a:rPr lang="en-US" sz="1200" dirty="0" smtClean="0"/>
              <a:t>: transverse impact parameter resolution  (TPC track quality cuts  and 2 points in SPD).  For each track, its impact parameter was estimated with respect to the primary vertex reconstructed without using this track. The resulting resolution is the convolution of the track -position and the primary-vertex resolutions.</a:t>
            </a:r>
            <a:endParaRPr lang="it-IT" dirty="0"/>
          </a:p>
        </p:txBody>
      </p:sp>
      <p:sp>
        <p:nvSpPr>
          <p:cNvPr id="12" name="TextBox 11"/>
          <p:cNvSpPr txBox="1"/>
          <p:nvPr/>
        </p:nvSpPr>
        <p:spPr>
          <a:xfrm>
            <a:off x="3200400" y="2971800"/>
            <a:ext cx="2895600" cy="677108"/>
          </a:xfrm>
          <a:prstGeom prst="rect">
            <a:avLst/>
          </a:prstGeom>
          <a:noFill/>
        </p:spPr>
        <p:txBody>
          <a:bodyPr wrap="square" rtlCol="0">
            <a:spAutoFit/>
          </a:bodyPr>
          <a:lstStyle/>
          <a:p>
            <a:r>
              <a:rPr lang="en-US" sz="1400" b="1" dirty="0" smtClean="0">
                <a:solidFill>
                  <a:schemeClr val="accent2">
                    <a:lumMod val="75000"/>
                  </a:schemeClr>
                </a:solidFill>
              </a:rPr>
              <a:t>Primary vertex  efficiency  </a:t>
            </a:r>
            <a:r>
              <a:rPr lang="en-US" sz="1200" dirty="0" smtClean="0"/>
              <a:t>VS </a:t>
            </a:r>
            <a:r>
              <a:rPr lang="en-US" sz="1200" dirty="0" err="1" smtClean="0"/>
              <a:t>multipl</a:t>
            </a:r>
            <a:r>
              <a:rPr lang="en-US" sz="1200" dirty="0" smtClean="0"/>
              <a:t>. for data and MCs, with and without the constraint on the luminous region.</a:t>
            </a:r>
            <a:endParaRPr lang="it-IT" sz="1200" dirty="0"/>
          </a:p>
        </p:txBody>
      </p:sp>
      <p:pic>
        <p:nvPicPr>
          <p:cNvPr id="13" name="Picture 12" descr="TRKEffvsnTRKLETS7TeV_no0.gif"/>
          <p:cNvPicPr>
            <a:picLocks noChangeAspect="1"/>
          </p:cNvPicPr>
          <p:nvPr/>
        </p:nvPicPr>
        <p:blipFill>
          <a:blip r:embed="rId4" cstate="print"/>
          <a:stretch>
            <a:fillRect/>
          </a:stretch>
        </p:blipFill>
        <p:spPr>
          <a:xfrm>
            <a:off x="3048000" y="914401"/>
            <a:ext cx="3092674" cy="2133600"/>
          </a:xfrm>
          <a:prstGeom prst="rect">
            <a:avLst/>
          </a:prstGeom>
        </p:spPr>
      </p:pic>
      <p:pic>
        <p:nvPicPr>
          <p:cNvPr id="2050" name="Picture 2"/>
          <p:cNvPicPr>
            <a:picLocks noChangeAspect="1" noChangeArrowheads="1"/>
          </p:cNvPicPr>
          <p:nvPr/>
        </p:nvPicPr>
        <p:blipFill>
          <a:blip r:embed="rId5" cstate="print"/>
          <a:srcRect/>
          <a:stretch>
            <a:fillRect/>
          </a:stretch>
        </p:blipFill>
        <p:spPr bwMode="auto">
          <a:xfrm>
            <a:off x="2971800" y="3657599"/>
            <a:ext cx="3276600" cy="2404993"/>
          </a:xfrm>
          <a:prstGeom prst="rect">
            <a:avLst/>
          </a:prstGeom>
          <a:noFill/>
          <a:ln w="9525">
            <a:noFill/>
            <a:miter lim="800000"/>
            <a:headEnd/>
            <a:tailEnd/>
          </a:ln>
          <a:effectLst/>
        </p:spPr>
      </p:pic>
      <p:sp>
        <p:nvSpPr>
          <p:cNvPr id="15" name="TextBox 14"/>
          <p:cNvSpPr txBox="1"/>
          <p:nvPr/>
        </p:nvSpPr>
        <p:spPr>
          <a:xfrm>
            <a:off x="3276600" y="5996226"/>
            <a:ext cx="2819400" cy="861774"/>
          </a:xfrm>
          <a:prstGeom prst="rect">
            <a:avLst/>
          </a:prstGeom>
          <a:noFill/>
        </p:spPr>
        <p:txBody>
          <a:bodyPr wrap="square" rtlCol="0">
            <a:spAutoFit/>
          </a:bodyPr>
          <a:lstStyle/>
          <a:p>
            <a:r>
              <a:rPr lang="en-US" sz="1400" b="1" dirty="0" smtClean="0">
                <a:solidFill>
                  <a:schemeClr val="accent2">
                    <a:lumMod val="75000"/>
                  </a:schemeClr>
                </a:solidFill>
              </a:rPr>
              <a:t>Vertex finding at work: </a:t>
            </a:r>
            <a:r>
              <a:rPr lang="en-US" sz="1200" dirty="0" smtClean="0"/>
              <a:t>distributions of event vertices along the beam direction obtained from SPD hits. The lines are from Monte Carlo</a:t>
            </a:r>
            <a:r>
              <a:rPr lang="it-IT" sz="1200" dirty="0" smtClean="0"/>
              <a:t>.</a:t>
            </a:r>
            <a:endParaRPr lang="it-IT"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ice_TPC_dEdx_Performance.eps"/>
          <p:cNvPicPr>
            <a:picLocks noChangeAspect="1"/>
          </p:cNvPicPr>
          <p:nvPr/>
        </p:nvPicPr>
        <p:blipFill>
          <a:blip r:embed="rId2" cstate="print"/>
          <a:srcRect t="5215" r="7692"/>
          <a:stretch>
            <a:fillRect/>
          </a:stretch>
        </p:blipFill>
        <p:spPr>
          <a:xfrm>
            <a:off x="0" y="1752600"/>
            <a:ext cx="4038600" cy="3441900"/>
          </a:xfrm>
          <a:prstGeom prst="rect">
            <a:avLst/>
          </a:prstGeom>
        </p:spPr>
      </p:pic>
      <p:sp>
        <p:nvSpPr>
          <p:cNvPr id="3" name="TextBox 2"/>
          <p:cNvSpPr txBox="1"/>
          <p:nvPr/>
        </p:nvSpPr>
        <p:spPr>
          <a:xfrm>
            <a:off x="457200" y="152400"/>
            <a:ext cx="8001000" cy="584775"/>
          </a:xfrm>
          <a:prstGeom prst="rect">
            <a:avLst/>
          </a:prstGeom>
          <a:solidFill>
            <a:srgbClr val="FFFF00"/>
          </a:solidFill>
          <a:ln>
            <a:solidFill>
              <a:schemeClr val="tx2"/>
            </a:solidFill>
          </a:ln>
        </p:spPr>
        <p:txBody>
          <a:bodyPr wrap="square" rtlCol="0">
            <a:spAutoFit/>
          </a:bodyPr>
          <a:lstStyle/>
          <a:p>
            <a:pPr algn="ctr"/>
            <a:r>
              <a:rPr lang="it-IT" sz="3200" dirty="0" smtClean="0">
                <a:solidFill>
                  <a:srgbClr val="4E22BC"/>
                </a:solidFill>
              </a:rPr>
              <a:t>ALICE performance - PID</a:t>
            </a:r>
            <a:endParaRPr lang="it-IT" sz="3200" dirty="0">
              <a:solidFill>
                <a:srgbClr val="4E22BC"/>
              </a:solidFill>
            </a:endParaRPr>
          </a:p>
        </p:txBody>
      </p:sp>
      <p:pic>
        <p:nvPicPr>
          <p:cNvPr id="4" name="Picture 3" descr="Alice_betaVsMomemtum_pass4_TOF_Performance.png"/>
          <p:cNvPicPr>
            <a:picLocks noChangeAspect="1"/>
          </p:cNvPicPr>
          <p:nvPr/>
        </p:nvPicPr>
        <p:blipFill>
          <a:blip r:embed="rId3" cstate="print"/>
          <a:stretch>
            <a:fillRect/>
          </a:stretch>
        </p:blipFill>
        <p:spPr>
          <a:xfrm>
            <a:off x="4648200" y="838200"/>
            <a:ext cx="4269783" cy="2895600"/>
          </a:xfrm>
          <a:prstGeom prst="rect">
            <a:avLst/>
          </a:prstGeom>
        </p:spPr>
      </p:pic>
      <p:pic>
        <p:nvPicPr>
          <p:cNvPr id="5" name="Picture 4" descr="cDEDX.png"/>
          <p:cNvPicPr>
            <a:picLocks noChangeAspect="1"/>
          </p:cNvPicPr>
          <p:nvPr/>
        </p:nvPicPr>
        <p:blipFill>
          <a:blip r:embed="rId4" cstate="print"/>
          <a:srcRect l="3043"/>
          <a:stretch>
            <a:fillRect/>
          </a:stretch>
        </p:blipFill>
        <p:spPr>
          <a:xfrm>
            <a:off x="4267200" y="3886200"/>
            <a:ext cx="4876800" cy="2971800"/>
          </a:xfrm>
          <a:prstGeom prst="rect">
            <a:avLst/>
          </a:prstGeom>
        </p:spPr>
      </p:pic>
      <p:pic>
        <p:nvPicPr>
          <p:cNvPr id="6" name="Picture 5" descr="cDEDX.png"/>
          <p:cNvPicPr>
            <a:picLocks noChangeAspect="1"/>
          </p:cNvPicPr>
          <p:nvPr/>
        </p:nvPicPr>
        <p:blipFill>
          <a:blip r:embed="rId4" cstate="print"/>
          <a:stretch>
            <a:fillRect/>
          </a:stretch>
        </p:blipFill>
        <p:spPr>
          <a:xfrm>
            <a:off x="4343400" y="3886200"/>
            <a:ext cx="4800600" cy="2971800"/>
          </a:xfrm>
          <a:prstGeom prst="rect">
            <a:avLst/>
          </a:prstGeom>
        </p:spPr>
      </p:pic>
      <p:sp>
        <p:nvSpPr>
          <p:cNvPr id="7" name="Rectangle 6"/>
          <p:cNvSpPr/>
          <p:nvPr/>
        </p:nvSpPr>
        <p:spPr>
          <a:xfrm>
            <a:off x="0" y="6273225"/>
            <a:ext cx="3962400" cy="584775"/>
          </a:xfrm>
          <a:prstGeom prst="rect">
            <a:avLst/>
          </a:prstGeom>
          <a:solidFill>
            <a:schemeClr val="bg1">
              <a:lumMod val="85000"/>
            </a:schemeClr>
          </a:solidFill>
          <a:ln>
            <a:solidFill>
              <a:schemeClr val="bg2">
                <a:lumMod val="25000"/>
              </a:schemeClr>
            </a:solidFill>
          </a:ln>
        </p:spPr>
        <p:txBody>
          <a:bodyPr wrap="square">
            <a:spAutoFit/>
          </a:bodyPr>
          <a:lstStyle/>
          <a:p>
            <a:r>
              <a:rPr lang="en-US" sz="1600" dirty="0" err="1" smtClean="0"/>
              <a:t>dE</a:t>
            </a:r>
            <a:r>
              <a:rPr lang="en-US" sz="1600" dirty="0" smtClean="0"/>
              <a:t>/</a:t>
            </a:r>
            <a:r>
              <a:rPr lang="en-US" sz="1600" dirty="0" err="1" smtClean="0"/>
              <a:t>dx</a:t>
            </a:r>
            <a:r>
              <a:rPr lang="en-US" sz="1600" dirty="0" smtClean="0"/>
              <a:t> of charged particles </a:t>
            </a:r>
            <a:r>
              <a:rPr lang="en-US" sz="1600" dirty="0" err="1" smtClean="0"/>
              <a:t>vs</a:t>
            </a:r>
            <a:r>
              <a:rPr lang="en-US" sz="1600" dirty="0" smtClean="0"/>
              <a:t> their momentum, both measured by the ITS alone</a:t>
            </a:r>
            <a:endParaRPr lang="it-IT" sz="1600" dirty="0"/>
          </a:p>
        </p:txBody>
      </p:sp>
      <p:sp>
        <p:nvSpPr>
          <p:cNvPr id="8" name="Right Arrow 7"/>
          <p:cNvSpPr/>
          <p:nvPr/>
        </p:nvSpPr>
        <p:spPr>
          <a:xfrm>
            <a:off x="3962400" y="6324600"/>
            <a:ext cx="457200" cy="152400"/>
          </a:xfrm>
          <a:prstGeom prst="rightArrow">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p:cNvSpPr txBox="1"/>
          <p:nvPr/>
        </p:nvSpPr>
        <p:spPr>
          <a:xfrm>
            <a:off x="0" y="5181600"/>
            <a:ext cx="4114800" cy="830997"/>
          </a:xfrm>
          <a:prstGeom prst="rect">
            <a:avLst/>
          </a:prstGeom>
          <a:solidFill>
            <a:schemeClr val="bg2"/>
          </a:solidFill>
          <a:ln>
            <a:solidFill>
              <a:schemeClr val="bg2">
                <a:lumMod val="25000"/>
              </a:schemeClr>
            </a:solidFill>
          </a:ln>
        </p:spPr>
        <p:txBody>
          <a:bodyPr wrap="square" rtlCol="0">
            <a:spAutoFit/>
          </a:bodyPr>
          <a:lstStyle/>
          <a:p>
            <a:r>
              <a:rPr lang="en-US" sz="1600" dirty="0" smtClean="0"/>
              <a:t>de/</a:t>
            </a:r>
            <a:r>
              <a:rPr lang="en-US" sz="1600" dirty="0" err="1" smtClean="0"/>
              <a:t>dx</a:t>
            </a:r>
            <a:r>
              <a:rPr lang="en-US" sz="1600" dirty="0" smtClean="0"/>
              <a:t> of charged particles vs. their momentum in the TPC. The lines correspond to the ALEPH parameterization of the Bethe-Bloch curve. </a:t>
            </a:r>
            <a:endParaRPr lang="it-IT" sz="1600" dirty="0"/>
          </a:p>
        </p:txBody>
      </p:sp>
      <p:sp>
        <p:nvSpPr>
          <p:cNvPr id="11" name="Down Arrow 10"/>
          <p:cNvSpPr/>
          <p:nvPr/>
        </p:nvSpPr>
        <p:spPr>
          <a:xfrm flipV="1">
            <a:off x="533400" y="4648200"/>
            <a:ext cx="228600" cy="533400"/>
          </a:xfrm>
          <a:prstGeom prst="downArrow">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p:cNvSpPr txBox="1"/>
          <p:nvPr/>
        </p:nvSpPr>
        <p:spPr>
          <a:xfrm>
            <a:off x="0" y="914400"/>
            <a:ext cx="4343400" cy="584775"/>
          </a:xfrm>
          <a:prstGeom prst="rect">
            <a:avLst/>
          </a:prstGeom>
          <a:solidFill>
            <a:schemeClr val="bg2"/>
          </a:solidFill>
          <a:ln>
            <a:solidFill>
              <a:schemeClr val="bg2">
                <a:lumMod val="25000"/>
              </a:schemeClr>
            </a:solidFill>
          </a:ln>
        </p:spPr>
        <p:txBody>
          <a:bodyPr wrap="square" rtlCol="0">
            <a:spAutoFit/>
          </a:bodyPr>
          <a:lstStyle/>
          <a:p>
            <a:r>
              <a:rPr lang="en-US" sz="1600" dirty="0" smtClean="0"/>
              <a:t>Dependence of the particle velocity measured by TOF on the particle momentum</a:t>
            </a:r>
            <a:endParaRPr lang="it-IT" sz="1600" dirty="0"/>
          </a:p>
        </p:txBody>
      </p:sp>
      <p:sp>
        <p:nvSpPr>
          <p:cNvPr id="13" name="Right Arrow 12"/>
          <p:cNvSpPr/>
          <p:nvPr/>
        </p:nvSpPr>
        <p:spPr>
          <a:xfrm>
            <a:off x="4343400" y="1143000"/>
            <a:ext cx="457200" cy="152400"/>
          </a:xfrm>
          <a:prstGeom prst="rightArrow">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0"/>
            <a:ext cx="6781800" cy="523220"/>
          </a:xfrm>
          <a:prstGeom prst="rect">
            <a:avLst/>
          </a:prstGeom>
          <a:solidFill>
            <a:srgbClr val="FFFF00"/>
          </a:solidFill>
          <a:ln>
            <a:solidFill>
              <a:srgbClr val="4E22BC"/>
            </a:solidFill>
          </a:ln>
        </p:spPr>
        <p:txBody>
          <a:bodyPr wrap="square" rtlCol="0">
            <a:spAutoFit/>
          </a:bodyPr>
          <a:lstStyle/>
          <a:p>
            <a:pPr algn="ctr"/>
            <a:r>
              <a:rPr lang="it-IT" sz="2800" dirty="0" smtClean="0"/>
              <a:t> </a:t>
            </a:r>
            <a:r>
              <a:rPr lang="it-IT" sz="2800" dirty="0" smtClean="0"/>
              <a:t>Photons</a:t>
            </a:r>
            <a:r>
              <a:rPr lang="it-IT" sz="2800" dirty="0" smtClean="0"/>
              <a:t> </a:t>
            </a:r>
            <a:r>
              <a:rPr lang="it-IT" sz="2800" dirty="0" smtClean="0"/>
              <a:t>and high </a:t>
            </a:r>
            <a:r>
              <a:rPr lang="it-IT" sz="2800" dirty="0" smtClean="0"/>
              <a:t>momentum PID</a:t>
            </a:r>
            <a:endParaRPr lang="it-IT" sz="2800" dirty="0"/>
          </a:p>
        </p:txBody>
      </p:sp>
      <p:grpSp>
        <p:nvGrpSpPr>
          <p:cNvPr id="5" name="Group 9"/>
          <p:cNvGrpSpPr>
            <a:grpSpLocks/>
          </p:cNvGrpSpPr>
          <p:nvPr/>
        </p:nvGrpSpPr>
        <p:grpSpPr bwMode="auto">
          <a:xfrm>
            <a:off x="0" y="2667000"/>
            <a:ext cx="4191000" cy="3048000"/>
            <a:chOff x="1554" y="1777"/>
            <a:chExt cx="2871" cy="2222"/>
          </a:xfrm>
        </p:grpSpPr>
        <p:pic>
          <p:nvPicPr>
            <p:cNvPr id="6" name="Picture 10" descr="CkovanglevsMom7tev"/>
            <p:cNvPicPr>
              <a:picLocks noChangeAspect="1" noChangeArrowheads="1"/>
            </p:cNvPicPr>
            <p:nvPr/>
          </p:nvPicPr>
          <p:blipFill>
            <a:blip r:embed="rId2" cstate="print"/>
            <a:srcRect r="7143"/>
            <a:stretch>
              <a:fillRect/>
            </a:stretch>
          </p:blipFill>
          <p:spPr bwMode="auto">
            <a:xfrm>
              <a:off x="1554" y="1777"/>
              <a:ext cx="2871" cy="2222"/>
            </a:xfrm>
            <a:prstGeom prst="rect">
              <a:avLst/>
            </a:prstGeom>
            <a:noFill/>
            <a:ln w="9525">
              <a:noFill/>
              <a:miter lim="800000"/>
              <a:headEnd/>
              <a:tailEnd/>
            </a:ln>
          </p:spPr>
        </p:pic>
        <p:sp>
          <p:nvSpPr>
            <p:cNvPr id="7" name="Text Box 11"/>
            <p:cNvSpPr txBox="1">
              <a:spLocks noChangeArrowheads="1"/>
            </p:cNvSpPr>
            <p:nvPr/>
          </p:nvSpPr>
          <p:spPr bwMode="auto">
            <a:xfrm>
              <a:off x="1910" y="2444"/>
              <a:ext cx="206" cy="246"/>
            </a:xfrm>
            <a:prstGeom prst="rect">
              <a:avLst/>
            </a:prstGeom>
            <a:noFill/>
            <a:ln w="9525" algn="ctr">
              <a:noFill/>
              <a:miter lim="800000"/>
              <a:headEnd/>
              <a:tailEnd/>
            </a:ln>
          </p:spPr>
          <p:txBody>
            <a:bodyPr wrap="none">
              <a:spAutoFit/>
            </a:bodyPr>
            <a:lstStyle/>
            <a:p>
              <a:pPr algn="ctr" eaLnBrk="0" hangingPunct="0"/>
              <a:r>
                <a:rPr lang="en-US" sz="1800" u="none">
                  <a:solidFill>
                    <a:srgbClr val="000000"/>
                  </a:solidFill>
                  <a:latin typeface="Symbol" pitchFamily="18" charset="2"/>
                </a:rPr>
                <a:t>p</a:t>
              </a:r>
            </a:p>
          </p:txBody>
        </p:sp>
        <p:sp>
          <p:nvSpPr>
            <p:cNvPr id="8" name="Text Box 12"/>
            <p:cNvSpPr txBox="1">
              <a:spLocks noChangeArrowheads="1"/>
            </p:cNvSpPr>
            <p:nvPr/>
          </p:nvSpPr>
          <p:spPr bwMode="auto">
            <a:xfrm>
              <a:off x="2273" y="3032"/>
              <a:ext cx="235" cy="246"/>
            </a:xfrm>
            <a:prstGeom prst="rect">
              <a:avLst/>
            </a:prstGeom>
            <a:noFill/>
            <a:ln w="9525" algn="ctr">
              <a:noFill/>
              <a:miter lim="800000"/>
              <a:headEnd/>
              <a:tailEnd/>
            </a:ln>
          </p:spPr>
          <p:txBody>
            <a:bodyPr wrap="none">
              <a:spAutoFit/>
            </a:bodyPr>
            <a:lstStyle/>
            <a:p>
              <a:pPr algn="ctr" eaLnBrk="0" hangingPunct="0"/>
              <a:r>
                <a:rPr lang="en-US" sz="1800" u="none">
                  <a:solidFill>
                    <a:srgbClr val="FF3399"/>
                  </a:solidFill>
                  <a:latin typeface="Times New Roman" pitchFamily="18" charset="0"/>
                </a:rPr>
                <a:t>K</a:t>
              </a:r>
            </a:p>
          </p:txBody>
        </p:sp>
        <p:sp>
          <p:nvSpPr>
            <p:cNvPr id="9" name="Text Box 13"/>
            <p:cNvSpPr txBox="1">
              <a:spLocks noChangeArrowheads="1"/>
            </p:cNvSpPr>
            <p:nvPr/>
          </p:nvSpPr>
          <p:spPr bwMode="auto">
            <a:xfrm>
              <a:off x="2635" y="3054"/>
              <a:ext cx="199" cy="246"/>
            </a:xfrm>
            <a:prstGeom prst="rect">
              <a:avLst/>
            </a:prstGeom>
            <a:noFill/>
            <a:ln w="9525" algn="ctr">
              <a:noFill/>
              <a:miter lim="800000"/>
              <a:headEnd/>
              <a:tailEnd/>
            </a:ln>
          </p:spPr>
          <p:txBody>
            <a:bodyPr wrap="none">
              <a:spAutoFit/>
            </a:bodyPr>
            <a:lstStyle/>
            <a:p>
              <a:pPr algn="ctr" eaLnBrk="0" hangingPunct="0"/>
              <a:r>
                <a:rPr lang="en-US" sz="1800" u="none">
                  <a:solidFill>
                    <a:srgbClr val="618FFD"/>
                  </a:solidFill>
                  <a:latin typeface="Times New Roman" pitchFamily="18" charset="0"/>
                </a:rPr>
                <a:t>p</a:t>
              </a:r>
            </a:p>
          </p:txBody>
        </p:sp>
      </p:grpSp>
      <p:sp>
        <p:nvSpPr>
          <p:cNvPr id="11" name="TextBox 10"/>
          <p:cNvSpPr txBox="1"/>
          <p:nvPr/>
        </p:nvSpPr>
        <p:spPr>
          <a:xfrm>
            <a:off x="0" y="1676400"/>
            <a:ext cx="3962400" cy="523220"/>
          </a:xfrm>
          <a:prstGeom prst="rect">
            <a:avLst/>
          </a:prstGeom>
          <a:noFill/>
          <a:ln>
            <a:solidFill>
              <a:srgbClr val="4E22BC"/>
            </a:solidFill>
          </a:ln>
        </p:spPr>
        <p:txBody>
          <a:bodyPr wrap="square" rtlCol="0">
            <a:spAutoFit/>
          </a:bodyPr>
          <a:lstStyle/>
          <a:p>
            <a:r>
              <a:rPr lang="it-IT" sz="1400" dirty="0" smtClean="0"/>
              <a:t>High-momentum Particle </a:t>
            </a:r>
            <a:r>
              <a:rPr lang="it-IT" sz="1400" dirty="0" smtClean="0"/>
              <a:t>identification with the HMPID Cerenkov det.</a:t>
            </a:r>
            <a:endParaRPr lang="it-IT" sz="1400" dirty="0"/>
          </a:p>
        </p:txBody>
      </p:sp>
      <p:grpSp>
        <p:nvGrpSpPr>
          <p:cNvPr id="12" name="Group 30"/>
          <p:cNvGrpSpPr>
            <a:grpSpLocks/>
          </p:cNvGrpSpPr>
          <p:nvPr/>
        </p:nvGrpSpPr>
        <p:grpSpPr bwMode="auto">
          <a:xfrm>
            <a:off x="4114800" y="2133600"/>
            <a:ext cx="5029200" cy="4419600"/>
            <a:chOff x="3447" y="595"/>
            <a:chExt cx="2245" cy="2092"/>
          </a:xfrm>
        </p:grpSpPr>
        <p:pic>
          <p:nvPicPr>
            <p:cNvPr id="13" name="Picture 6" descr="EMCAL_InvMass"/>
            <p:cNvPicPr>
              <a:picLocks noChangeAspect="1" noChangeArrowheads="1"/>
            </p:cNvPicPr>
            <p:nvPr/>
          </p:nvPicPr>
          <p:blipFill>
            <a:blip r:embed="rId3" cstate="print"/>
            <a:srcRect l="19998" t="34360" r="39995" b="34360"/>
            <a:stretch>
              <a:fillRect/>
            </a:stretch>
          </p:blipFill>
          <p:spPr bwMode="auto">
            <a:xfrm>
              <a:off x="3447" y="595"/>
              <a:ext cx="2245" cy="1021"/>
            </a:xfrm>
            <a:prstGeom prst="rect">
              <a:avLst/>
            </a:prstGeom>
            <a:noFill/>
            <a:ln w="9525">
              <a:noFill/>
              <a:miter lim="800000"/>
              <a:headEnd/>
              <a:tailEnd/>
            </a:ln>
          </p:spPr>
        </p:pic>
        <p:pic>
          <p:nvPicPr>
            <p:cNvPr id="14" name="Рисунок 14" descr="PHOS_pi0.png"/>
            <p:cNvPicPr>
              <a:picLocks noChangeAspect="1"/>
            </p:cNvPicPr>
            <p:nvPr/>
          </p:nvPicPr>
          <p:blipFill>
            <a:blip r:embed="rId4" cstate="print"/>
            <a:srcRect l="33237" t="34270" b="34270"/>
            <a:stretch>
              <a:fillRect/>
            </a:stretch>
          </p:blipFill>
          <p:spPr bwMode="auto">
            <a:xfrm>
              <a:off x="3447" y="1661"/>
              <a:ext cx="2245" cy="1026"/>
            </a:xfrm>
            <a:prstGeom prst="rect">
              <a:avLst/>
            </a:prstGeom>
            <a:noFill/>
            <a:ln w="9525">
              <a:noFill/>
              <a:miter lim="800000"/>
              <a:headEnd/>
              <a:tailEnd/>
            </a:ln>
          </p:spPr>
        </p:pic>
        <p:sp>
          <p:nvSpPr>
            <p:cNvPr id="15" name="Text Box 21"/>
            <p:cNvSpPr txBox="1">
              <a:spLocks noChangeArrowheads="1"/>
            </p:cNvSpPr>
            <p:nvPr/>
          </p:nvSpPr>
          <p:spPr bwMode="auto">
            <a:xfrm>
              <a:off x="3922" y="1533"/>
              <a:ext cx="1205" cy="173"/>
            </a:xfrm>
            <a:prstGeom prst="rect">
              <a:avLst/>
            </a:prstGeom>
            <a:noFill/>
            <a:ln w="9525">
              <a:noFill/>
              <a:miter lim="800000"/>
              <a:headEnd/>
              <a:tailEnd/>
            </a:ln>
          </p:spPr>
          <p:txBody>
            <a:bodyPr wrap="none">
              <a:spAutoFit/>
            </a:bodyPr>
            <a:lstStyle/>
            <a:p>
              <a:r>
                <a:rPr lang="en-GB" sz="1200" b="1">
                  <a:solidFill>
                    <a:schemeClr val="hlink"/>
                  </a:solidFill>
                </a:rPr>
                <a:t>ALICE work in progress</a:t>
              </a:r>
            </a:p>
          </p:txBody>
        </p:sp>
        <p:sp>
          <p:nvSpPr>
            <p:cNvPr id="16" name="Text Box 22"/>
            <p:cNvSpPr txBox="1">
              <a:spLocks noChangeArrowheads="1"/>
            </p:cNvSpPr>
            <p:nvPr/>
          </p:nvSpPr>
          <p:spPr bwMode="auto">
            <a:xfrm>
              <a:off x="4014" y="2205"/>
              <a:ext cx="354" cy="166"/>
            </a:xfrm>
            <a:prstGeom prst="rect">
              <a:avLst/>
            </a:prstGeom>
            <a:solidFill>
              <a:srgbClr val="99CCFF">
                <a:alpha val="49019"/>
              </a:srgbClr>
            </a:solidFill>
            <a:ln w="19050">
              <a:solidFill>
                <a:schemeClr val="tx1"/>
              </a:solidFill>
              <a:miter lim="800000"/>
              <a:headEnd/>
              <a:tailEnd/>
            </a:ln>
          </p:spPr>
          <p:txBody>
            <a:bodyPr wrap="none">
              <a:spAutoFit/>
            </a:bodyPr>
            <a:lstStyle/>
            <a:p>
              <a:r>
                <a:rPr lang="en-GB" sz="1000" b="1"/>
                <a:t>PHOS</a:t>
              </a:r>
            </a:p>
          </p:txBody>
        </p:sp>
        <p:sp>
          <p:nvSpPr>
            <p:cNvPr id="17" name="Text Box 23"/>
            <p:cNvSpPr txBox="1">
              <a:spLocks noChangeArrowheads="1"/>
            </p:cNvSpPr>
            <p:nvPr/>
          </p:nvSpPr>
          <p:spPr bwMode="auto">
            <a:xfrm>
              <a:off x="5148" y="2205"/>
              <a:ext cx="354" cy="166"/>
            </a:xfrm>
            <a:prstGeom prst="rect">
              <a:avLst/>
            </a:prstGeom>
            <a:solidFill>
              <a:srgbClr val="99CCFF">
                <a:alpha val="49019"/>
              </a:srgbClr>
            </a:solidFill>
            <a:ln w="19050">
              <a:solidFill>
                <a:schemeClr val="tx1"/>
              </a:solidFill>
              <a:miter lim="800000"/>
              <a:headEnd/>
              <a:tailEnd/>
            </a:ln>
          </p:spPr>
          <p:txBody>
            <a:bodyPr wrap="none">
              <a:spAutoFit/>
            </a:bodyPr>
            <a:lstStyle/>
            <a:p>
              <a:r>
                <a:rPr lang="en-GB" sz="1000" b="1"/>
                <a:t>PHOS</a:t>
              </a:r>
            </a:p>
          </p:txBody>
        </p:sp>
        <p:sp>
          <p:nvSpPr>
            <p:cNvPr id="18" name="Text Box 25"/>
            <p:cNvSpPr txBox="1">
              <a:spLocks noChangeArrowheads="1"/>
            </p:cNvSpPr>
            <p:nvPr/>
          </p:nvSpPr>
          <p:spPr bwMode="auto">
            <a:xfrm>
              <a:off x="5003" y="1314"/>
              <a:ext cx="372" cy="166"/>
            </a:xfrm>
            <a:prstGeom prst="rect">
              <a:avLst/>
            </a:prstGeom>
            <a:solidFill>
              <a:srgbClr val="99CCFF">
                <a:alpha val="49019"/>
              </a:srgbClr>
            </a:solidFill>
            <a:ln w="19050">
              <a:solidFill>
                <a:schemeClr val="tx1"/>
              </a:solidFill>
              <a:miter lim="800000"/>
              <a:headEnd/>
              <a:tailEnd/>
            </a:ln>
          </p:spPr>
          <p:txBody>
            <a:bodyPr wrap="none">
              <a:spAutoFit/>
            </a:bodyPr>
            <a:lstStyle/>
            <a:p>
              <a:r>
                <a:rPr lang="en-GB" sz="1000" b="1"/>
                <a:t>EMCal</a:t>
              </a:r>
            </a:p>
          </p:txBody>
        </p:sp>
        <p:sp>
          <p:nvSpPr>
            <p:cNvPr id="19" name="Text Box 26"/>
            <p:cNvSpPr txBox="1">
              <a:spLocks noChangeArrowheads="1"/>
            </p:cNvSpPr>
            <p:nvPr/>
          </p:nvSpPr>
          <p:spPr bwMode="auto">
            <a:xfrm>
              <a:off x="3914" y="1314"/>
              <a:ext cx="372" cy="166"/>
            </a:xfrm>
            <a:prstGeom prst="rect">
              <a:avLst/>
            </a:prstGeom>
            <a:solidFill>
              <a:srgbClr val="99CCFF">
                <a:alpha val="49019"/>
              </a:srgbClr>
            </a:solidFill>
            <a:ln w="19050">
              <a:solidFill>
                <a:schemeClr val="tx1"/>
              </a:solidFill>
              <a:miter lim="800000"/>
              <a:headEnd/>
              <a:tailEnd/>
            </a:ln>
          </p:spPr>
          <p:txBody>
            <a:bodyPr wrap="none">
              <a:spAutoFit/>
            </a:bodyPr>
            <a:lstStyle/>
            <a:p>
              <a:r>
                <a:rPr lang="en-GB" sz="1000" b="1"/>
                <a:t>EMCal</a:t>
              </a:r>
            </a:p>
          </p:txBody>
        </p:sp>
      </p:grpSp>
      <p:sp>
        <p:nvSpPr>
          <p:cNvPr id="21" name="TextBox 20"/>
          <p:cNvSpPr txBox="1"/>
          <p:nvPr/>
        </p:nvSpPr>
        <p:spPr>
          <a:xfrm>
            <a:off x="4114800" y="914400"/>
            <a:ext cx="4572000" cy="615553"/>
          </a:xfrm>
          <a:prstGeom prst="rect">
            <a:avLst/>
          </a:prstGeom>
          <a:noFill/>
          <a:ln>
            <a:solidFill>
              <a:schemeClr val="tx1"/>
            </a:solidFill>
          </a:ln>
        </p:spPr>
        <p:txBody>
          <a:bodyPr wrap="square" rtlCol="0">
            <a:spAutoFit/>
          </a:bodyPr>
          <a:lstStyle/>
          <a:p>
            <a:r>
              <a:rPr lang="it-IT" dirty="0" smtClean="0">
                <a:latin typeface="Symbol" pitchFamily="18" charset="2"/>
              </a:rPr>
              <a:t>g-g </a:t>
            </a:r>
            <a:r>
              <a:rPr lang="it-IT" sz="1600" dirty="0" smtClean="0"/>
              <a:t>invariant mass distribution measured  EMcal and PHOS</a:t>
            </a:r>
            <a:endParaRPr lang="it-I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2" descr="viewer"/>
          <p:cNvPicPr>
            <a:picLocks noChangeAspect="1" noChangeArrowheads="1"/>
          </p:cNvPicPr>
          <p:nvPr/>
        </p:nvPicPr>
        <p:blipFill>
          <a:blip r:embed="rId2" cstate="print"/>
          <a:srcRect/>
          <a:stretch>
            <a:fillRect/>
          </a:stretch>
        </p:blipFill>
        <p:spPr bwMode="auto">
          <a:xfrm>
            <a:off x="4495800" y="1752600"/>
            <a:ext cx="3910012" cy="2471737"/>
          </a:xfrm>
          <a:prstGeom prst="rect">
            <a:avLst/>
          </a:prstGeom>
          <a:noFill/>
          <a:ln w="9525">
            <a:noFill/>
            <a:miter lim="800000"/>
            <a:headEnd/>
            <a:tailEnd/>
          </a:ln>
        </p:spPr>
      </p:pic>
      <p:sp>
        <p:nvSpPr>
          <p:cNvPr id="3" name="Title 2"/>
          <p:cNvSpPr>
            <a:spLocks noGrp="1"/>
          </p:cNvSpPr>
          <p:nvPr>
            <p:ph type="title"/>
          </p:nvPr>
        </p:nvSpPr>
        <p:spPr>
          <a:xfrm>
            <a:off x="457200" y="152400"/>
            <a:ext cx="8229600" cy="762000"/>
          </a:xfrm>
          <a:solidFill>
            <a:srgbClr val="FFFF00"/>
          </a:solidFill>
          <a:ln>
            <a:solidFill>
              <a:srgbClr val="4E22BC"/>
            </a:solidFill>
          </a:ln>
        </p:spPr>
        <p:txBody>
          <a:bodyPr/>
          <a:lstStyle/>
          <a:p>
            <a:pPr>
              <a:defRPr/>
            </a:pPr>
            <a:r>
              <a:rPr lang="en-GB" dirty="0" smtClean="0">
                <a:solidFill>
                  <a:srgbClr val="4E22BC"/>
                </a:solidFill>
              </a:rPr>
              <a:t>Electrons and </a:t>
            </a:r>
            <a:r>
              <a:rPr lang="en-GB" dirty="0" err="1" smtClean="0">
                <a:solidFill>
                  <a:srgbClr val="4E22BC"/>
                </a:solidFill>
              </a:rPr>
              <a:t>muons</a:t>
            </a:r>
            <a:endParaRPr lang="en-GB" dirty="0">
              <a:solidFill>
                <a:srgbClr val="4E22BC"/>
              </a:solidFill>
            </a:endParaRPr>
          </a:p>
        </p:txBody>
      </p:sp>
      <p:sp>
        <p:nvSpPr>
          <p:cNvPr id="71687" name="Slide Number Placeholder 2"/>
          <p:cNvSpPr txBox="1">
            <a:spLocks/>
          </p:cNvSpPr>
          <p:nvPr/>
        </p:nvSpPr>
        <p:spPr bwMode="auto">
          <a:xfrm>
            <a:off x="0" y="6708775"/>
            <a:ext cx="5214938" cy="163513"/>
          </a:xfrm>
          <a:prstGeom prst="rect">
            <a:avLst/>
          </a:prstGeom>
          <a:noFill/>
          <a:ln w="9525">
            <a:noFill/>
            <a:miter lim="800000"/>
            <a:headEnd/>
            <a:tailEnd/>
          </a:ln>
        </p:spPr>
        <p:txBody>
          <a:bodyPr lIns="0" tIns="0" rIns="0" bIns="0" anchor="ctr"/>
          <a:lstStyle/>
          <a:p>
            <a:pPr algn="ctr"/>
            <a:fld id="{61D35D98-F306-4C95-803C-49716D203802}" type="slidenum">
              <a:rPr lang="en-US" sz="1000" u="none">
                <a:solidFill>
                  <a:schemeClr val="tx2"/>
                </a:solidFill>
              </a:rPr>
              <a:pPr algn="ctr"/>
              <a:t>18</a:t>
            </a:fld>
            <a:endParaRPr lang="en-US" sz="1000" u="none">
              <a:solidFill>
                <a:schemeClr val="tx2"/>
              </a:solidFill>
            </a:endParaRPr>
          </a:p>
        </p:txBody>
      </p:sp>
      <p:pic>
        <p:nvPicPr>
          <p:cNvPr id="71689" name="Picture 3"/>
          <p:cNvPicPr>
            <a:picLocks noChangeAspect="1" noChangeArrowheads="1"/>
          </p:cNvPicPr>
          <p:nvPr/>
        </p:nvPicPr>
        <p:blipFill>
          <a:blip r:embed="rId3" cstate="print"/>
          <a:srcRect/>
          <a:stretch>
            <a:fillRect/>
          </a:stretch>
        </p:blipFill>
        <p:spPr bwMode="auto">
          <a:xfrm>
            <a:off x="4724400" y="4191000"/>
            <a:ext cx="3384550" cy="2667000"/>
          </a:xfrm>
          <a:prstGeom prst="rect">
            <a:avLst/>
          </a:prstGeom>
          <a:noFill/>
          <a:ln w="9525">
            <a:noFill/>
            <a:miter lim="800000"/>
            <a:headEnd/>
            <a:tailEnd/>
          </a:ln>
        </p:spPr>
      </p:pic>
      <p:sp>
        <p:nvSpPr>
          <p:cNvPr id="71691" name="Text Box 8"/>
          <p:cNvSpPr txBox="1">
            <a:spLocks noChangeArrowheads="1"/>
          </p:cNvSpPr>
          <p:nvPr/>
        </p:nvSpPr>
        <p:spPr bwMode="auto">
          <a:xfrm>
            <a:off x="7077985" y="5257800"/>
            <a:ext cx="2066015" cy="738664"/>
          </a:xfrm>
          <a:prstGeom prst="rect">
            <a:avLst/>
          </a:prstGeom>
          <a:solidFill>
            <a:srgbClr val="99CCFF">
              <a:alpha val="50980"/>
            </a:srgbClr>
          </a:solidFill>
          <a:ln w="25400">
            <a:solidFill>
              <a:schemeClr val="tx1"/>
            </a:solidFill>
            <a:miter lim="800000"/>
            <a:headEnd/>
            <a:tailEnd/>
          </a:ln>
        </p:spPr>
        <p:txBody>
          <a:bodyPr wrap="none">
            <a:spAutoFit/>
          </a:bodyPr>
          <a:lstStyle/>
          <a:p>
            <a:r>
              <a:rPr lang="en-GB" sz="1400" b="1" u="none" dirty="0" smtClean="0">
                <a:solidFill>
                  <a:srgbClr val="4E22BC"/>
                </a:solidFill>
              </a:rPr>
              <a:t>Tracking-trigger </a:t>
            </a:r>
          </a:p>
          <a:p>
            <a:r>
              <a:rPr lang="en-GB" sz="1400" b="1" u="none" dirty="0" smtClean="0">
                <a:solidFill>
                  <a:srgbClr val="4E22BC"/>
                </a:solidFill>
              </a:rPr>
              <a:t>matching efficiency</a:t>
            </a:r>
          </a:p>
          <a:p>
            <a:r>
              <a:rPr lang="en-GB" sz="1400" dirty="0" smtClean="0"/>
              <a:t>L0 trigger on p</a:t>
            </a:r>
            <a:r>
              <a:rPr lang="en-GB" sz="1400" baseline="-25000" dirty="0" smtClean="0"/>
              <a:t>t</a:t>
            </a:r>
            <a:r>
              <a:rPr lang="en-GB" sz="1400" dirty="0" smtClean="0"/>
              <a:t> &gt; 0.5 </a:t>
            </a:r>
            <a:r>
              <a:rPr lang="en-GB" sz="1400" dirty="0" err="1" smtClean="0"/>
              <a:t>GeV</a:t>
            </a:r>
            <a:r>
              <a:rPr lang="en-GB" sz="1400" b="1" dirty="0" smtClean="0">
                <a:solidFill>
                  <a:srgbClr val="4E22BC"/>
                </a:solidFill>
              </a:rPr>
              <a:t> </a:t>
            </a:r>
            <a:endParaRPr lang="en-GB" sz="1400" b="1" u="none" dirty="0">
              <a:solidFill>
                <a:srgbClr val="4E22BC"/>
              </a:solidFill>
            </a:endParaRPr>
          </a:p>
        </p:txBody>
      </p:sp>
      <p:pic>
        <p:nvPicPr>
          <p:cNvPr id="12" name="Picture 4" descr="he"/>
          <p:cNvPicPr>
            <a:picLocks noChangeAspect="1" noChangeArrowheads="1"/>
          </p:cNvPicPr>
          <p:nvPr/>
        </p:nvPicPr>
        <p:blipFill>
          <a:blip r:embed="rId4" cstate="print"/>
          <a:srcRect/>
          <a:stretch>
            <a:fillRect/>
          </a:stretch>
        </p:blipFill>
        <p:spPr bwMode="auto">
          <a:xfrm>
            <a:off x="0" y="2138379"/>
            <a:ext cx="3962400" cy="4719621"/>
          </a:xfrm>
          <a:prstGeom prst="rect">
            <a:avLst/>
          </a:prstGeom>
          <a:noFill/>
          <a:ln w="9525">
            <a:noFill/>
            <a:miter lim="800000"/>
            <a:headEnd/>
            <a:tailEnd/>
          </a:ln>
        </p:spPr>
      </p:pic>
      <p:sp>
        <p:nvSpPr>
          <p:cNvPr id="14" name="TextBox 13"/>
          <p:cNvSpPr txBox="1"/>
          <p:nvPr/>
        </p:nvSpPr>
        <p:spPr>
          <a:xfrm>
            <a:off x="304800" y="1295400"/>
            <a:ext cx="3733800" cy="584775"/>
          </a:xfrm>
          <a:prstGeom prst="rect">
            <a:avLst/>
          </a:prstGeom>
          <a:noFill/>
          <a:ln>
            <a:solidFill>
              <a:srgbClr val="4E22BC"/>
            </a:solidFill>
          </a:ln>
        </p:spPr>
        <p:txBody>
          <a:bodyPr wrap="square" rtlCol="0">
            <a:spAutoFit/>
          </a:bodyPr>
          <a:lstStyle/>
          <a:p>
            <a:r>
              <a:rPr lang="it-IT" sz="1600" dirty="0" smtClean="0"/>
              <a:t>e/</a:t>
            </a:r>
            <a:r>
              <a:rPr lang="it-IT" sz="1600" dirty="0" smtClean="0">
                <a:latin typeface="Symbol" pitchFamily="18" charset="2"/>
              </a:rPr>
              <a:t>p</a:t>
            </a:r>
            <a:r>
              <a:rPr lang="it-IT" sz="1600" dirty="0" smtClean="0"/>
              <a:t> discrimination in the TRD</a:t>
            </a:r>
          </a:p>
          <a:p>
            <a:r>
              <a:rPr lang="en-GB" sz="1600" dirty="0" smtClean="0"/>
              <a:t>gain calibration with  </a:t>
            </a:r>
            <a:r>
              <a:rPr lang="en-GB" sz="1600" dirty="0" err="1" smtClean="0">
                <a:latin typeface="Symbol" pitchFamily="18" charset="2"/>
              </a:rPr>
              <a:t>g</a:t>
            </a:r>
            <a:r>
              <a:rPr lang="en-GB" sz="1600" dirty="0" err="1" smtClean="0">
                <a:cs typeface="Arial" pitchFamily="34" charset="0"/>
              </a:rPr>
              <a:t>→e+e</a:t>
            </a:r>
            <a:r>
              <a:rPr lang="en-GB" sz="1600" dirty="0" smtClean="0">
                <a:cs typeface="Arial" pitchFamily="34" charset="0"/>
              </a:rPr>
              <a:t>-  K</a:t>
            </a:r>
            <a:r>
              <a:rPr lang="en-GB" sz="1600" baseline="30000" dirty="0" smtClean="0">
                <a:cs typeface="Arial" pitchFamily="34" charset="0"/>
              </a:rPr>
              <a:t>0</a:t>
            </a:r>
            <a:r>
              <a:rPr lang="en-GB" sz="1600" baseline="-25000" dirty="0" smtClean="0">
                <a:cs typeface="Arial" pitchFamily="34" charset="0"/>
              </a:rPr>
              <a:t>s</a:t>
            </a:r>
            <a:r>
              <a:rPr lang="en-GB" sz="1600" dirty="0" smtClean="0">
                <a:cs typeface="Arial" pitchFamily="34" charset="0"/>
              </a:rPr>
              <a:t>→</a:t>
            </a:r>
            <a:r>
              <a:rPr lang="en-GB" sz="1600" dirty="0" smtClean="0">
                <a:latin typeface="Symbol" pitchFamily="18" charset="2"/>
                <a:cs typeface="Arial" pitchFamily="34" charset="0"/>
              </a:rPr>
              <a:t>p</a:t>
            </a:r>
            <a:r>
              <a:rPr lang="en-GB" sz="1600" dirty="0" smtClean="0">
                <a:cs typeface="Arial" pitchFamily="34" charset="0"/>
              </a:rPr>
              <a:t>+</a:t>
            </a:r>
            <a:r>
              <a:rPr lang="en-GB" sz="1600" dirty="0" smtClean="0">
                <a:latin typeface="Symbol" pitchFamily="18" charset="2"/>
                <a:cs typeface="Arial" pitchFamily="34" charset="0"/>
              </a:rPr>
              <a:t>p</a:t>
            </a:r>
            <a:r>
              <a:rPr lang="en-GB" sz="1600" dirty="0" smtClean="0">
                <a:cs typeface="Arial" pitchFamily="34" charset="0"/>
              </a:rPr>
              <a:t>-</a:t>
            </a:r>
          </a:p>
        </p:txBody>
      </p:sp>
      <p:sp>
        <p:nvSpPr>
          <p:cNvPr id="15" name="TextBox 14"/>
          <p:cNvSpPr txBox="1"/>
          <p:nvPr/>
        </p:nvSpPr>
        <p:spPr>
          <a:xfrm>
            <a:off x="4495800" y="990600"/>
            <a:ext cx="4114800" cy="584775"/>
          </a:xfrm>
          <a:prstGeom prst="rect">
            <a:avLst/>
          </a:prstGeom>
          <a:noFill/>
          <a:ln>
            <a:solidFill>
              <a:srgbClr val="4E22BC"/>
            </a:solidFill>
          </a:ln>
        </p:spPr>
        <p:txBody>
          <a:bodyPr wrap="square" rtlCol="0">
            <a:spAutoFit/>
          </a:bodyPr>
          <a:lstStyle/>
          <a:p>
            <a:r>
              <a:rPr lang="it-IT" sz="1600" dirty="0" smtClean="0"/>
              <a:t>Muon detection in the forward muon spectrometer</a:t>
            </a:r>
            <a:endParaRPr lang="it-IT" sz="1600" dirty="0"/>
          </a:p>
        </p:txBody>
      </p:sp>
      <p:sp>
        <p:nvSpPr>
          <p:cNvPr id="16" name="TextBox 15"/>
          <p:cNvSpPr txBox="1"/>
          <p:nvPr/>
        </p:nvSpPr>
        <p:spPr>
          <a:xfrm>
            <a:off x="7772400" y="6488668"/>
            <a:ext cx="1143000" cy="369332"/>
          </a:xfrm>
          <a:prstGeom prst="rect">
            <a:avLst/>
          </a:prstGeom>
          <a:noFill/>
        </p:spPr>
        <p:txBody>
          <a:bodyPr wrap="square" rtlCol="0">
            <a:spAutoFit/>
          </a:bodyPr>
          <a:lstStyle/>
          <a:p>
            <a:r>
              <a:rPr lang="it-IT" sz="1400" dirty="0" smtClean="0"/>
              <a:t>Pt (GeV/c</a:t>
            </a:r>
            <a:r>
              <a:rPr lang="it-IT" dirty="0" smtClean="0"/>
              <a:t>)</a:t>
            </a:r>
            <a:endParaRPr lang="it-IT" dirty="0"/>
          </a:p>
        </p:txBody>
      </p:sp>
      <p:sp>
        <p:nvSpPr>
          <p:cNvPr id="17" name="TextBox 16"/>
          <p:cNvSpPr txBox="1"/>
          <p:nvPr/>
        </p:nvSpPr>
        <p:spPr>
          <a:xfrm>
            <a:off x="4724400" y="4572000"/>
            <a:ext cx="304800" cy="369332"/>
          </a:xfrm>
          <a:prstGeom prst="rect">
            <a:avLst/>
          </a:prstGeom>
          <a:noFill/>
        </p:spPr>
        <p:txBody>
          <a:bodyPr wrap="square" rtlCol="0">
            <a:spAutoFit/>
          </a:bodyPr>
          <a:lstStyle/>
          <a:p>
            <a:r>
              <a:rPr lang="it-IT" dirty="0" smtClean="0">
                <a:latin typeface="Symbol" pitchFamily="18" charset="2"/>
              </a:rPr>
              <a:t>e</a:t>
            </a:r>
            <a:endParaRPr lang="it-IT" dirty="0">
              <a:latin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52400"/>
            <a:ext cx="7086600" cy="584775"/>
          </a:xfrm>
          <a:prstGeom prst="rect">
            <a:avLst/>
          </a:prstGeom>
          <a:solidFill>
            <a:srgbClr val="FFFF00"/>
          </a:solidFill>
          <a:ln>
            <a:solidFill>
              <a:srgbClr val="4E22BC"/>
            </a:solidFill>
          </a:ln>
        </p:spPr>
        <p:txBody>
          <a:bodyPr wrap="square" rtlCol="0">
            <a:spAutoFit/>
          </a:bodyPr>
          <a:lstStyle/>
          <a:p>
            <a:pPr algn="ctr"/>
            <a:r>
              <a:rPr lang="it-IT" sz="3200" dirty="0" smtClean="0">
                <a:solidFill>
                  <a:srgbClr val="4E22BC"/>
                </a:solidFill>
              </a:rPr>
              <a:t>Hyperon detection</a:t>
            </a:r>
            <a:endParaRPr lang="it-IT" sz="3200" dirty="0">
              <a:solidFill>
                <a:srgbClr val="4E22BC"/>
              </a:solidFill>
            </a:endParaRPr>
          </a:p>
        </p:txBody>
      </p:sp>
      <p:pic>
        <p:nvPicPr>
          <p:cNvPr id="4" name="Picture 3" descr="LambdaInvMass.png"/>
          <p:cNvPicPr>
            <a:picLocks noChangeAspect="1"/>
          </p:cNvPicPr>
          <p:nvPr/>
        </p:nvPicPr>
        <p:blipFill>
          <a:blip r:embed="rId2" cstate="print"/>
          <a:srcRect t="9260" r="7067"/>
          <a:stretch>
            <a:fillRect/>
          </a:stretch>
        </p:blipFill>
        <p:spPr>
          <a:xfrm>
            <a:off x="0" y="838200"/>
            <a:ext cx="4495800" cy="2976949"/>
          </a:xfrm>
          <a:prstGeom prst="rect">
            <a:avLst/>
          </a:prstGeom>
        </p:spPr>
      </p:pic>
      <p:pic>
        <p:nvPicPr>
          <p:cNvPr id="5" name="Picture 4" descr="AntiLambdaInvMass.png"/>
          <p:cNvPicPr>
            <a:picLocks noChangeAspect="1"/>
          </p:cNvPicPr>
          <p:nvPr/>
        </p:nvPicPr>
        <p:blipFill>
          <a:blip r:embed="rId3" cstate="print"/>
          <a:srcRect t="9919" r="8408"/>
          <a:stretch>
            <a:fillRect/>
          </a:stretch>
        </p:blipFill>
        <p:spPr>
          <a:xfrm>
            <a:off x="4495800" y="838200"/>
            <a:ext cx="4493151" cy="2996825"/>
          </a:xfrm>
          <a:prstGeom prst="rect">
            <a:avLst/>
          </a:prstGeom>
        </p:spPr>
      </p:pic>
      <p:pic>
        <p:nvPicPr>
          <p:cNvPr id="6" name="Picture 5" descr="XiInvMassReleasedTopologicalCuts.gif"/>
          <p:cNvPicPr>
            <a:picLocks noChangeAspect="1"/>
          </p:cNvPicPr>
          <p:nvPr/>
        </p:nvPicPr>
        <p:blipFill>
          <a:blip r:embed="rId4" cstate="print"/>
          <a:stretch>
            <a:fillRect/>
          </a:stretch>
        </p:blipFill>
        <p:spPr>
          <a:xfrm>
            <a:off x="228599" y="3762128"/>
            <a:ext cx="4724401" cy="2968014"/>
          </a:xfrm>
          <a:prstGeom prst="rect">
            <a:avLst/>
          </a:prstGeom>
        </p:spPr>
      </p:pic>
      <p:pic>
        <p:nvPicPr>
          <p:cNvPr id="7" name="Picture 6" descr="XiInvMassStandardTopologicalCuts.gif"/>
          <p:cNvPicPr>
            <a:picLocks noChangeAspect="1"/>
          </p:cNvPicPr>
          <p:nvPr/>
        </p:nvPicPr>
        <p:blipFill>
          <a:blip r:embed="rId5" cstate="print"/>
          <a:srcRect t="5128" r="8182"/>
          <a:stretch>
            <a:fillRect/>
          </a:stretch>
        </p:blipFill>
        <p:spPr>
          <a:xfrm>
            <a:off x="4648200" y="3886200"/>
            <a:ext cx="4343400" cy="2819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28600"/>
            <a:ext cx="8229600" cy="792163"/>
          </a:xfrm>
          <a:solidFill>
            <a:srgbClr val="FFFF00"/>
          </a:solidFill>
        </p:spPr>
        <p:txBody>
          <a:bodyPr/>
          <a:lstStyle/>
          <a:p>
            <a:r>
              <a:rPr lang="en-US" sz="4000" dirty="0" smtClean="0">
                <a:solidFill>
                  <a:srgbClr val="0033CC"/>
                </a:solidFill>
              </a:rPr>
              <a:t>Heavy ions at the LHC - I</a:t>
            </a:r>
            <a:endParaRPr lang="it-IT" sz="4000" dirty="0">
              <a:solidFill>
                <a:srgbClr val="0033CC"/>
              </a:solidFill>
            </a:endParaRPr>
          </a:p>
        </p:txBody>
      </p:sp>
      <p:graphicFrame>
        <p:nvGraphicFramePr>
          <p:cNvPr id="11364" name="Group 100"/>
          <p:cNvGraphicFramePr>
            <a:graphicFrameLocks noGrp="1"/>
          </p:cNvGraphicFramePr>
          <p:nvPr>
            <p:ph sz="half" idx="1"/>
          </p:nvPr>
        </p:nvGraphicFramePr>
        <p:xfrm>
          <a:off x="1066800" y="1295400"/>
          <a:ext cx="7164388" cy="3656014"/>
        </p:xfrm>
        <a:graphic>
          <a:graphicData uri="http://schemas.openxmlformats.org/drawingml/2006/table">
            <a:tbl>
              <a:tblPr/>
              <a:tblGrid>
                <a:gridCol w="2449513"/>
                <a:gridCol w="1263650"/>
                <a:gridCol w="1725612"/>
                <a:gridCol w="1725613"/>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cap="fla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Arial" pitchFamily="34" charset="0"/>
                        </a:rPr>
                        <a:t>SPS</a:t>
                      </a:r>
                    </a:p>
                  </a:txBody>
                  <a:tcPr anchor="ctr" horzOverflow="overflow">
                    <a:lnL>
                      <a:noFill/>
                    </a:lnL>
                    <a:lnR>
                      <a:noFill/>
                    </a:lnR>
                    <a:lnT cap="fla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Arial" pitchFamily="34" charset="0"/>
                        </a:rPr>
                        <a:t>RHIC</a:t>
                      </a:r>
                    </a:p>
                  </a:txBody>
                  <a:tcPr anchor="ctr" horzOverflow="overflow">
                    <a:lnL>
                      <a:noFill/>
                    </a:lnL>
                    <a:lnR>
                      <a:noFill/>
                    </a:lnR>
                    <a:lnT cap="fla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Arial" pitchFamily="34" charset="0"/>
                        </a:rPr>
                        <a:t>LHC</a:t>
                      </a:r>
                    </a:p>
                  </a:txBody>
                  <a:tcPr anchor="ctr" horzOverflow="overflow">
                    <a:lnL>
                      <a:noFill/>
                    </a:lnL>
                    <a:lnR cap="flat">
                      <a:noFill/>
                    </a:lnR>
                    <a:lnT cap="flat">
                      <a:noFill/>
                    </a:lnT>
                    <a:lnB>
                      <a:noFill/>
                    </a:lnB>
                    <a:lnTlToBr>
                      <a:noFill/>
                    </a:lnTlToBr>
                    <a:lnBlToTr>
                      <a:noFill/>
                    </a:lnBlToTr>
                    <a:solidFill>
                      <a:srgbClr val="66FFFF"/>
                    </a:solidFill>
                  </a:tcPr>
                </a:tc>
              </a:tr>
              <a:tr h="377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a:t>
                      </a:r>
                      <a:r>
                        <a:rPr kumimoji="0" lang="en-US" sz="1800" b="0" i="0" u="none" strike="noStrike" cap="none" normalizeH="0" baseline="-25000" smtClean="0">
                          <a:ln>
                            <a:noFill/>
                          </a:ln>
                          <a:solidFill>
                            <a:schemeClr val="tx1"/>
                          </a:solidFill>
                          <a:effectLst/>
                          <a:latin typeface="Arial" pitchFamily="34" charset="0"/>
                        </a:rPr>
                        <a:t>NN</a:t>
                      </a:r>
                      <a:r>
                        <a:rPr kumimoji="0" lang="en-US" sz="1800" b="0" i="0" u="none" strike="noStrike" cap="none" normalizeH="0" baseline="0" smtClean="0">
                          <a:ln>
                            <a:noFill/>
                          </a:ln>
                          <a:solidFill>
                            <a:schemeClr val="tx1"/>
                          </a:solidFill>
                          <a:effectLst/>
                          <a:latin typeface="Arial" pitchFamily="34" charset="0"/>
                        </a:rPr>
                        <a:t> (GeV)</a:t>
                      </a:r>
                    </a:p>
                  </a:txBody>
                  <a:tcPr anchor="ctr" horzOverflow="overflow">
                    <a:lnL cap="flat">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17</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200</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5500</a:t>
                      </a:r>
                    </a:p>
                  </a:txBody>
                  <a:tcPr anchor="ctr" horzOverflow="overflow">
                    <a:lnL>
                      <a:noFill/>
                    </a:lnL>
                    <a:lnR cap="flat">
                      <a:noFill/>
                    </a:lnR>
                    <a:lnT>
                      <a:noFill/>
                    </a:lnT>
                    <a:lnB>
                      <a:noFill/>
                    </a:lnB>
                    <a:lnTlToBr>
                      <a:noFill/>
                    </a:lnTlToBr>
                    <a:lnBlToTr>
                      <a:noFill/>
                    </a:lnBlToTr>
                    <a:solidFill>
                      <a:srgbClr val="66FFFF"/>
                    </a:solidFill>
                  </a:tcPr>
                </a:tc>
              </a:tr>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dN</a:t>
                      </a:r>
                      <a:r>
                        <a:rPr kumimoji="0" lang="en-US" sz="1800" b="0" i="0" u="none" strike="noStrike" cap="none" normalizeH="0" baseline="-25000" smtClean="0">
                          <a:ln>
                            <a:noFill/>
                          </a:ln>
                          <a:solidFill>
                            <a:schemeClr val="tx1"/>
                          </a:solidFill>
                          <a:effectLst/>
                          <a:latin typeface="Arial" pitchFamily="34" charset="0"/>
                        </a:rPr>
                        <a:t>ch</a:t>
                      </a:r>
                      <a:r>
                        <a:rPr kumimoji="0" lang="en-US" sz="1800" b="0" i="0" u="none" strike="noStrike" cap="none" normalizeH="0" baseline="0" smtClean="0">
                          <a:ln>
                            <a:noFill/>
                          </a:ln>
                          <a:solidFill>
                            <a:schemeClr val="tx1"/>
                          </a:solidFill>
                          <a:effectLst/>
                          <a:latin typeface="Arial" pitchFamily="34" charset="0"/>
                        </a:rPr>
                        <a:t>/dy</a:t>
                      </a:r>
                    </a:p>
                  </a:txBody>
                  <a:tcPr anchor="ctr" horzOverflow="overflow">
                    <a:lnL cap="flat">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500</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850</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1500-4000</a:t>
                      </a:r>
                    </a:p>
                  </a:txBody>
                  <a:tcPr anchor="ctr" horzOverflow="overflow">
                    <a:lnL>
                      <a:noFill/>
                    </a:lnL>
                    <a:lnR cap="flat">
                      <a:noFill/>
                    </a:lnR>
                    <a:lnT>
                      <a:noFill/>
                    </a:lnT>
                    <a:lnB>
                      <a:noFill/>
                    </a:lnB>
                    <a:lnTlToBr>
                      <a:noFill/>
                    </a:lnTlToBr>
                    <a:lnBlToTr>
                      <a:noFill/>
                    </a:lnBlToTr>
                    <a:solidFill>
                      <a:srgbClr val="66FFFF"/>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Symbol" pitchFamily="18" charset="2"/>
                        </a:rPr>
                        <a:t>t</a:t>
                      </a:r>
                      <a:r>
                        <a:rPr kumimoji="0" lang="en-US" sz="1800" b="0" i="0" u="none" strike="noStrike" cap="none" normalizeH="0" baseline="30000" smtClean="0">
                          <a:ln>
                            <a:noFill/>
                          </a:ln>
                          <a:solidFill>
                            <a:schemeClr val="tx1"/>
                          </a:solidFill>
                          <a:effectLst/>
                          <a:latin typeface="Arial" pitchFamily="34" charset="0"/>
                        </a:rPr>
                        <a:t>0</a:t>
                      </a:r>
                      <a:r>
                        <a:rPr kumimoji="0" lang="en-US" sz="1800" b="0" i="0" u="none" strike="noStrike" cap="none" normalizeH="0" baseline="-25000" smtClean="0">
                          <a:ln>
                            <a:noFill/>
                          </a:ln>
                          <a:solidFill>
                            <a:schemeClr val="tx1"/>
                          </a:solidFill>
                          <a:effectLst/>
                          <a:latin typeface="Arial" pitchFamily="34" charset="0"/>
                        </a:rPr>
                        <a:t>QGP </a:t>
                      </a:r>
                      <a:r>
                        <a:rPr kumimoji="0" lang="en-US" sz="1800" b="0" i="0" u="none" strike="noStrike" cap="none" normalizeH="0" baseline="0" smtClean="0">
                          <a:ln>
                            <a:noFill/>
                          </a:ln>
                          <a:solidFill>
                            <a:schemeClr val="tx1"/>
                          </a:solidFill>
                          <a:effectLst/>
                          <a:latin typeface="Arial" pitchFamily="34" charset="0"/>
                        </a:rPr>
                        <a:t>(fm/c)</a:t>
                      </a:r>
                    </a:p>
                  </a:txBody>
                  <a:tcPr anchor="ctr" horzOverflow="overflow">
                    <a:lnL cap="flat">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0.2</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0.1</a:t>
                      </a:r>
                    </a:p>
                  </a:txBody>
                  <a:tcPr anchor="ctr" horzOverflow="overflow">
                    <a:lnL>
                      <a:noFill/>
                    </a:lnL>
                    <a:lnR cap="flat">
                      <a:noFill/>
                    </a:lnR>
                    <a:lnT>
                      <a:noFill/>
                    </a:lnT>
                    <a:lnB>
                      <a:noFill/>
                    </a:lnB>
                    <a:lnTlToBr>
                      <a:noFill/>
                    </a:lnTlToBr>
                    <a:lnBlToTr>
                      <a:noFill/>
                    </a:lnBlToTr>
                    <a:solidFill>
                      <a:srgbClr val="66FFFF"/>
                    </a:solid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T/T</a:t>
                      </a:r>
                      <a:r>
                        <a:rPr kumimoji="0" lang="en-US" sz="1800" b="0" i="0" u="none" strike="noStrike" cap="none" normalizeH="0" baseline="-25000" smtClean="0">
                          <a:ln>
                            <a:noFill/>
                          </a:ln>
                          <a:solidFill>
                            <a:schemeClr val="tx1"/>
                          </a:solidFill>
                          <a:effectLst/>
                          <a:latin typeface="Arial" pitchFamily="34" charset="0"/>
                        </a:rPr>
                        <a:t>c</a:t>
                      </a:r>
                    </a:p>
                  </a:txBody>
                  <a:tcPr anchor="ctr" horzOverflow="overflow">
                    <a:lnL cap="flat">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1.1</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1.9</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3-4</a:t>
                      </a:r>
                    </a:p>
                  </a:txBody>
                  <a:tcPr anchor="ctr" horzOverflow="overflow">
                    <a:lnL>
                      <a:noFill/>
                    </a:lnL>
                    <a:lnR cap="flat">
                      <a:noFill/>
                    </a:lnR>
                    <a:lnT>
                      <a:noFill/>
                    </a:lnT>
                    <a:lnB>
                      <a:noFill/>
                    </a:lnB>
                    <a:lnTlToBr>
                      <a:noFill/>
                    </a:lnTlToBr>
                    <a:lnBlToTr>
                      <a:noFill/>
                    </a:lnBlToTr>
                    <a:solidFill>
                      <a:srgbClr val="66FFFF"/>
                    </a:solidFill>
                  </a:tcPr>
                </a:tc>
              </a:tr>
              <a:tr h="390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Symbol" pitchFamily="18" charset="2"/>
                        </a:rPr>
                        <a:t>e</a:t>
                      </a:r>
                      <a:r>
                        <a:rPr kumimoji="0" lang="en-US" sz="1800" b="0" i="0" u="none" strike="noStrike" cap="none" normalizeH="0" baseline="0" smtClean="0">
                          <a:ln>
                            <a:noFill/>
                          </a:ln>
                          <a:solidFill>
                            <a:schemeClr val="tx1"/>
                          </a:solidFill>
                          <a:effectLst/>
                          <a:latin typeface="Arial" pitchFamily="34" charset="0"/>
                        </a:rPr>
                        <a:t> (GeV/fm</a:t>
                      </a:r>
                      <a:r>
                        <a:rPr kumimoji="0" lang="en-US" sz="1800" b="0" i="0" u="none" strike="noStrike" cap="none" normalizeH="0" baseline="30000" smtClean="0">
                          <a:ln>
                            <a:noFill/>
                          </a:ln>
                          <a:solidFill>
                            <a:schemeClr val="tx1"/>
                          </a:solidFill>
                          <a:effectLst/>
                          <a:latin typeface="Arial" pitchFamily="34" charset="0"/>
                        </a:rPr>
                        <a:t>3</a:t>
                      </a:r>
                      <a:r>
                        <a:rPr kumimoji="0" lang="en-US" sz="1800" b="0" i="0" u="none" strike="noStrike" cap="none" normalizeH="0" baseline="0" smtClean="0">
                          <a:ln>
                            <a:noFill/>
                          </a:ln>
                          <a:solidFill>
                            <a:schemeClr val="tx1"/>
                          </a:solidFill>
                          <a:effectLst/>
                          <a:latin typeface="Arial" pitchFamily="34" charset="0"/>
                        </a:rPr>
                        <a:t>)</a:t>
                      </a:r>
                    </a:p>
                  </a:txBody>
                  <a:tcPr anchor="ctr" horzOverflow="overflow">
                    <a:lnL cap="flat">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5</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15-60</a:t>
                      </a:r>
                    </a:p>
                  </a:txBody>
                  <a:tcPr anchor="ctr" horzOverflow="overflow">
                    <a:lnL>
                      <a:noFill/>
                    </a:lnL>
                    <a:lnR cap="flat">
                      <a:noFill/>
                    </a:lnR>
                    <a:lnT>
                      <a:noFill/>
                    </a:lnT>
                    <a:lnB>
                      <a:noFill/>
                    </a:lnB>
                    <a:lnTlToBr>
                      <a:noFill/>
                    </a:lnTlToBr>
                    <a:lnBlToTr>
                      <a:noFill/>
                    </a:lnBlToTr>
                    <a:solidFill>
                      <a:srgbClr val="66FFFF"/>
                    </a:solidFill>
                  </a:tcPr>
                </a:tc>
              </a:tr>
              <a:tr h="387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Symbol" pitchFamily="18" charset="2"/>
                        </a:rPr>
                        <a:t>t</a:t>
                      </a:r>
                      <a:r>
                        <a:rPr kumimoji="0" lang="en-US" sz="1800" b="0" i="0" u="none" strike="noStrike" cap="none" normalizeH="0" baseline="-25000" smtClean="0">
                          <a:ln>
                            <a:noFill/>
                          </a:ln>
                          <a:solidFill>
                            <a:schemeClr val="tx1"/>
                          </a:solidFill>
                          <a:effectLst/>
                          <a:latin typeface="Arial" pitchFamily="34" charset="0"/>
                        </a:rPr>
                        <a:t>QGP </a:t>
                      </a:r>
                      <a:r>
                        <a:rPr kumimoji="0" lang="en-US" sz="1800" b="0" i="0" u="none" strike="noStrike" cap="none" normalizeH="0" baseline="0" smtClean="0">
                          <a:ln>
                            <a:noFill/>
                          </a:ln>
                          <a:solidFill>
                            <a:schemeClr val="tx1"/>
                          </a:solidFill>
                          <a:effectLst/>
                          <a:latin typeface="Arial" pitchFamily="34" charset="0"/>
                        </a:rPr>
                        <a:t>(fm/c)</a:t>
                      </a:r>
                    </a:p>
                  </a:txBody>
                  <a:tcPr anchor="ctr" horzOverflow="overflow">
                    <a:lnL cap="flat">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2-4</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a:t>
                      </a:r>
                      <a:r>
                        <a:rPr kumimoji="0" lang="en-US" sz="1800" b="0" i="0" u="none" strike="noStrike" cap="none" normalizeH="0" baseline="0" smtClean="0">
                          <a:ln>
                            <a:noFill/>
                          </a:ln>
                          <a:solidFill>
                            <a:schemeClr val="tx1"/>
                          </a:solidFill>
                          <a:effectLst/>
                          <a:latin typeface="Arial" pitchFamily="34" charset="0"/>
                        </a:rPr>
                        <a:t>10</a:t>
                      </a:r>
                    </a:p>
                  </a:txBody>
                  <a:tcPr anchor="ctr" horzOverflow="overflow">
                    <a:lnL>
                      <a:noFill/>
                    </a:lnL>
                    <a:lnR cap="flat">
                      <a:noFill/>
                    </a:lnR>
                    <a:lnT>
                      <a:noFill/>
                    </a:lnT>
                    <a:lnB>
                      <a:noFill/>
                    </a:lnB>
                    <a:lnTlToBr>
                      <a:noFill/>
                    </a:lnTlToBr>
                    <a:lnBlToTr>
                      <a:noFill/>
                    </a:lnBlToTr>
                    <a:solidFill>
                      <a:srgbClr val="66FFFF"/>
                    </a:solidFill>
                  </a:tcPr>
                </a:tc>
              </a:tr>
              <a:tr h="390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Symbol" pitchFamily="18" charset="2"/>
                        </a:rPr>
                        <a:t>t</a:t>
                      </a:r>
                      <a:r>
                        <a:rPr kumimoji="0" lang="en-US" sz="1800" b="0" i="0" u="none" strike="noStrike" cap="none" normalizeH="0" baseline="-25000" smtClean="0">
                          <a:ln>
                            <a:noFill/>
                          </a:ln>
                          <a:solidFill>
                            <a:schemeClr val="tx1"/>
                          </a:solidFill>
                          <a:effectLst/>
                          <a:latin typeface="Arial" pitchFamily="34" charset="0"/>
                        </a:rPr>
                        <a:t>f </a:t>
                      </a:r>
                      <a:r>
                        <a:rPr kumimoji="0" lang="en-US" sz="1800" b="0" i="0" u="none" strike="noStrike" cap="none" normalizeH="0" baseline="0" smtClean="0">
                          <a:ln>
                            <a:noFill/>
                          </a:ln>
                          <a:solidFill>
                            <a:schemeClr val="tx1"/>
                          </a:solidFill>
                          <a:effectLst/>
                          <a:latin typeface="Arial" pitchFamily="34" charset="0"/>
                        </a:rPr>
                        <a:t>(fm/c)</a:t>
                      </a:r>
                    </a:p>
                  </a:txBody>
                  <a:tcPr anchor="ctr" horzOverflow="overflow">
                    <a:lnL cap="flat">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~10</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20-30</a:t>
                      </a:r>
                    </a:p>
                  </a:txBody>
                  <a:tcPr anchor="ctr" horzOverflow="overflow">
                    <a:lnL>
                      <a:noFill/>
                    </a:lnL>
                    <a:lnR>
                      <a:noFill/>
                    </a:lnR>
                    <a:lnT>
                      <a:noFill/>
                    </a:lnT>
                    <a:lnB>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30-40</a:t>
                      </a:r>
                    </a:p>
                  </a:txBody>
                  <a:tcPr anchor="ctr" horzOverflow="overflow">
                    <a:lnL>
                      <a:noFill/>
                    </a:lnL>
                    <a:lnR cap="flat">
                      <a:noFill/>
                    </a:lnR>
                    <a:lnT>
                      <a:noFill/>
                    </a:lnT>
                    <a:lnB>
                      <a:noFill/>
                    </a:lnB>
                    <a:lnTlToBr>
                      <a:noFill/>
                    </a:lnTlToBr>
                    <a:lnBlToTr>
                      <a:noFill/>
                    </a:lnBlToTr>
                    <a:solidFill>
                      <a:srgbClr val="66FFFF"/>
                    </a:solid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V</a:t>
                      </a:r>
                      <a:r>
                        <a:rPr kumimoji="0" lang="en-US" sz="1800" b="0" i="0" u="none" strike="noStrike" cap="none" normalizeH="0" baseline="-25000" smtClean="0">
                          <a:ln>
                            <a:noFill/>
                          </a:ln>
                          <a:solidFill>
                            <a:schemeClr val="tx1"/>
                          </a:solidFill>
                          <a:effectLst/>
                          <a:latin typeface="Arial" pitchFamily="34" charset="0"/>
                        </a:rPr>
                        <a:t>f</a:t>
                      </a:r>
                      <a:r>
                        <a:rPr kumimoji="0" lang="en-US" sz="1800" b="0" i="0" u="none" strike="noStrike" cap="none" normalizeH="0" baseline="0" smtClean="0">
                          <a:ln>
                            <a:noFill/>
                          </a:ln>
                          <a:solidFill>
                            <a:schemeClr val="tx1"/>
                          </a:solidFill>
                          <a:effectLst/>
                          <a:latin typeface="Arial" pitchFamily="34" charset="0"/>
                        </a:rPr>
                        <a:t>(fm</a:t>
                      </a:r>
                      <a:r>
                        <a:rPr kumimoji="0" lang="en-US" sz="1800" b="0" i="0" u="none" strike="noStrike" cap="none" normalizeH="0" baseline="30000" smtClean="0">
                          <a:ln>
                            <a:noFill/>
                          </a:ln>
                          <a:solidFill>
                            <a:schemeClr val="tx1"/>
                          </a:solidFill>
                          <a:effectLst/>
                          <a:latin typeface="Arial" pitchFamily="34" charset="0"/>
                        </a:rPr>
                        <a:t>3</a:t>
                      </a:r>
                      <a:r>
                        <a:rPr kumimoji="0" lang="en-US" sz="1800" b="0" i="0" u="none" strike="noStrike" cap="none" normalizeH="0" baseline="0" smtClean="0">
                          <a:ln>
                            <a:noFill/>
                          </a:ln>
                          <a:solidFill>
                            <a:schemeClr val="tx1"/>
                          </a:solidFill>
                          <a:effectLst/>
                          <a:latin typeface="Arial" pitchFamily="34" charset="0"/>
                        </a:rPr>
                        <a:t>)</a:t>
                      </a:r>
                    </a:p>
                  </a:txBody>
                  <a:tcPr anchor="ctr" horzOverflow="overflow">
                    <a:lnL cap="flat">
                      <a:noFill/>
                    </a:lnL>
                    <a:lnR>
                      <a:noFill/>
                    </a:lnR>
                    <a:lnT>
                      <a:noFill/>
                    </a:lnT>
                    <a:lnB cap="flat">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few 10</a:t>
                      </a:r>
                      <a:r>
                        <a:rPr kumimoji="0" lang="en-US" sz="1800" b="0" i="0" u="none" strike="noStrike" cap="none" normalizeH="0" baseline="30000" smtClean="0">
                          <a:ln>
                            <a:noFill/>
                          </a:ln>
                          <a:solidFill>
                            <a:schemeClr val="tx1"/>
                          </a:solidFill>
                          <a:effectLst/>
                          <a:latin typeface="Arial" pitchFamily="34" charset="0"/>
                        </a:rPr>
                        <a:t>3</a:t>
                      </a:r>
                    </a:p>
                  </a:txBody>
                  <a:tcPr anchor="ctr" horzOverflow="overflow">
                    <a:lnL>
                      <a:noFill/>
                    </a:lnL>
                    <a:lnR>
                      <a:noFill/>
                    </a:lnR>
                    <a:lnT>
                      <a:noFill/>
                    </a:lnT>
                    <a:lnB cap="flat">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few 10</a:t>
                      </a:r>
                      <a:r>
                        <a:rPr kumimoji="0" lang="en-US" sz="1800" b="0" i="0" u="none" strike="noStrike" cap="none" normalizeH="0" baseline="30000" smtClean="0">
                          <a:ln>
                            <a:noFill/>
                          </a:ln>
                          <a:solidFill>
                            <a:schemeClr val="tx1"/>
                          </a:solidFill>
                          <a:effectLst/>
                          <a:latin typeface="Arial" pitchFamily="34" charset="0"/>
                        </a:rPr>
                        <a:t>4</a:t>
                      </a:r>
                    </a:p>
                  </a:txBody>
                  <a:tcPr anchor="ctr" horzOverflow="overflow">
                    <a:lnL>
                      <a:noFill/>
                    </a:lnL>
                    <a:lnR>
                      <a:noFill/>
                    </a:lnR>
                    <a:lnT>
                      <a:noFill/>
                    </a:lnT>
                    <a:lnB cap="flat">
                      <a:noFill/>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Few 10</a:t>
                      </a:r>
                      <a:r>
                        <a:rPr kumimoji="0" lang="en-US" sz="1800" b="0" i="0" u="none" strike="noStrike" cap="none" normalizeH="0" baseline="30000" smtClean="0">
                          <a:ln>
                            <a:noFill/>
                          </a:ln>
                          <a:solidFill>
                            <a:schemeClr val="tx1"/>
                          </a:solidFill>
                          <a:effectLst/>
                          <a:latin typeface="Arial" pitchFamily="34" charset="0"/>
                        </a:rPr>
                        <a:t>5</a:t>
                      </a:r>
                    </a:p>
                  </a:txBody>
                  <a:tcPr anchor="ctr" horzOverflow="overflow">
                    <a:lnL>
                      <a:noFill/>
                    </a:lnL>
                    <a:lnR cap="flat">
                      <a:noFill/>
                    </a:lnR>
                    <a:lnT>
                      <a:noFill/>
                    </a:lnT>
                    <a:lnB cap="flat">
                      <a:noFill/>
                    </a:lnB>
                    <a:lnTlToBr>
                      <a:noFill/>
                    </a:lnTlToBr>
                    <a:lnBlToTr>
                      <a:noFill/>
                    </a:lnBlToTr>
                    <a:solidFill>
                      <a:srgbClr val="66FFFF"/>
                    </a:solidFill>
                  </a:tcPr>
                </a:tc>
              </a:tr>
            </a:tbl>
          </a:graphicData>
        </a:graphic>
      </p:graphicFrame>
      <p:sp>
        <p:nvSpPr>
          <p:cNvPr id="11365" name="Rectangle 101"/>
          <p:cNvSpPr>
            <a:spLocks noChangeArrowheads="1"/>
          </p:cNvSpPr>
          <p:nvPr/>
        </p:nvSpPr>
        <p:spPr bwMode="auto">
          <a:xfrm>
            <a:off x="179388" y="5181600"/>
            <a:ext cx="8964612" cy="1433513"/>
          </a:xfrm>
          <a:prstGeom prst="rect">
            <a:avLst/>
          </a:prstGeom>
          <a:noFill/>
          <a:ln w="9525">
            <a:noFill/>
            <a:miter lim="800000"/>
            <a:headEnd/>
            <a:tailEnd/>
          </a:ln>
          <a:effectLst/>
        </p:spPr>
        <p:txBody>
          <a:bodyPr>
            <a:spAutoFit/>
          </a:bodyPr>
          <a:lstStyle/>
          <a:p>
            <a:pPr>
              <a:spcBef>
                <a:spcPct val="25000"/>
              </a:spcBef>
              <a:buFontTx/>
              <a:buBlip>
                <a:blip r:embed="rId3"/>
              </a:buBlip>
            </a:pPr>
            <a:r>
              <a:rPr lang="fr-FR" sz="2800" dirty="0">
                <a:solidFill>
                  <a:schemeClr val="bg2"/>
                </a:solidFill>
                <a:latin typeface="Comic Sans MS" pitchFamily="66" charset="0"/>
              </a:rPr>
              <a:t> </a:t>
            </a:r>
            <a:r>
              <a:rPr lang="fr-FR" sz="2400" dirty="0">
                <a:solidFill>
                  <a:schemeClr val="accent2"/>
                </a:solidFill>
                <a:latin typeface="Comic Sans MS" pitchFamily="66" charset="0"/>
              </a:rPr>
              <a:t>The LHC </a:t>
            </a:r>
            <a:r>
              <a:rPr lang="fr-FR" sz="2400" dirty="0" err="1">
                <a:solidFill>
                  <a:schemeClr val="accent2"/>
                </a:solidFill>
                <a:latin typeface="Comic Sans MS" pitchFamily="66" charset="0"/>
              </a:rPr>
              <a:t>is</a:t>
            </a:r>
            <a:r>
              <a:rPr lang="fr-FR" sz="2400" dirty="0">
                <a:solidFill>
                  <a:schemeClr val="accent2"/>
                </a:solidFill>
                <a:latin typeface="Comic Sans MS" pitchFamily="66" charset="0"/>
              </a:rPr>
              <a:t> the </a:t>
            </a:r>
            <a:r>
              <a:rPr lang="fr-FR" sz="2400" dirty="0" err="1">
                <a:solidFill>
                  <a:schemeClr val="accent2"/>
                </a:solidFill>
                <a:latin typeface="Comic Sans MS" pitchFamily="66" charset="0"/>
              </a:rPr>
              <a:t>ideal</a:t>
            </a:r>
            <a:r>
              <a:rPr lang="fr-FR" sz="2400" dirty="0">
                <a:solidFill>
                  <a:schemeClr val="accent2"/>
                </a:solidFill>
                <a:latin typeface="Comic Sans MS" pitchFamily="66" charset="0"/>
              </a:rPr>
              <a:t> place to </a:t>
            </a:r>
            <a:r>
              <a:rPr lang="fr-FR" sz="2400" dirty="0" err="1">
                <a:solidFill>
                  <a:schemeClr val="accent2"/>
                </a:solidFill>
                <a:latin typeface="Comic Sans MS" pitchFamily="66" charset="0"/>
              </a:rPr>
              <a:t>study</a:t>
            </a:r>
            <a:r>
              <a:rPr lang="fr-FR" sz="2400" dirty="0">
                <a:solidFill>
                  <a:schemeClr val="accent2"/>
                </a:solidFill>
                <a:latin typeface="Comic Sans MS" pitchFamily="66" charset="0"/>
              </a:rPr>
              <a:t> the QGP:  </a:t>
            </a:r>
          </a:p>
          <a:p>
            <a:pPr>
              <a:spcBef>
                <a:spcPct val="25000"/>
              </a:spcBef>
              <a:buFontTx/>
              <a:buBlip>
                <a:blip r:embed="rId3"/>
              </a:buBlip>
            </a:pPr>
            <a:r>
              <a:rPr lang="fr-FR" sz="2400" dirty="0">
                <a:solidFill>
                  <a:schemeClr val="accent2"/>
                </a:solidFill>
                <a:latin typeface="Comic Sans MS" pitchFamily="66" charset="0"/>
              </a:rPr>
              <a:t>   </a:t>
            </a:r>
            <a:r>
              <a:rPr lang="fr-FR" sz="2400" dirty="0">
                <a:solidFill>
                  <a:srgbClr val="FF0000"/>
                </a:solidFill>
                <a:latin typeface="Comic Sans MS" pitchFamily="66" charset="0"/>
              </a:rPr>
              <a:t>hotter - </a:t>
            </a:r>
            <a:r>
              <a:rPr lang="fr-FR" sz="2400" dirty="0" err="1">
                <a:solidFill>
                  <a:srgbClr val="FF0000"/>
                </a:solidFill>
                <a:latin typeface="Comic Sans MS" pitchFamily="66" charset="0"/>
              </a:rPr>
              <a:t>bigger</a:t>
            </a:r>
            <a:r>
              <a:rPr lang="fr-FR" sz="2400" dirty="0">
                <a:solidFill>
                  <a:srgbClr val="FF0000"/>
                </a:solidFill>
                <a:latin typeface="Comic Sans MS" pitchFamily="66" charset="0"/>
              </a:rPr>
              <a:t> -longer </a:t>
            </a:r>
            <a:r>
              <a:rPr lang="fr-FR" sz="2400" dirty="0" err="1">
                <a:solidFill>
                  <a:srgbClr val="FF0000"/>
                </a:solidFill>
                <a:latin typeface="Comic Sans MS" pitchFamily="66" charset="0"/>
              </a:rPr>
              <a:t>lived</a:t>
            </a:r>
            <a:endParaRPr lang="fr-FR" sz="2400" dirty="0">
              <a:solidFill>
                <a:srgbClr val="FF0000"/>
              </a:solidFill>
              <a:latin typeface="Comic Sans MS" pitchFamily="66" charset="0"/>
            </a:endParaRPr>
          </a:p>
          <a:p>
            <a:pPr>
              <a:spcBef>
                <a:spcPct val="25000"/>
              </a:spcBef>
              <a:buFontTx/>
              <a:buBlip>
                <a:blip r:embed="rId3"/>
              </a:buBlip>
            </a:pPr>
            <a:r>
              <a:rPr lang="fr-FR" sz="2400" dirty="0">
                <a:solidFill>
                  <a:schemeClr val="accent2"/>
                </a:solidFill>
                <a:latin typeface="Comic Sans MS" pitchFamily="66" charset="0"/>
              </a:rPr>
              <a:t>  </a:t>
            </a:r>
            <a:r>
              <a:rPr lang="fr-FR" sz="2400" dirty="0" err="1">
                <a:solidFill>
                  <a:srgbClr val="FF0000"/>
                </a:solidFill>
                <a:latin typeface="Comic Sans MS" pitchFamily="66" charset="0"/>
              </a:rPr>
              <a:t>Abuntant</a:t>
            </a:r>
            <a:r>
              <a:rPr lang="fr-FR" sz="2400" dirty="0">
                <a:solidFill>
                  <a:srgbClr val="FF0000"/>
                </a:solidFill>
                <a:latin typeface="Comic Sans MS" pitchFamily="66" charset="0"/>
              </a:rPr>
              <a:t> production of jets and </a:t>
            </a:r>
            <a:r>
              <a:rPr lang="fr-FR" sz="2400" dirty="0" err="1">
                <a:solidFill>
                  <a:srgbClr val="FF0000"/>
                </a:solidFill>
                <a:latin typeface="Comic Sans MS" pitchFamily="66" charset="0"/>
              </a:rPr>
              <a:t>heavy</a:t>
            </a:r>
            <a:r>
              <a:rPr lang="fr-FR" sz="2400" dirty="0">
                <a:solidFill>
                  <a:srgbClr val="FF0000"/>
                </a:solidFill>
                <a:latin typeface="Comic Sans MS" pitchFamily="66" charset="0"/>
              </a:rPr>
              <a:t> </a:t>
            </a:r>
            <a:r>
              <a:rPr lang="fr-FR" sz="2400" dirty="0" err="1">
                <a:solidFill>
                  <a:srgbClr val="FF0000"/>
                </a:solidFill>
                <a:latin typeface="Comic Sans MS" pitchFamily="66" charset="0"/>
              </a:rPr>
              <a:t>flavors</a:t>
            </a:r>
            <a:endParaRPr lang="en-US" sz="2400" dirty="0">
              <a:solidFill>
                <a:srgbClr val="FF0000"/>
              </a:solidFill>
              <a:latin typeface="Comic Sans MS" pitchFamily="66" charset="0"/>
            </a:endParaRPr>
          </a:p>
        </p:txBody>
      </p:sp>
      <p:sp>
        <p:nvSpPr>
          <p:cNvPr id="11366" name="AutoShape 102"/>
          <p:cNvSpPr>
            <a:spLocks noChangeArrowheads="1"/>
          </p:cNvSpPr>
          <p:nvPr/>
        </p:nvSpPr>
        <p:spPr bwMode="auto">
          <a:xfrm>
            <a:off x="1143000" y="1905000"/>
            <a:ext cx="381000" cy="152400"/>
          </a:xfrm>
          <a:prstGeom prst="rightArrow">
            <a:avLst>
              <a:gd name="adj1" fmla="val 50000"/>
              <a:gd name="adj2" fmla="val 62500"/>
            </a:avLst>
          </a:prstGeom>
          <a:solidFill>
            <a:srgbClr val="FF0000"/>
          </a:solidFill>
          <a:ln w="9525">
            <a:solidFill>
              <a:schemeClr val="tx1"/>
            </a:solidFill>
            <a:miter lim="800000"/>
            <a:headEnd/>
            <a:tailEnd/>
          </a:ln>
          <a:effectLst/>
        </p:spPr>
        <p:txBody>
          <a:bodyPr wrap="none" anchor="ctr"/>
          <a:lstStyle/>
          <a:p>
            <a:endParaRPr lang="it-IT"/>
          </a:p>
        </p:txBody>
      </p:sp>
      <p:sp>
        <p:nvSpPr>
          <p:cNvPr id="11367" name="AutoShape 103"/>
          <p:cNvSpPr>
            <a:spLocks noChangeArrowheads="1"/>
          </p:cNvSpPr>
          <p:nvPr/>
        </p:nvSpPr>
        <p:spPr bwMode="auto">
          <a:xfrm>
            <a:off x="1143000" y="3124200"/>
            <a:ext cx="381000" cy="152400"/>
          </a:xfrm>
          <a:prstGeom prst="rightArrow">
            <a:avLst>
              <a:gd name="adj1" fmla="val 50000"/>
              <a:gd name="adj2" fmla="val 62500"/>
            </a:avLst>
          </a:prstGeom>
          <a:solidFill>
            <a:srgbClr val="FF0000"/>
          </a:solidFill>
          <a:ln w="9525">
            <a:solidFill>
              <a:schemeClr val="tx1"/>
            </a:solidFill>
            <a:miter lim="800000"/>
            <a:headEnd/>
            <a:tailEnd/>
          </a:ln>
          <a:effectLst/>
        </p:spPr>
        <p:txBody>
          <a:bodyPr wrap="none" anchor="ctr"/>
          <a:lstStyle/>
          <a:p>
            <a:endParaRPr lang="it-IT"/>
          </a:p>
        </p:txBody>
      </p:sp>
      <p:sp>
        <p:nvSpPr>
          <p:cNvPr id="11368" name="AutoShape 104"/>
          <p:cNvSpPr>
            <a:spLocks noChangeArrowheads="1"/>
          </p:cNvSpPr>
          <p:nvPr/>
        </p:nvSpPr>
        <p:spPr bwMode="auto">
          <a:xfrm>
            <a:off x="1143000" y="3505200"/>
            <a:ext cx="381000" cy="152400"/>
          </a:xfrm>
          <a:prstGeom prst="rightArrow">
            <a:avLst>
              <a:gd name="adj1" fmla="val 50000"/>
              <a:gd name="adj2" fmla="val 62500"/>
            </a:avLst>
          </a:prstGeom>
          <a:solidFill>
            <a:srgbClr val="FF0000"/>
          </a:solidFill>
          <a:ln w="9525">
            <a:solidFill>
              <a:schemeClr val="tx1"/>
            </a:solidFill>
            <a:miter lim="800000"/>
            <a:headEnd/>
            <a:tailEnd/>
          </a:ln>
          <a:effectLst/>
        </p:spPr>
        <p:txBody>
          <a:bodyPr wrap="none" anchor="ctr"/>
          <a:lstStyle/>
          <a:p>
            <a:endParaRPr lang="it-IT"/>
          </a:p>
        </p:txBody>
      </p:sp>
      <p:sp>
        <p:nvSpPr>
          <p:cNvPr id="11369" name="AutoShape 105"/>
          <p:cNvSpPr>
            <a:spLocks noChangeArrowheads="1"/>
          </p:cNvSpPr>
          <p:nvPr/>
        </p:nvSpPr>
        <p:spPr bwMode="auto">
          <a:xfrm>
            <a:off x="1143000" y="3886200"/>
            <a:ext cx="381000" cy="152400"/>
          </a:xfrm>
          <a:prstGeom prst="rightArrow">
            <a:avLst>
              <a:gd name="adj1" fmla="val 50000"/>
              <a:gd name="adj2" fmla="val 62500"/>
            </a:avLst>
          </a:prstGeom>
          <a:solidFill>
            <a:srgbClr val="FF0000"/>
          </a:solidFill>
          <a:ln w="9525">
            <a:solidFill>
              <a:schemeClr val="tx1"/>
            </a:solidFill>
            <a:miter lim="800000"/>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28600"/>
            <a:ext cx="6934200" cy="584775"/>
          </a:xfrm>
          <a:prstGeom prst="rect">
            <a:avLst/>
          </a:prstGeom>
          <a:solidFill>
            <a:srgbClr val="FFFF00"/>
          </a:solidFill>
          <a:ln>
            <a:solidFill>
              <a:srgbClr val="4E22BC"/>
            </a:solidFill>
          </a:ln>
        </p:spPr>
        <p:txBody>
          <a:bodyPr wrap="square" rtlCol="0">
            <a:spAutoFit/>
          </a:bodyPr>
          <a:lstStyle/>
          <a:p>
            <a:pPr algn="ctr"/>
            <a:r>
              <a:rPr lang="it-IT" sz="3200" dirty="0" smtClean="0">
                <a:solidFill>
                  <a:srgbClr val="4E22BC"/>
                </a:solidFill>
              </a:rPr>
              <a:t>Meson detection</a:t>
            </a:r>
            <a:endParaRPr lang="it-IT" sz="3200" dirty="0">
              <a:solidFill>
                <a:srgbClr val="4E22BC"/>
              </a:solidFill>
            </a:endParaRPr>
          </a:p>
        </p:txBody>
      </p:sp>
      <p:pic>
        <p:nvPicPr>
          <p:cNvPr id="3" name="Picture 2" descr="K0sInvMass.png"/>
          <p:cNvPicPr>
            <a:picLocks noChangeAspect="1"/>
          </p:cNvPicPr>
          <p:nvPr/>
        </p:nvPicPr>
        <p:blipFill>
          <a:blip r:embed="rId2" cstate="print"/>
          <a:srcRect t="7498" r="6780"/>
          <a:stretch>
            <a:fillRect/>
          </a:stretch>
        </p:blipFill>
        <p:spPr>
          <a:xfrm>
            <a:off x="0" y="914400"/>
            <a:ext cx="4191000" cy="2820276"/>
          </a:xfrm>
          <a:prstGeom prst="rect">
            <a:avLst/>
          </a:prstGeom>
        </p:spPr>
      </p:pic>
      <p:pic>
        <p:nvPicPr>
          <p:cNvPr id="4" name="Picture 3" descr="KStarfit.png"/>
          <p:cNvPicPr>
            <a:picLocks noChangeAspect="1"/>
          </p:cNvPicPr>
          <p:nvPr/>
        </p:nvPicPr>
        <p:blipFill>
          <a:blip r:embed="rId3" cstate="print"/>
          <a:srcRect r="8051"/>
          <a:stretch>
            <a:fillRect/>
          </a:stretch>
        </p:blipFill>
        <p:spPr>
          <a:xfrm>
            <a:off x="1600200" y="3810000"/>
            <a:ext cx="4876800" cy="3048000"/>
          </a:xfrm>
          <a:prstGeom prst="rect">
            <a:avLst/>
          </a:prstGeom>
        </p:spPr>
      </p:pic>
      <p:grpSp>
        <p:nvGrpSpPr>
          <p:cNvPr id="5" name="Group 5"/>
          <p:cNvGrpSpPr>
            <a:grpSpLocks/>
          </p:cNvGrpSpPr>
          <p:nvPr/>
        </p:nvGrpSpPr>
        <p:grpSpPr bwMode="auto">
          <a:xfrm>
            <a:off x="4724400" y="990601"/>
            <a:ext cx="3886200" cy="2590800"/>
            <a:chOff x="3202" y="2413"/>
            <a:chExt cx="2558" cy="1907"/>
          </a:xfrm>
        </p:grpSpPr>
        <p:pic>
          <p:nvPicPr>
            <p:cNvPr id="6" name="Picture 6" descr="phi"/>
            <p:cNvPicPr>
              <a:picLocks noChangeAspect="1" noChangeArrowheads="1"/>
            </p:cNvPicPr>
            <p:nvPr/>
          </p:nvPicPr>
          <p:blipFill>
            <a:blip r:embed="rId4" cstate="print"/>
            <a:srcRect l="2521" t="9259" r="8487" b="2298"/>
            <a:stretch>
              <a:fillRect/>
            </a:stretch>
          </p:blipFill>
          <p:spPr bwMode="auto">
            <a:xfrm>
              <a:off x="3202" y="2413"/>
              <a:ext cx="2558" cy="1907"/>
            </a:xfrm>
            <a:prstGeom prst="rect">
              <a:avLst/>
            </a:prstGeom>
            <a:noFill/>
            <a:ln w="9525">
              <a:noFill/>
              <a:miter lim="800000"/>
              <a:headEnd/>
              <a:tailEnd/>
            </a:ln>
          </p:spPr>
        </p:pic>
        <p:sp>
          <p:nvSpPr>
            <p:cNvPr id="7" name="Text Box 7"/>
            <p:cNvSpPr txBox="1">
              <a:spLocks noChangeArrowheads="1"/>
            </p:cNvSpPr>
            <p:nvPr/>
          </p:nvSpPr>
          <p:spPr bwMode="auto">
            <a:xfrm>
              <a:off x="3507" y="3656"/>
              <a:ext cx="1128" cy="346"/>
            </a:xfrm>
            <a:prstGeom prst="rect">
              <a:avLst/>
            </a:prstGeom>
            <a:solidFill>
              <a:srgbClr val="FFFF99"/>
            </a:solidFill>
            <a:ln w="19050">
              <a:solidFill>
                <a:srgbClr val="000000"/>
              </a:solidFill>
              <a:miter lim="800000"/>
              <a:headEnd/>
              <a:tailEnd/>
            </a:ln>
          </p:spPr>
          <p:txBody>
            <a:bodyPr wrap="square">
              <a:spAutoFit/>
            </a:bodyPr>
            <a:lstStyle/>
            <a:p>
              <a:pPr eaLnBrk="0" hangingPunct="0"/>
              <a:r>
                <a:rPr lang="en-GB" sz="2000" u="none">
                  <a:solidFill>
                    <a:srgbClr val="000000"/>
                  </a:solidFill>
                  <a:latin typeface="Symbol" pitchFamily="18" charset="2"/>
                </a:rPr>
                <a:t>f ® K</a:t>
              </a:r>
              <a:r>
                <a:rPr lang="en-GB" sz="2000" u="none" baseline="30000">
                  <a:solidFill>
                    <a:srgbClr val="000000"/>
                  </a:solidFill>
                  <a:latin typeface="Symbol" pitchFamily="18" charset="2"/>
                </a:rPr>
                <a:t>+</a:t>
              </a:r>
              <a:r>
                <a:rPr lang="en-GB" sz="2000" u="none">
                  <a:solidFill>
                    <a:srgbClr val="000000"/>
                  </a:solidFill>
                  <a:latin typeface="Symbol" pitchFamily="18" charset="2"/>
                </a:rPr>
                <a:t>K</a:t>
              </a:r>
              <a:r>
                <a:rPr lang="en-GB" sz="2000" u="none" baseline="30000">
                  <a:solidFill>
                    <a:srgbClr val="000000"/>
                  </a:solidFill>
                  <a:latin typeface="Symbol" pitchFamily="18" charset="2"/>
                </a:rPr>
                <a:t>-</a:t>
              </a:r>
              <a:endParaRPr lang="en-GB" sz="2000" u="none" baseline="30000">
                <a:solidFill>
                  <a:srgbClr val="000000"/>
                </a:solidFill>
                <a:latin typeface="Times New Roman" pitchFamily="18" charset="0"/>
              </a:endParaRPr>
            </a:p>
          </p:txBody>
        </p:sp>
        <p:sp>
          <p:nvSpPr>
            <p:cNvPr id="8" name="Text Box 8"/>
            <p:cNvSpPr txBox="1">
              <a:spLocks noChangeArrowheads="1"/>
            </p:cNvSpPr>
            <p:nvPr/>
          </p:nvSpPr>
          <p:spPr bwMode="auto">
            <a:xfrm>
              <a:off x="4812" y="3653"/>
              <a:ext cx="676" cy="146"/>
            </a:xfrm>
            <a:prstGeom prst="rect">
              <a:avLst/>
            </a:prstGeom>
            <a:noFill/>
            <a:ln w="12700">
              <a:solidFill>
                <a:srgbClr val="000000"/>
              </a:solidFill>
              <a:miter lim="800000"/>
              <a:headEnd/>
              <a:tailEnd/>
            </a:ln>
            <a:effectLst/>
          </p:spPr>
          <p:txBody>
            <a:bodyPr wrap="none">
              <a:spAutoFit/>
            </a:bodyPr>
            <a:lstStyle/>
            <a:p>
              <a:pPr eaLnBrk="0" fontAlgn="auto" hangingPunct="0">
                <a:spcBef>
                  <a:spcPts val="0"/>
                </a:spcBef>
                <a:spcAft>
                  <a:spcPts val="0"/>
                </a:spcAft>
                <a:defRPr/>
              </a:pPr>
              <a:r>
                <a:rPr lang="en-GB" sz="1000" u="none" kern="0">
                  <a:solidFill>
                    <a:sysClr val="windowText" lastClr="000000"/>
                  </a:solidFill>
                  <a:latin typeface="Times New Roman" pitchFamily="18" charset="0"/>
                </a:rPr>
                <a:t>PDG: 1019.5 MeV</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a:solidFill>
            <a:srgbClr val="FFFF00"/>
          </a:solidFill>
          <a:ln>
            <a:solidFill>
              <a:srgbClr val="4E22BC"/>
            </a:solidFill>
          </a:ln>
        </p:spPr>
        <p:txBody>
          <a:bodyPr>
            <a:normAutofit/>
          </a:bodyPr>
          <a:lstStyle/>
          <a:p>
            <a:r>
              <a:rPr lang="it-IT" dirty="0" smtClean="0">
                <a:solidFill>
                  <a:srgbClr val="4E22BC"/>
                </a:solidFill>
              </a:rPr>
              <a:t>J/</a:t>
            </a:r>
            <a:r>
              <a:rPr lang="it-IT" dirty="0" smtClean="0">
                <a:solidFill>
                  <a:srgbClr val="4E22BC"/>
                </a:solidFill>
                <a:latin typeface="Symbol" pitchFamily="18" charset="2"/>
              </a:rPr>
              <a:t>y</a:t>
            </a:r>
            <a:endParaRPr lang="it-IT" dirty="0">
              <a:solidFill>
                <a:srgbClr val="4E22BC"/>
              </a:solidFill>
              <a:latin typeface="Symbol" pitchFamily="18" charset="2"/>
            </a:endParaRPr>
          </a:p>
        </p:txBody>
      </p:sp>
      <p:sp>
        <p:nvSpPr>
          <p:cNvPr id="7" name="TextBox 6"/>
          <p:cNvSpPr txBox="1"/>
          <p:nvPr/>
        </p:nvSpPr>
        <p:spPr>
          <a:xfrm>
            <a:off x="5029200" y="1219200"/>
            <a:ext cx="3886200" cy="2031325"/>
          </a:xfrm>
          <a:prstGeom prst="rect">
            <a:avLst/>
          </a:prstGeom>
          <a:ln>
            <a:solidFill>
              <a:srgbClr val="4E22BC"/>
            </a:solidFill>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it-IT" dirty="0" smtClean="0">
                <a:ln>
                  <a:solidFill>
                    <a:srgbClr val="0070C0"/>
                  </a:solidFill>
                </a:ln>
                <a:latin typeface="Symbol" pitchFamily="18" charset="2"/>
              </a:rPr>
              <a:t> m</a:t>
            </a:r>
            <a:r>
              <a:rPr lang="it-IT" dirty="0" smtClean="0">
                <a:ln>
                  <a:solidFill>
                    <a:srgbClr val="0070C0"/>
                  </a:solidFill>
                </a:ln>
              </a:rPr>
              <a:t>+</a:t>
            </a:r>
            <a:r>
              <a:rPr lang="it-IT" dirty="0" smtClean="0">
                <a:ln>
                  <a:solidFill>
                    <a:srgbClr val="0070C0"/>
                  </a:solidFill>
                </a:ln>
                <a:latin typeface="Symbol" pitchFamily="18" charset="2"/>
              </a:rPr>
              <a:t>m</a:t>
            </a:r>
            <a:r>
              <a:rPr lang="it-IT" dirty="0" smtClean="0">
                <a:ln>
                  <a:solidFill>
                    <a:srgbClr val="0070C0"/>
                  </a:solidFill>
                </a:ln>
              </a:rPr>
              <a:t>- invariant mass spectrum as measured by the muon spectrometer .</a:t>
            </a:r>
          </a:p>
          <a:p>
            <a:pPr>
              <a:buFont typeface="Arial" pitchFamily="34" charset="0"/>
              <a:buChar char="•"/>
            </a:pPr>
            <a:r>
              <a:rPr lang="it-IT" dirty="0" smtClean="0">
                <a:ln>
                  <a:solidFill>
                    <a:srgbClr val="0070C0"/>
                  </a:solidFill>
                </a:ln>
              </a:rPr>
              <a:t> Pseudorapidity interval  2.5&lt;</a:t>
            </a:r>
            <a:r>
              <a:rPr lang="it-IT" dirty="0" smtClean="0">
                <a:ln>
                  <a:solidFill>
                    <a:srgbClr val="0070C0"/>
                  </a:solidFill>
                </a:ln>
                <a:latin typeface="Symbol" pitchFamily="18" charset="2"/>
              </a:rPr>
              <a:t>h</a:t>
            </a:r>
            <a:r>
              <a:rPr lang="it-IT" dirty="0" smtClean="0">
                <a:ln>
                  <a:solidFill>
                    <a:srgbClr val="0070C0"/>
                  </a:solidFill>
                </a:ln>
              </a:rPr>
              <a:t>&lt;4.0 and down to zero transverse mom.</a:t>
            </a:r>
          </a:p>
          <a:p>
            <a:pPr>
              <a:buFont typeface="Arial" pitchFamily="34" charset="0"/>
              <a:buChar char="•"/>
            </a:pPr>
            <a:r>
              <a:rPr lang="it-IT" dirty="0" smtClean="0">
                <a:ln>
                  <a:solidFill>
                    <a:srgbClr val="0070C0"/>
                  </a:solidFill>
                </a:ln>
              </a:rPr>
              <a:t> After first alignment with straight tracks, inv. mass resolution at J</a:t>
            </a:r>
            <a:r>
              <a:rPr lang="it-IT" dirty="0" smtClean="0">
                <a:ln>
                  <a:solidFill>
                    <a:srgbClr val="0070C0"/>
                  </a:solidFill>
                </a:ln>
                <a:latin typeface="Symbol" pitchFamily="18" charset="2"/>
              </a:rPr>
              <a:t>/y</a:t>
            </a:r>
            <a:r>
              <a:rPr lang="it-IT" dirty="0" smtClean="0">
                <a:ln>
                  <a:solidFill>
                    <a:srgbClr val="0070C0"/>
                  </a:solidFill>
                </a:ln>
              </a:rPr>
              <a:t> peak close to design value.</a:t>
            </a:r>
          </a:p>
        </p:txBody>
      </p:sp>
      <p:sp>
        <p:nvSpPr>
          <p:cNvPr id="9" name="Right Arrow 8"/>
          <p:cNvSpPr/>
          <p:nvPr/>
        </p:nvSpPr>
        <p:spPr>
          <a:xfrm flipH="1">
            <a:off x="4572000" y="2057400"/>
            <a:ext cx="457200" cy="38100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p:cNvSpPr txBox="1"/>
          <p:nvPr/>
        </p:nvSpPr>
        <p:spPr>
          <a:xfrm>
            <a:off x="533400" y="4800600"/>
            <a:ext cx="3733800" cy="923330"/>
          </a:xfrm>
          <a:prstGeom prst="rect">
            <a:avLst/>
          </a:prstGeom>
          <a:ln>
            <a:solidFill>
              <a:srgbClr val="4E22BC"/>
            </a:solidFill>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it-IT" dirty="0" smtClean="0">
                <a:ln>
                  <a:solidFill>
                    <a:schemeClr val="tx2">
                      <a:lumMod val="60000"/>
                      <a:lumOff val="40000"/>
                    </a:schemeClr>
                  </a:solidFill>
                </a:ln>
              </a:rPr>
              <a:t> e+e- invariant mass spectrum as measured in the central barrel .</a:t>
            </a:r>
          </a:p>
          <a:p>
            <a:pPr>
              <a:buFont typeface="Arial" pitchFamily="34" charset="0"/>
              <a:buChar char="•"/>
            </a:pPr>
            <a:r>
              <a:rPr lang="it-IT" dirty="0" smtClean="0">
                <a:ln>
                  <a:solidFill>
                    <a:schemeClr val="tx2">
                      <a:lumMod val="60000"/>
                      <a:lumOff val="40000"/>
                    </a:schemeClr>
                  </a:solidFill>
                </a:ln>
              </a:rPr>
              <a:t>Pseudorapidity region -</a:t>
            </a:r>
            <a:r>
              <a:rPr lang="it-IT" dirty="0" smtClean="0">
                <a:ln>
                  <a:solidFill>
                    <a:schemeClr val="tx2">
                      <a:lumMod val="60000"/>
                      <a:lumOff val="40000"/>
                    </a:schemeClr>
                  </a:solidFill>
                </a:ln>
              </a:rPr>
              <a:t>0.9&lt;</a:t>
            </a:r>
            <a:r>
              <a:rPr lang="it-IT" dirty="0" smtClean="0">
                <a:ln>
                  <a:solidFill>
                    <a:schemeClr val="tx2">
                      <a:lumMod val="60000"/>
                      <a:lumOff val="40000"/>
                    </a:schemeClr>
                  </a:solidFill>
                </a:ln>
                <a:latin typeface="Symbol" pitchFamily="18" charset="2"/>
              </a:rPr>
              <a:t>h</a:t>
            </a:r>
            <a:r>
              <a:rPr lang="it-IT" dirty="0" smtClean="0">
                <a:ln>
                  <a:solidFill>
                    <a:schemeClr val="tx2">
                      <a:lumMod val="60000"/>
                      <a:lumOff val="40000"/>
                    </a:schemeClr>
                  </a:solidFill>
                </a:ln>
              </a:rPr>
              <a:t>&lt;0.9</a:t>
            </a:r>
            <a:endParaRPr lang="it-IT" dirty="0" smtClean="0">
              <a:ln>
                <a:solidFill>
                  <a:schemeClr val="tx2">
                    <a:lumMod val="60000"/>
                    <a:lumOff val="40000"/>
                  </a:schemeClr>
                </a:solidFill>
              </a:ln>
            </a:endParaRPr>
          </a:p>
        </p:txBody>
      </p:sp>
      <p:sp>
        <p:nvSpPr>
          <p:cNvPr id="11" name="Right Arrow 10"/>
          <p:cNvSpPr/>
          <p:nvPr/>
        </p:nvSpPr>
        <p:spPr>
          <a:xfrm>
            <a:off x="4267200" y="5334000"/>
            <a:ext cx="457200" cy="38100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Content Placeholder 12" descr="JPsiAlignPlot_Official3June2010.gif"/>
          <p:cNvPicPr>
            <a:picLocks noGrp="1" noChangeAspect="1"/>
          </p:cNvPicPr>
          <p:nvPr>
            <p:ph idx="1"/>
          </p:nvPr>
        </p:nvPicPr>
        <p:blipFill>
          <a:blip r:embed="rId2" cstate="print"/>
          <a:srcRect t="7500" r="7644"/>
          <a:stretch>
            <a:fillRect/>
          </a:stretch>
        </p:blipFill>
        <p:spPr>
          <a:xfrm>
            <a:off x="116235" y="990600"/>
            <a:ext cx="4487529" cy="3048000"/>
          </a:xfrm>
        </p:spPr>
      </p:pic>
      <p:pic>
        <p:nvPicPr>
          <p:cNvPr id="1026" name="Picture 2"/>
          <p:cNvPicPr>
            <a:picLocks noChangeAspect="1" noChangeArrowheads="1"/>
          </p:cNvPicPr>
          <p:nvPr/>
        </p:nvPicPr>
        <p:blipFill>
          <a:blip r:embed="rId3" cstate="print"/>
          <a:srcRect/>
          <a:stretch>
            <a:fillRect/>
          </a:stretch>
        </p:blipFill>
        <p:spPr bwMode="auto">
          <a:xfrm>
            <a:off x="4953000" y="3608294"/>
            <a:ext cx="4191000" cy="32497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a:solidFill>
            <a:srgbClr val="FFFF00"/>
          </a:solidFill>
          <a:ln>
            <a:solidFill>
              <a:srgbClr val="4E22BC"/>
            </a:solidFill>
          </a:ln>
        </p:spPr>
        <p:txBody>
          <a:bodyPr>
            <a:normAutofit/>
          </a:bodyPr>
          <a:lstStyle/>
          <a:p>
            <a:r>
              <a:rPr lang="it-IT" dirty="0" smtClean="0">
                <a:solidFill>
                  <a:srgbClr val="4E22BC"/>
                </a:solidFill>
              </a:rPr>
              <a:t>D - mesons</a:t>
            </a:r>
            <a:endParaRPr lang="it-IT" dirty="0">
              <a:solidFill>
                <a:srgbClr val="4E22BC"/>
              </a:solidFill>
            </a:endParaRPr>
          </a:p>
        </p:txBody>
      </p:sp>
      <p:pic>
        <p:nvPicPr>
          <p:cNvPr id="4" name="Content Placeholder 3" descr="Dstar_125M_tof.png"/>
          <p:cNvPicPr>
            <a:picLocks noGrp="1" noChangeAspect="1"/>
          </p:cNvPicPr>
          <p:nvPr>
            <p:ph idx="1"/>
          </p:nvPr>
        </p:nvPicPr>
        <p:blipFill>
          <a:blip r:embed="rId2" cstate="print"/>
          <a:stretch>
            <a:fillRect/>
          </a:stretch>
        </p:blipFill>
        <p:spPr>
          <a:xfrm>
            <a:off x="0" y="1371600"/>
            <a:ext cx="3429000" cy="5144267"/>
          </a:xfrm>
        </p:spPr>
      </p:pic>
      <p:pic>
        <p:nvPicPr>
          <p:cNvPr id="1026" name="Picture 2" descr="C:\Users\ermanno\Desktop\erman\ediboard\My conferences\Meson 2010\Int_plus_bkg.gif"/>
          <p:cNvPicPr>
            <a:picLocks noChangeAspect="1" noChangeArrowheads="1"/>
          </p:cNvPicPr>
          <p:nvPr/>
        </p:nvPicPr>
        <p:blipFill>
          <a:blip r:embed="rId3" cstate="print"/>
          <a:srcRect/>
          <a:stretch>
            <a:fillRect/>
          </a:stretch>
        </p:blipFill>
        <p:spPr bwMode="auto">
          <a:xfrm>
            <a:off x="3276600" y="1295400"/>
            <a:ext cx="3428999" cy="2825324"/>
          </a:xfrm>
          <a:prstGeom prst="rect">
            <a:avLst/>
          </a:prstGeom>
          <a:noFill/>
        </p:spPr>
      </p:pic>
      <p:pic>
        <p:nvPicPr>
          <p:cNvPr id="6" name="Picture 5" descr="IntegratoBig3.gif"/>
          <p:cNvPicPr>
            <a:picLocks noChangeAspect="1"/>
          </p:cNvPicPr>
          <p:nvPr/>
        </p:nvPicPr>
        <p:blipFill>
          <a:blip r:embed="rId4" cstate="print"/>
          <a:stretch>
            <a:fillRect/>
          </a:stretch>
        </p:blipFill>
        <p:spPr>
          <a:xfrm>
            <a:off x="3200400" y="4267200"/>
            <a:ext cx="3377018" cy="2259374"/>
          </a:xfrm>
          <a:prstGeom prst="rect">
            <a:avLst/>
          </a:prstGeom>
        </p:spPr>
      </p:pic>
      <p:pic>
        <p:nvPicPr>
          <p:cNvPr id="7" name="Picture 6" descr="D0toKpi_PIDtoftpc_125MPtMore2_tght_Expo_MassFit_20100601.gif"/>
          <p:cNvPicPr>
            <a:picLocks noChangeAspect="1"/>
          </p:cNvPicPr>
          <p:nvPr/>
        </p:nvPicPr>
        <p:blipFill>
          <a:blip r:embed="rId5" cstate="print"/>
          <a:stretch>
            <a:fillRect/>
          </a:stretch>
        </p:blipFill>
        <p:spPr>
          <a:xfrm>
            <a:off x="5592884" y="2743200"/>
            <a:ext cx="3551116" cy="279082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4E22BC"/>
            </a:solidFill>
          </a:ln>
        </p:spPr>
        <p:txBody>
          <a:bodyPr/>
          <a:lstStyle/>
          <a:p>
            <a:r>
              <a:rPr lang="en-GB" dirty="0" smtClean="0">
                <a:solidFill>
                  <a:srgbClr val="4E22BC"/>
                </a:solidFill>
              </a:rPr>
              <a:t>Other papers in advanced stage</a:t>
            </a:r>
            <a:endParaRPr lang="it-IT" dirty="0">
              <a:solidFill>
                <a:srgbClr val="4E22BC"/>
              </a:solidFill>
            </a:endParaRPr>
          </a:p>
        </p:txBody>
      </p:sp>
      <p:sp>
        <p:nvSpPr>
          <p:cNvPr id="4" name="Content Placeholder 1"/>
          <p:cNvSpPr>
            <a:spLocks noGrp="1"/>
          </p:cNvSpPr>
          <p:nvPr>
            <p:ph idx="1"/>
          </p:nvPr>
        </p:nvSpPr>
        <p:spPr/>
        <p:txBody>
          <a:bodyPr/>
          <a:lstStyle/>
          <a:p>
            <a:r>
              <a:rPr lang="en-GB" sz="2400" dirty="0" smtClean="0">
                <a:solidFill>
                  <a:srgbClr val="4E22BC"/>
                </a:solidFill>
              </a:rPr>
              <a:t>Charged particle </a:t>
            </a:r>
            <a:r>
              <a:rPr lang="en-GB" sz="2400" dirty="0" err="1" smtClean="0">
                <a:solidFill>
                  <a:srgbClr val="4E22BC"/>
                </a:solidFill>
              </a:rPr>
              <a:t>p</a:t>
            </a:r>
            <a:r>
              <a:rPr lang="en-GB" sz="2400" baseline="-25000" dirty="0" err="1" smtClean="0">
                <a:solidFill>
                  <a:srgbClr val="4E22BC"/>
                </a:solidFill>
              </a:rPr>
              <a:t>T</a:t>
            </a:r>
            <a:r>
              <a:rPr lang="en-GB" sz="2400" baseline="-25000" dirty="0" smtClean="0">
                <a:solidFill>
                  <a:srgbClr val="4E22BC"/>
                </a:solidFill>
              </a:rPr>
              <a:t> </a:t>
            </a:r>
            <a:r>
              <a:rPr lang="en-GB" sz="2400" dirty="0" smtClean="0">
                <a:solidFill>
                  <a:srgbClr val="4E22BC"/>
                </a:solidFill>
              </a:rPr>
              <a:t>distribution</a:t>
            </a:r>
          </a:p>
          <a:p>
            <a:endParaRPr lang="en-GB" sz="2400" dirty="0" smtClean="0"/>
          </a:p>
          <a:p>
            <a:r>
              <a:rPr lang="en-GB" sz="2400" dirty="0" smtClean="0">
                <a:solidFill>
                  <a:srgbClr val="4E22BC"/>
                </a:solidFill>
              </a:rPr>
              <a:t>Baryon-</a:t>
            </a:r>
            <a:r>
              <a:rPr lang="en-GB" sz="2400" dirty="0" err="1" smtClean="0">
                <a:solidFill>
                  <a:srgbClr val="4E22BC"/>
                </a:solidFill>
              </a:rPr>
              <a:t>antibaryon</a:t>
            </a:r>
            <a:r>
              <a:rPr lang="en-GB" sz="2400" dirty="0" smtClean="0">
                <a:solidFill>
                  <a:srgbClr val="4E22BC"/>
                </a:solidFill>
              </a:rPr>
              <a:t> asymmetry</a:t>
            </a:r>
          </a:p>
          <a:p>
            <a:endParaRPr lang="en-GB" sz="2400" dirty="0" smtClean="0"/>
          </a:p>
          <a:p>
            <a:r>
              <a:rPr lang="en-GB" sz="2400" dirty="0" smtClean="0">
                <a:solidFill>
                  <a:srgbClr val="4E22BC"/>
                </a:solidFill>
              </a:rPr>
              <a:t>Bose-Einstein correlations</a:t>
            </a:r>
          </a:p>
          <a:p>
            <a:pPr>
              <a:buFont typeface="Wingdings 2" pitchFamily="18" charset="2"/>
              <a:buNone/>
            </a:pPr>
            <a:endParaRPr lang="en-GB" sz="2400" dirty="0" smtClean="0"/>
          </a:p>
          <a:p>
            <a:r>
              <a:rPr lang="en-GB" sz="2400" dirty="0" smtClean="0"/>
              <a:t>Strangeness production (K</a:t>
            </a:r>
            <a:r>
              <a:rPr lang="en-GB" sz="2400" baseline="30000" dirty="0" smtClean="0"/>
              <a:t>0</a:t>
            </a:r>
            <a:r>
              <a:rPr lang="en-GB" sz="2400" dirty="0" smtClean="0"/>
              <a:t>, </a:t>
            </a:r>
            <a:r>
              <a:rPr lang="el-GR" sz="2400" dirty="0" smtClean="0"/>
              <a:t>Λ</a:t>
            </a:r>
            <a:r>
              <a:rPr lang="en-GB" sz="2400" dirty="0" smtClean="0"/>
              <a:t>, </a:t>
            </a:r>
            <a:r>
              <a:rPr lang="el-GR" sz="2400" dirty="0" smtClean="0"/>
              <a:t>Ξ</a:t>
            </a:r>
            <a:r>
              <a:rPr lang="en-GB" sz="2400" dirty="0" smtClean="0"/>
              <a:t>,</a:t>
            </a:r>
            <a:r>
              <a:rPr lang="el-GR" sz="2400" baseline="30000" dirty="0" smtClean="0"/>
              <a:t> </a:t>
            </a:r>
            <a:r>
              <a:rPr lang="el-GR" sz="2400" dirty="0" smtClean="0"/>
              <a:t>Φ</a:t>
            </a:r>
            <a:r>
              <a:rPr lang="en-GB" sz="2400" dirty="0" smtClean="0"/>
              <a:t>)</a:t>
            </a:r>
          </a:p>
          <a:p>
            <a:pPr>
              <a:buFont typeface="Wingdings 2" pitchFamily="18" charset="2"/>
              <a:buNone/>
            </a:pPr>
            <a:endParaRPr lang="en-GB" sz="2400" dirty="0" smtClean="0"/>
          </a:p>
          <a:p>
            <a:r>
              <a:rPr lang="en-GB" sz="2400" dirty="0" smtClean="0"/>
              <a:t>Identified particles (</a:t>
            </a:r>
            <a:r>
              <a:rPr lang="el-GR" sz="2400" dirty="0" smtClean="0"/>
              <a:t>π</a:t>
            </a:r>
            <a:r>
              <a:rPr lang="en-GB" sz="2400" dirty="0" smtClean="0"/>
              <a:t>, K, p) </a:t>
            </a:r>
            <a:r>
              <a:rPr lang="en-GB" sz="2400" dirty="0" err="1" smtClean="0"/>
              <a:t>p</a:t>
            </a:r>
            <a:r>
              <a:rPr lang="en-GB" sz="2400" baseline="-25000" dirty="0" err="1" smtClean="0"/>
              <a:t>T</a:t>
            </a:r>
            <a:r>
              <a:rPr lang="en-GB" sz="2400" baseline="-25000" dirty="0" smtClean="0"/>
              <a:t> </a:t>
            </a:r>
            <a:r>
              <a:rPr lang="en-GB" sz="2400" dirty="0" smtClean="0"/>
              <a:t>distribution</a:t>
            </a:r>
          </a:p>
          <a:p>
            <a:endParaRPr lang="en-GB" sz="1800" dirty="0" smtClean="0"/>
          </a:p>
          <a:p>
            <a:pPr>
              <a:buFont typeface="Wingdings 2" pitchFamily="18" charset="2"/>
              <a:buNone/>
            </a:pPr>
            <a:endParaRPr lang="en-GB" sz="18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44562"/>
          </a:xfrm>
          <a:solidFill>
            <a:srgbClr val="FFFF00"/>
          </a:solidFill>
          <a:ln>
            <a:solidFill>
              <a:srgbClr val="4E22BC"/>
            </a:solidFill>
          </a:ln>
        </p:spPr>
        <p:txBody>
          <a:bodyPr/>
          <a:lstStyle/>
          <a:p>
            <a:pPr>
              <a:defRPr/>
            </a:pPr>
            <a:r>
              <a:rPr lang="en-GB" dirty="0" err="1" smtClean="0">
                <a:solidFill>
                  <a:srgbClr val="4E22BC"/>
                </a:solidFill>
              </a:rPr>
              <a:t>p</a:t>
            </a:r>
            <a:r>
              <a:rPr lang="en-GB" baseline="-25000" dirty="0" err="1" smtClean="0">
                <a:solidFill>
                  <a:srgbClr val="4E22BC"/>
                </a:solidFill>
              </a:rPr>
              <a:t>T</a:t>
            </a:r>
            <a:r>
              <a:rPr lang="en-GB" dirty="0" smtClean="0">
                <a:solidFill>
                  <a:srgbClr val="4E22BC"/>
                </a:solidFill>
              </a:rPr>
              <a:t>-differential (900 </a:t>
            </a:r>
            <a:r>
              <a:rPr lang="en-GB" dirty="0" err="1" smtClean="0">
                <a:solidFill>
                  <a:srgbClr val="4E22BC"/>
                </a:solidFill>
              </a:rPr>
              <a:t>GeV</a:t>
            </a:r>
            <a:r>
              <a:rPr lang="en-GB" dirty="0" smtClean="0">
                <a:solidFill>
                  <a:srgbClr val="4E22BC"/>
                </a:solidFill>
              </a:rPr>
              <a:t>)</a:t>
            </a:r>
            <a:endParaRPr lang="en-GB" dirty="0">
              <a:solidFill>
                <a:srgbClr val="4E22BC"/>
              </a:solidFill>
            </a:endParaRPr>
          </a:p>
        </p:txBody>
      </p:sp>
      <p:sp>
        <p:nvSpPr>
          <p:cNvPr id="80899" name="Content Placeholder 7"/>
          <p:cNvSpPr>
            <a:spLocks noGrp="1"/>
          </p:cNvSpPr>
          <p:nvPr>
            <p:ph sz="half" idx="1"/>
          </p:nvPr>
        </p:nvSpPr>
        <p:spPr>
          <a:xfrm>
            <a:off x="1371600" y="6019800"/>
            <a:ext cx="3416300" cy="523875"/>
          </a:xfrm>
        </p:spPr>
        <p:txBody>
          <a:bodyPr/>
          <a:lstStyle/>
          <a:p>
            <a:r>
              <a:rPr lang="en-GB" sz="2000" dirty="0" err="1" smtClean="0"/>
              <a:t>Tsallis</a:t>
            </a:r>
            <a:r>
              <a:rPr lang="en-GB" sz="2000" dirty="0" smtClean="0"/>
              <a:t> fit</a:t>
            </a:r>
          </a:p>
        </p:txBody>
      </p:sp>
      <p:sp>
        <p:nvSpPr>
          <p:cNvPr id="10" name="Content Placeholder 7"/>
          <p:cNvSpPr>
            <a:spLocks noGrp="1"/>
          </p:cNvSpPr>
          <p:nvPr>
            <p:ph sz="half" idx="2"/>
          </p:nvPr>
        </p:nvSpPr>
        <p:spPr>
          <a:xfrm>
            <a:off x="5727700" y="6019800"/>
            <a:ext cx="3416300" cy="523875"/>
          </a:xfrm>
        </p:spPr>
        <p:txBody>
          <a:bodyPr/>
          <a:lstStyle/>
          <a:p>
            <a:r>
              <a:rPr lang="en-GB" sz="2000" dirty="0" err="1" smtClean="0"/>
              <a:t>vs</a:t>
            </a:r>
            <a:r>
              <a:rPr lang="en-GB" sz="2000" dirty="0" smtClean="0"/>
              <a:t> generators</a:t>
            </a:r>
          </a:p>
        </p:txBody>
      </p:sp>
      <p:sp>
        <p:nvSpPr>
          <p:cNvPr id="80902" name="Slide Number Placeholder 3"/>
          <p:cNvSpPr>
            <a:spLocks noGrp="1"/>
          </p:cNvSpPr>
          <p:nvPr>
            <p:ph type="sldNum" sz="quarter" idx="12"/>
          </p:nvPr>
        </p:nvSpPr>
        <p:spPr bwMode="auto">
          <a:noFill/>
          <a:ln>
            <a:miter lim="800000"/>
            <a:headEnd/>
            <a:tailEnd/>
          </a:ln>
        </p:spPr>
        <p:txBody>
          <a:bodyPr/>
          <a:lstStyle/>
          <a:p>
            <a:fld id="{3D4097D3-EFD8-4413-8355-FEA1090B18C6}" type="slidenum">
              <a:rPr lang="en-US"/>
              <a:pPr/>
              <a:t>24</a:t>
            </a:fld>
            <a:endParaRPr lang="en-US"/>
          </a:p>
        </p:txBody>
      </p:sp>
      <p:pic>
        <p:nvPicPr>
          <p:cNvPr id="70662" name="Picture 6"/>
          <p:cNvPicPr>
            <a:picLocks noChangeAspect="1" noChangeArrowheads="1"/>
          </p:cNvPicPr>
          <p:nvPr/>
        </p:nvPicPr>
        <p:blipFill>
          <a:blip r:embed="rId2" cstate="print"/>
          <a:srcRect/>
          <a:stretch>
            <a:fillRect/>
          </a:stretch>
        </p:blipFill>
        <p:spPr bwMode="auto">
          <a:xfrm>
            <a:off x="4910138" y="1277937"/>
            <a:ext cx="3460907" cy="4894264"/>
          </a:xfrm>
          <a:prstGeom prst="rect">
            <a:avLst/>
          </a:prstGeom>
          <a:noFill/>
          <a:ln w="9525">
            <a:noFill/>
            <a:miter lim="800000"/>
            <a:headEnd/>
            <a:tailEnd/>
          </a:ln>
        </p:spPr>
      </p:pic>
      <p:pic>
        <p:nvPicPr>
          <p:cNvPr id="80904" name="Picture 7"/>
          <p:cNvPicPr>
            <a:picLocks noChangeAspect="1" noChangeArrowheads="1"/>
          </p:cNvPicPr>
          <p:nvPr/>
        </p:nvPicPr>
        <p:blipFill>
          <a:blip r:embed="rId3" cstate="print"/>
          <a:srcRect/>
          <a:stretch>
            <a:fillRect/>
          </a:stretch>
        </p:blipFill>
        <p:spPr bwMode="auto">
          <a:xfrm>
            <a:off x="685800" y="1257733"/>
            <a:ext cx="3314700" cy="46874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44562"/>
          </a:xfrm>
          <a:solidFill>
            <a:srgbClr val="FFFF00"/>
          </a:solidFill>
          <a:ln>
            <a:solidFill>
              <a:srgbClr val="4E22BC"/>
            </a:solidFill>
          </a:ln>
        </p:spPr>
        <p:txBody>
          <a:bodyPr/>
          <a:lstStyle/>
          <a:p>
            <a:pPr>
              <a:defRPr/>
            </a:pPr>
            <a:r>
              <a:rPr lang="en-GB" dirty="0" smtClean="0">
                <a:solidFill>
                  <a:srgbClr val="4E22BC"/>
                </a:solidFill>
              </a:rPr>
              <a:t>&lt;</a:t>
            </a:r>
            <a:r>
              <a:rPr lang="en-GB" dirty="0" err="1" smtClean="0">
                <a:solidFill>
                  <a:srgbClr val="4E22BC"/>
                </a:solidFill>
              </a:rPr>
              <a:t>p</a:t>
            </a:r>
            <a:r>
              <a:rPr lang="en-GB" baseline="-25000" dirty="0" err="1" smtClean="0">
                <a:solidFill>
                  <a:srgbClr val="4E22BC"/>
                </a:solidFill>
              </a:rPr>
              <a:t>T</a:t>
            </a:r>
            <a:r>
              <a:rPr lang="en-GB" dirty="0" smtClean="0">
                <a:solidFill>
                  <a:srgbClr val="4E22BC"/>
                </a:solidFill>
              </a:rPr>
              <a:t>&gt; </a:t>
            </a:r>
            <a:r>
              <a:rPr lang="en-GB" dirty="0" err="1" smtClean="0">
                <a:solidFill>
                  <a:srgbClr val="4E22BC"/>
                </a:solidFill>
              </a:rPr>
              <a:t>vs</a:t>
            </a:r>
            <a:r>
              <a:rPr lang="en-GB" dirty="0" smtClean="0">
                <a:solidFill>
                  <a:srgbClr val="4E22BC"/>
                </a:solidFill>
              </a:rPr>
              <a:t> multiplicity (900 </a:t>
            </a:r>
            <a:r>
              <a:rPr lang="en-GB" dirty="0" err="1" smtClean="0">
                <a:solidFill>
                  <a:srgbClr val="4E22BC"/>
                </a:solidFill>
              </a:rPr>
              <a:t>GeV</a:t>
            </a:r>
            <a:r>
              <a:rPr lang="en-GB" dirty="0" smtClean="0">
                <a:solidFill>
                  <a:srgbClr val="4E22BC"/>
                </a:solidFill>
              </a:rPr>
              <a:t>)</a:t>
            </a:r>
            <a:endParaRPr lang="en-GB" dirty="0">
              <a:solidFill>
                <a:srgbClr val="4E22BC"/>
              </a:solidFill>
            </a:endParaRPr>
          </a:p>
        </p:txBody>
      </p:sp>
      <p:sp>
        <p:nvSpPr>
          <p:cNvPr id="3" name="Content Placeholder 2"/>
          <p:cNvSpPr>
            <a:spLocks noGrp="1"/>
          </p:cNvSpPr>
          <p:nvPr>
            <p:ph sz="half" idx="1"/>
          </p:nvPr>
        </p:nvSpPr>
        <p:spPr>
          <a:xfrm>
            <a:off x="5084763" y="6191250"/>
            <a:ext cx="4059237" cy="523875"/>
          </a:xfrm>
        </p:spPr>
        <p:txBody>
          <a:bodyPr/>
          <a:lstStyle/>
          <a:p>
            <a:r>
              <a:rPr lang="en-GB" sz="2000" smtClean="0"/>
              <a:t>vs generators</a:t>
            </a:r>
          </a:p>
        </p:txBody>
      </p:sp>
      <p:sp>
        <p:nvSpPr>
          <p:cNvPr id="81925" name="Slide Number Placeholder 5"/>
          <p:cNvSpPr>
            <a:spLocks noGrp="1"/>
          </p:cNvSpPr>
          <p:nvPr>
            <p:ph type="sldNum" sz="quarter" idx="12"/>
          </p:nvPr>
        </p:nvSpPr>
        <p:spPr bwMode="auto">
          <a:noFill/>
          <a:ln>
            <a:miter lim="800000"/>
            <a:headEnd/>
            <a:tailEnd/>
          </a:ln>
        </p:spPr>
        <p:txBody>
          <a:bodyPr/>
          <a:lstStyle/>
          <a:p>
            <a:fld id="{30737416-6E51-4CA0-9DB3-5EAEA8397E9A}" type="slidenum">
              <a:rPr lang="en-US"/>
              <a:pPr/>
              <a:t>25</a:t>
            </a:fld>
            <a:endParaRPr lang="en-US"/>
          </a:p>
        </p:txBody>
      </p:sp>
      <p:pic>
        <p:nvPicPr>
          <p:cNvPr id="81926" name="Picture 2"/>
          <p:cNvPicPr>
            <a:picLocks noChangeAspect="1" noChangeArrowheads="1"/>
          </p:cNvPicPr>
          <p:nvPr/>
        </p:nvPicPr>
        <p:blipFill>
          <a:blip r:embed="rId2" cstate="print"/>
          <a:srcRect/>
          <a:stretch>
            <a:fillRect/>
          </a:stretch>
        </p:blipFill>
        <p:spPr bwMode="auto">
          <a:xfrm>
            <a:off x="857250" y="1326798"/>
            <a:ext cx="3257550" cy="4873978"/>
          </a:xfrm>
          <a:prstGeom prst="rect">
            <a:avLst/>
          </a:prstGeom>
          <a:noFill/>
          <a:ln w="9525">
            <a:noFill/>
            <a:miter lim="800000"/>
            <a:headEnd/>
            <a:tailEnd/>
          </a:ln>
        </p:spPr>
      </p:pic>
      <p:pic>
        <p:nvPicPr>
          <p:cNvPr id="123907" name="Picture 3"/>
          <p:cNvPicPr>
            <a:picLocks noChangeAspect="1" noChangeArrowheads="1"/>
          </p:cNvPicPr>
          <p:nvPr/>
        </p:nvPicPr>
        <p:blipFill>
          <a:blip r:embed="rId3" cstate="print"/>
          <a:srcRect/>
          <a:stretch>
            <a:fillRect/>
          </a:stretch>
        </p:blipFill>
        <p:spPr bwMode="auto">
          <a:xfrm>
            <a:off x="4708524" y="1401998"/>
            <a:ext cx="3216275" cy="481306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792162"/>
          </a:xfrm>
          <a:solidFill>
            <a:srgbClr val="FFFF00"/>
          </a:solidFill>
          <a:ln>
            <a:solidFill>
              <a:srgbClr val="4E22BC"/>
            </a:solidFill>
          </a:ln>
        </p:spPr>
        <p:txBody>
          <a:bodyPr/>
          <a:lstStyle/>
          <a:p>
            <a:pPr>
              <a:defRPr/>
            </a:pPr>
            <a:r>
              <a:rPr lang="en-GB" dirty="0" smtClean="0">
                <a:solidFill>
                  <a:srgbClr val="4E22BC"/>
                </a:solidFill>
              </a:rPr>
              <a:t>Baryon-</a:t>
            </a:r>
            <a:r>
              <a:rPr lang="en-GB" dirty="0" err="1" smtClean="0">
                <a:solidFill>
                  <a:srgbClr val="4E22BC"/>
                </a:solidFill>
              </a:rPr>
              <a:t>antibaryon</a:t>
            </a:r>
            <a:r>
              <a:rPr lang="en-GB" dirty="0" smtClean="0">
                <a:solidFill>
                  <a:srgbClr val="4E22BC"/>
                </a:solidFill>
              </a:rPr>
              <a:t> asymmetry</a:t>
            </a:r>
            <a:endParaRPr lang="en-GB" dirty="0">
              <a:solidFill>
                <a:srgbClr val="4E22BC"/>
              </a:solidFill>
            </a:endParaRPr>
          </a:p>
        </p:txBody>
      </p:sp>
      <p:sp>
        <p:nvSpPr>
          <p:cNvPr id="82948" name="Slide Number Placeholder 3"/>
          <p:cNvSpPr>
            <a:spLocks noGrp="1"/>
          </p:cNvSpPr>
          <p:nvPr>
            <p:ph type="sldNum" sz="quarter" idx="11"/>
          </p:nvPr>
        </p:nvSpPr>
        <p:spPr bwMode="auto">
          <a:noFill/>
          <a:ln>
            <a:miter lim="800000"/>
            <a:headEnd/>
            <a:tailEnd/>
          </a:ln>
        </p:spPr>
        <p:txBody>
          <a:bodyPr/>
          <a:lstStyle/>
          <a:p>
            <a:fld id="{2A20658E-088C-41B2-B701-BDEB7F03E521}" type="slidenum">
              <a:rPr lang="en-US"/>
              <a:pPr/>
              <a:t>26</a:t>
            </a:fld>
            <a:endParaRPr lang="en-US"/>
          </a:p>
        </p:txBody>
      </p:sp>
      <p:pic>
        <p:nvPicPr>
          <p:cNvPr id="82950" name="Picture 2" descr="figRatiovsPt2Energies.png"/>
          <p:cNvPicPr>
            <a:picLocks noChangeAspect="1" noChangeArrowheads="1"/>
          </p:cNvPicPr>
          <p:nvPr/>
        </p:nvPicPr>
        <p:blipFill>
          <a:blip r:embed="rId2" cstate="print"/>
          <a:srcRect l="4255" t="3140" b="2650"/>
          <a:stretch>
            <a:fillRect/>
          </a:stretch>
        </p:blipFill>
        <p:spPr bwMode="auto">
          <a:xfrm>
            <a:off x="533400" y="1295400"/>
            <a:ext cx="3733800" cy="4978400"/>
          </a:xfrm>
          <a:prstGeom prst="rect">
            <a:avLst/>
          </a:prstGeom>
          <a:noFill/>
          <a:ln w="9525">
            <a:noFill/>
            <a:miter lim="800000"/>
            <a:headEnd/>
            <a:tailEnd/>
          </a:ln>
        </p:spPr>
      </p:pic>
      <p:pic>
        <p:nvPicPr>
          <p:cNvPr id="71687" name="Picture 4" descr="figRapidityGapDependence.png"/>
          <p:cNvPicPr>
            <a:picLocks noChangeAspect="1" noChangeArrowheads="1"/>
          </p:cNvPicPr>
          <p:nvPr/>
        </p:nvPicPr>
        <p:blipFill>
          <a:blip r:embed="rId3" cstate="print"/>
          <a:srcRect/>
          <a:stretch>
            <a:fillRect/>
          </a:stretch>
        </p:blipFill>
        <p:spPr bwMode="auto">
          <a:xfrm>
            <a:off x="5105400" y="1905000"/>
            <a:ext cx="3238040" cy="3041795"/>
          </a:xfrm>
          <a:prstGeom prst="rect">
            <a:avLst/>
          </a:prstGeom>
          <a:noFill/>
          <a:ln w="9525">
            <a:noFill/>
            <a:miter lim="800000"/>
            <a:headEnd/>
            <a:tailEnd/>
          </a:ln>
        </p:spPr>
      </p:pic>
      <p:sp>
        <p:nvSpPr>
          <p:cNvPr id="8" name="Left Brace 7"/>
          <p:cNvSpPr/>
          <p:nvPr/>
        </p:nvSpPr>
        <p:spPr>
          <a:xfrm>
            <a:off x="2057400" y="2971800"/>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1"/>
          <p:cNvSpPr>
            <a:spLocks noGrp="1"/>
          </p:cNvSpPr>
          <p:nvPr>
            <p:ph idx="1"/>
          </p:nvPr>
        </p:nvSpPr>
        <p:spPr>
          <a:xfrm>
            <a:off x="457200" y="1600200"/>
            <a:ext cx="8229600" cy="4648200"/>
          </a:xfrm>
        </p:spPr>
        <p:txBody>
          <a:bodyPr>
            <a:normAutofit/>
          </a:bodyPr>
          <a:lstStyle/>
          <a:p>
            <a:r>
              <a:rPr lang="en-GB" sz="1800" dirty="0" err="1" smtClean="0"/>
              <a:t>Hambury</a:t>
            </a:r>
            <a:r>
              <a:rPr lang="en-GB" sz="1800" dirty="0" smtClean="0"/>
              <a:t> Brown – </a:t>
            </a:r>
            <a:r>
              <a:rPr lang="en-GB" sz="1800" dirty="0" err="1" smtClean="0"/>
              <a:t>Twiss</a:t>
            </a:r>
            <a:r>
              <a:rPr lang="en-GB" sz="1800" dirty="0" smtClean="0"/>
              <a:t> correlation for identical bosons (</a:t>
            </a:r>
            <a:r>
              <a:rPr lang="el-GR" sz="1800" dirty="0" smtClean="0"/>
              <a:t>π</a:t>
            </a:r>
            <a:r>
              <a:rPr lang="en-GB" sz="1800" baseline="30000" dirty="0" smtClean="0"/>
              <a:t>-</a:t>
            </a:r>
            <a:r>
              <a:rPr lang="en-GB" sz="1800" dirty="0" smtClean="0"/>
              <a:t>)</a:t>
            </a:r>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r>
              <a:rPr lang="en-GB" sz="1800" dirty="0" smtClean="0"/>
              <a:t>full analysis ready, under internal approval</a:t>
            </a:r>
          </a:p>
          <a:p>
            <a:pPr lvl="1"/>
            <a:r>
              <a:rPr lang="en-GB" sz="1600" dirty="0" err="1" smtClean="0"/>
              <a:t>vs</a:t>
            </a:r>
            <a:r>
              <a:rPr lang="en-GB" sz="1600" dirty="0" smtClean="0"/>
              <a:t> charged particle multiplicity and K</a:t>
            </a:r>
            <a:r>
              <a:rPr lang="en-GB" sz="1600" baseline="-25000" dirty="0" smtClean="0"/>
              <a:t>T</a:t>
            </a:r>
          </a:p>
          <a:p>
            <a:endParaRPr lang="en-GB" sz="1800" dirty="0" smtClean="0"/>
          </a:p>
        </p:txBody>
      </p:sp>
      <p:sp>
        <p:nvSpPr>
          <p:cNvPr id="3" name="Title 2"/>
          <p:cNvSpPr>
            <a:spLocks noGrp="1"/>
          </p:cNvSpPr>
          <p:nvPr>
            <p:ph type="title"/>
          </p:nvPr>
        </p:nvSpPr>
        <p:spPr>
          <a:xfrm>
            <a:off x="457200" y="274638"/>
            <a:ext cx="8229600" cy="792162"/>
          </a:xfrm>
          <a:solidFill>
            <a:srgbClr val="FFFF00"/>
          </a:solidFill>
          <a:ln>
            <a:solidFill>
              <a:srgbClr val="4E22BC"/>
            </a:solidFill>
          </a:ln>
        </p:spPr>
        <p:txBody>
          <a:bodyPr/>
          <a:lstStyle/>
          <a:p>
            <a:pPr>
              <a:defRPr/>
            </a:pPr>
            <a:r>
              <a:rPr lang="en-GB" dirty="0" smtClean="0">
                <a:solidFill>
                  <a:srgbClr val="4E22BC"/>
                </a:solidFill>
              </a:rPr>
              <a:t>Bose-Einstein Correlations</a:t>
            </a:r>
            <a:endParaRPr lang="en-GB" dirty="0">
              <a:solidFill>
                <a:srgbClr val="4E22BC"/>
              </a:solidFill>
            </a:endParaRPr>
          </a:p>
        </p:txBody>
      </p:sp>
      <p:sp>
        <p:nvSpPr>
          <p:cNvPr id="83972" name="Slide Number Placeholder 3"/>
          <p:cNvSpPr>
            <a:spLocks noGrp="1"/>
          </p:cNvSpPr>
          <p:nvPr>
            <p:ph type="sldNum" sz="quarter" idx="11"/>
          </p:nvPr>
        </p:nvSpPr>
        <p:spPr bwMode="auto">
          <a:noFill/>
          <a:ln>
            <a:miter lim="800000"/>
            <a:headEnd/>
            <a:tailEnd/>
          </a:ln>
        </p:spPr>
        <p:txBody>
          <a:bodyPr/>
          <a:lstStyle/>
          <a:p>
            <a:fld id="{A67FEA9B-4B4E-48BE-AD1E-A1C03F738D11}" type="slidenum">
              <a:rPr lang="en-US"/>
              <a:pPr/>
              <a:t>27</a:t>
            </a:fld>
            <a:endParaRPr lang="en-US"/>
          </a:p>
        </p:txBody>
      </p:sp>
      <p:pic>
        <p:nvPicPr>
          <p:cNvPr id="83974" name="Picture 9" descr="hirschegg1"/>
          <p:cNvPicPr>
            <a:picLocks noChangeAspect="1" noChangeArrowheads="1"/>
          </p:cNvPicPr>
          <p:nvPr/>
        </p:nvPicPr>
        <p:blipFill>
          <a:blip r:embed="rId2" cstate="print"/>
          <a:srcRect/>
          <a:stretch>
            <a:fillRect/>
          </a:stretch>
        </p:blipFill>
        <p:spPr bwMode="auto">
          <a:xfrm>
            <a:off x="723900" y="1888829"/>
            <a:ext cx="7505699" cy="35975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792162"/>
          </a:xfrm>
          <a:solidFill>
            <a:srgbClr val="FFFF00"/>
          </a:solidFill>
          <a:ln>
            <a:solidFill>
              <a:srgbClr val="4E22BC"/>
            </a:solidFill>
          </a:ln>
        </p:spPr>
        <p:txBody>
          <a:bodyPr/>
          <a:lstStyle/>
          <a:p>
            <a:pPr>
              <a:defRPr/>
            </a:pPr>
            <a:r>
              <a:rPr lang="en-GB" dirty="0" smtClean="0">
                <a:solidFill>
                  <a:srgbClr val="4E22BC"/>
                </a:solidFill>
              </a:rPr>
              <a:t>Conclusions and Outlook for 2010 </a:t>
            </a:r>
            <a:endParaRPr lang="en-GB" dirty="0">
              <a:solidFill>
                <a:srgbClr val="4E22BC"/>
              </a:solidFill>
            </a:endParaRPr>
          </a:p>
        </p:txBody>
      </p:sp>
      <p:sp>
        <p:nvSpPr>
          <p:cNvPr id="92163" name="Content Placeholder 7"/>
          <p:cNvSpPr>
            <a:spLocks noGrp="1"/>
          </p:cNvSpPr>
          <p:nvPr>
            <p:ph sz="half" idx="1"/>
          </p:nvPr>
        </p:nvSpPr>
        <p:spPr>
          <a:xfrm>
            <a:off x="0" y="1219200"/>
            <a:ext cx="4516438" cy="5257800"/>
          </a:xfrm>
        </p:spPr>
        <p:txBody>
          <a:bodyPr>
            <a:normAutofit/>
          </a:bodyPr>
          <a:lstStyle/>
          <a:p>
            <a:r>
              <a:rPr lang="it-IT" sz="2000" dirty="0" smtClean="0">
                <a:solidFill>
                  <a:srgbClr val="4E22BC"/>
                </a:solidFill>
              </a:rPr>
              <a:t>ALICE has successfully started the p-p data taking campaign</a:t>
            </a:r>
          </a:p>
          <a:p>
            <a:r>
              <a:rPr lang="it-IT" sz="2000" dirty="0" smtClean="0">
                <a:solidFill>
                  <a:srgbClr val="4E22BC"/>
                </a:solidFill>
              </a:rPr>
              <a:t>First physics resultes already published, other expected be published soon</a:t>
            </a:r>
          </a:p>
          <a:p>
            <a:r>
              <a:rPr lang="it-IT" sz="2000" dirty="0" smtClean="0">
                <a:solidFill>
                  <a:srgbClr val="4E22BC"/>
                </a:solidFill>
              </a:rPr>
              <a:t>More to come:</a:t>
            </a:r>
            <a:endParaRPr lang="it-IT" sz="2000" dirty="0" smtClean="0"/>
          </a:p>
          <a:p>
            <a:pPr lvl="1"/>
            <a:r>
              <a:rPr lang="el-GR" sz="1600" dirty="0" smtClean="0"/>
              <a:t>π</a:t>
            </a:r>
            <a:r>
              <a:rPr lang="en-GB" sz="1600" baseline="30000" dirty="0" smtClean="0"/>
              <a:t>0</a:t>
            </a:r>
            <a:r>
              <a:rPr lang="en-GB" sz="1600" dirty="0" smtClean="0"/>
              <a:t>, </a:t>
            </a:r>
            <a:r>
              <a:rPr lang="el-GR" sz="1600" dirty="0" smtClean="0"/>
              <a:t>η</a:t>
            </a:r>
            <a:endParaRPr lang="en-GB" sz="1600" dirty="0" smtClean="0"/>
          </a:p>
          <a:p>
            <a:pPr lvl="1"/>
            <a:r>
              <a:rPr lang="en-GB" sz="1600" dirty="0" smtClean="0"/>
              <a:t>c and b production</a:t>
            </a:r>
          </a:p>
          <a:p>
            <a:pPr lvl="1"/>
            <a:r>
              <a:rPr lang="en-GB" sz="1600" dirty="0" smtClean="0"/>
              <a:t>J/</a:t>
            </a:r>
            <a:r>
              <a:rPr lang="el-GR" sz="1600" dirty="0" smtClean="0"/>
              <a:t>ψ</a:t>
            </a:r>
            <a:r>
              <a:rPr lang="en-GB" sz="1600" dirty="0" smtClean="0"/>
              <a:t> production</a:t>
            </a:r>
          </a:p>
          <a:p>
            <a:pPr lvl="1"/>
            <a:r>
              <a:rPr lang="en-GB" sz="1600" dirty="0" smtClean="0"/>
              <a:t>high multiplicity</a:t>
            </a:r>
          </a:p>
          <a:p>
            <a:pPr lvl="1"/>
            <a:r>
              <a:rPr lang="en-GB" sz="1600" dirty="0" smtClean="0"/>
              <a:t>jet correlations</a:t>
            </a:r>
          </a:p>
          <a:p>
            <a:pPr lvl="1"/>
            <a:r>
              <a:rPr lang="en-GB" sz="1600" dirty="0" smtClean="0"/>
              <a:t>event shape </a:t>
            </a:r>
          </a:p>
          <a:p>
            <a:pPr lvl="1"/>
            <a:r>
              <a:rPr lang="en-GB" sz="1600" dirty="0" smtClean="0"/>
              <a:t>underlying events</a:t>
            </a:r>
          </a:p>
          <a:p>
            <a:pPr lvl="1"/>
            <a:r>
              <a:rPr lang="en-GB" sz="1600" dirty="0" smtClean="0"/>
              <a:t>reconstructed jets</a:t>
            </a:r>
          </a:p>
          <a:p>
            <a:pPr lvl="1"/>
            <a:r>
              <a:rPr lang="en-GB" sz="1600" dirty="0" smtClean="0"/>
              <a:t>b-tagged jets</a:t>
            </a:r>
          </a:p>
          <a:p>
            <a:pPr lvl="1"/>
            <a:r>
              <a:rPr lang="en-GB" sz="1600" dirty="0" smtClean="0"/>
              <a:t>…</a:t>
            </a:r>
          </a:p>
          <a:p>
            <a:pPr>
              <a:buFont typeface="Wingdings 2" pitchFamily="18" charset="2"/>
              <a:buNone/>
            </a:pPr>
            <a:endParaRPr lang="en-GB" sz="2000" dirty="0" smtClean="0"/>
          </a:p>
        </p:txBody>
      </p:sp>
      <p:sp>
        <p:nvSpPr>
          <p:cNvPr id="9" name="Content Placeholder 8"/>
          <p:cNvSpPr>
            <a:spLocks noGrp="1"/>
          </p:cNvSpPr>
          <p:nvPr>
            <p:ph sz="half" idx="2"/>
          </p:nvPr>
        </p:nvSpPr>
        <p:spPr>
          <a:xfrm>
            <a:off x="4579937" y="1447800"/>
            <a:ext cx="4564063" cy="4953000"/>
          </a:xfrm>
        </p:spPr>
        <p:txBody>
          <a:bodyPr>
            <a:normAutofit/>
          </a:bodyPr>
          <a:lstStyle/>
          <a:p>
            <a:pPr>
              <a:buFont typeface="Wingdings 2" pitchFamily="18" charset="2"/>
              <a:buNone/>
            </a:pPr>
            <a:r>
              <a:rPr lang="en-GB" sz="2000" dirty="0" smtClean="0">
                <a:solidFill>
                  <a:srgbClr val="C00000"/>
                </a:solidFill>
              </a:rPr>
              <a:t>and of course…</a:t>
            </a:r>
          </a:p>
          <a:p>
            <a:r>
              <a:rPr lang="en-GB" sz="3600" dirty="0" err="1" smtClean="0">
                <a:solidFill>
                  <a:srgbClr val="C00000"/>
                </a:solidFill>
              </a:rPr>
              <a:t>Pb-Pb</a:t>
            </a:r>
            <a:r>
              <a:rPr lang="en-GB" sz="3600" dirty="0" smtClean="0">
                <a:solidFill>
                  <a:srgbClr val="C00000"/>
                </a:solidFill>
              </a:rPr>
              <a:t>!	</a:t>
            </a:r>
          </a:p>
          <a:p>
            <a:pPr>
              <a:buFont typeface="Wingdings 2" pitchFamily="18" charset="2"/>
              <a:buNone/>
            </a:pPr>
            <a:r>
              <a:rPr lang="en-GB" sz="2000" dirty="0" smtClean="0"/>
              <a:t>	</a:t>
            </a:r>
          </a:p>
        </p:txBody>
      </p:sp>
      <p:sp>
        <p:nvSpPr>
          <p:cNvPr id="92166" name="Slide Number Placeholder 5"/>
          <p:cNvSpPr>
            <a:spLocks noGrp="1"/>
          </p:cNvSpPr>
          <p:nvPr>
            <p:ph type="sldNum" sz="quarter" idx="12"/>
          </p:nvPr>
        </p:nvSpPr>
        <p:spPr bwMode="auto">
          <a:noFill/>
          <a:ln>
            <a:miter lim="800000"/>
            <a:headEnd/>
            <a:tailEnd/>
          </a:ln>
        </p:spPr>
        <p:txBody>
          <a:bodyPr/>
          <a:lstStyle/>
          <a:p>
            <a:fld id="{D36E254A-404F-47E3-AB5B-843BCE9C1A13}" type="slidenum">
              <a:rPr lang="en-US"/>
              <a:pPr/>
              <a:t>28</a:t>
            </a:fld>
            <a:endParaRPr lang="en-US"/>
          </a:p>
        </p:txBody>
      </p:sp>
      <p:grpSp>
        <p:nvGrpSpPr>
          <p:cNvPr id="2" name="Group 7"/>
          <p:cNvGrpSpPr>
            <a:grpSpLocks/>
          </p:cNvGrpSpPr>
          <p:nvPr/>
        </p:nvGrpSpPr>
        <p:grpSpPr bwMode="auto">
          <a:xfrm>
            <a:off x="4267200" y="2438400"/>
            <a:ext cx="4648200" cy="3268997"/>
            <a:chOff x="513866" y="875585"/>
            <a:chExt cx="7858609" cy="5342055"/>
          </a:xfrm>
        </p:grpSpPr>
        <p:pic>
          <p:nvPicPr>
            <p:cNvPr id="92168" name="Picture 2"/>
            <p:cNvPicPr>
              <a:picLocks noChangeAspect="1" noChangeArrowheads="1"/>
            </p:cNvPicPr>
            <p:nvPr/>
          </p:nvPicPr>
          <p:blipFill>
            <a:blip r:embed="rId2" cstate="print"/>
            <a:srcRect t="10156" b="79297"/>
            <a:stretch>
              <a:fillRect/>
            </a:stretch>
          </p:blipFill>
          <p:spPr bwMode="auto">
            <a:xfrm>
              <a:off x="771525" y="1000108"/>
              <a:ext cx="7600950" cy="642942"/>
            </a:xfrm>
            <a:prstGeom prst="rect">
              <a:avLst/>
            </a:prstGeom>
            <a:noFill/>
            <a:ln w="9525">
              <a:noFill/>
              <a:miter lim="800000"/>
              <a:headEnd/>
              <a:tailEnd/>
            </a:ln>
          </p:spPr>
        </p:pic>
        <p:pic>
          <p:nvPicPr>
            <p:cNvPr id="92169" name="Picture 4"/>
            <p:cNvPicPr>
              <a:picLocks noChangeAspect="1" noChangeArrowheads="1"/>
            </p:cNvPicPr>
            <p:nvPr/>
          </p:nvPicPr>
          <p:blipFill>
            <a:blip r:embed="rId3" cstate="print"/>
            <a:srcRect l="10170" t="14844" r="11864" b="17188"/>
            <a:stretch>
              <a:fillRect/>
            </a:stretch>
          </p:blipFill>
          <p:spPr bwMode="auto">
            <a:xfrm>
              <a:off x="513866" y="875585"/>
              <a:ext cx="7640552" cy="534205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state 2007 223.jpg"/>
          <p:cNvPicPr>
            <a:picLocks noGrp="1" noChangeAspect="1"/>
          </p:cNvPicPr>
          <p:nvPr>
            <p:ph idx="1"/>
          </p:nvPr>
        </p:nvPicPr>
        <p:blipFill>
          <a:blip r:embed="rId2" cstate="print"/>
          <a:stretch>
            <a:fillRect/>
          </a:stretch>
        </p:blipFill>
        <p:spPr>
          <a:xfrm>
            <a:off x="0" y="0"/>
            <a:ext cx="9144000" cy="6858000"/>
          </a:xfrm>
        </p:spPr>
      </p:pic>
      <p:sp>
        <p:nvSpPr>
          <p:cNvPr id="11" name="TextBox 10"/>
          <p:cNvSpPr txBox="1"/>
          <p:nvPr/>
        </p:nvSpPr>
        <p:spPr>
          <a:xfrm>
            <a:off x="1066800" y="228600"/>
            <a:ext cx="6858000" cy="1446550"/>
          </a:xfrm>
          <a:prstGeom prst="rect">
            <a:avLst/>
          </a:prstGeom>
          <a:noFill/>
          <a:ln>
            <a:solidFill>
              <a:schemeClr val="bg2">
                <a:lumMod val="10000"/>
              </a:schemeClr>
            </a:solidFill>
          </a:ln>
        </p:spPr>
        <p:txBody>
          <a:bodyPr wrap="square" rtlCol="0">
            <a:spAutoFit/>
          </a:bodyPr>
          <a:lstStyle/>
          <a:p>
            <a:pPr algn="ctr"/>
            <a:r>
              <a:rPr lang="it-IT" sz="4400" dirty="0" smtClean="0">
                <a:solidFill>
                  <a:srgbClr val="FFFF00"/>
                </a:solidFill>
              </a:rPr>
              <a:t>ALICE  training in view of   heavy-ion  collisions </a:t>
            </a:r>
            <a:endParaRPr lang="it-IT" sz="4400" dirty="0">
              <a:solidFill>
                <a:srgbClr val="FFFF00"/>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8" presetClass="exit" presetSubtype="16" fill="hold" nodeType="clickEffect">
                                  <p:stCondLst>
                                    <p:cond delay="0"/>
                                  </p:stCondLst>
                                  <p:childTnLst>
                                    <p:animEffect transition="out" filter="diamond(in)">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68362"/>
          </a:xfrm>
          <a:solidFill>
            <a:srgbClr val="FFFF00"/>
          </a:solidFill>
          <a:ln>
            <a:solidFill>
              <a:srgbClr val="4E22BC"/>
            </a:solidFill>
          </a:ln>
        </p:spPr>
        <p:txBody>
          <a:bodyPr/>
          <a:lstStyle/>
          <a:p>
            <a:pPr fontAlgn="auto">
              <a:spcAft>
                <a:spcPts val="0"/>
              </a:spcAft>
              <a:defRPr/>
            </a:pPr>
            <a:r>
              <a:rPr lang="en-GB" dirty="0" smtClean="0">
                <a:solidFill>
                  <a:srgbClr val="4E22BC"/>
                </a:solidFill>
              </a:rPr>
              <a:t> Heavy-ions at the LHC</a:t>
            </a:r>
            <a:endParaRPr lang="en-GB" dirty="0">
              <a:solidFill>
                <a:srgbClr val="4E22BC"/>
              </a:solidFill>
            </a:endParaRPr>
          </a:p>
        </p:txBody>
      </p:sp>
      <p:sp>
        <p:nvSpPr>
          <p:cNvPr id="54275" name="Content Placeholder 6"/>
          <p:cNvSpPr>
            <a:spLocks noGrp="1"/>
          </p:cNvSpPr>
          <p:nvPr>
            <p:ph sz="half" idx="1"/>
          </p:nvPr>
        </p:nvSpPr>
        <p:spPr>
          <a:xfrm>
            <a:off x="6324600" y="1143000"/>
            <a:ext cx="2819400" cy="1690688"/>
          </a:xfrm>
        </p:spPr>
        <p:txBody>
          <a:bodyPr>
            <a:normAutofit/>
          </a:bodyPr>
          <a:lstStyle/>
          <a:p>
            <a:r>
              <a:rPr lang="en-GB" sz="2400" dirty="0" smtClean="0"/>
              <a:t>cc ~ 20 </a:t>
            </a:r>
            <a:r>
              <a:rPr lang="en-GB" sz="2400" dirty="0" smtClean="0">
                <a:sym typeface="Symbol" pitchFamily="18" charset="2"/>
              </a:rPr>
              <a:t> </a:t>
            </a:r>
            <a:r>
              <a:rPr lang="en-GB" sz="2400" dirty="0" smtClean="0"/>
              <a:t>RHIC</a:t>
            </a:r>
          </a:p>
          <a:p>
            <a:r>
              <a:rPr lang="en-GB" sz="2400" dirty="0" smtClean="0"/>
              <a:t>bb ~ 100 </a:t>
            </a:r>
            <a:r>
              <a:rPr lang="en-GB" sz="2400" dirty="0" smtClean="0">
                <a:sym typeface="Symbol" pitchFamily="18" charset="2"/>
              </a:rPr>
              <a:t> </a:t>
            </a:r>
            <a:r>
              <a:rPr lang="en-GB" sz="2400" dirty="0" smtClean="0"/>
              <a:t>RHIC</a:t>
            </a:r>
          </a:p>
          <a:p>
            <a:r>
              <a:rPr lang="en-GB" sz="2400" dirty="0" smtClean="0"/>
              <a:t>jets !</a:t>
            </a:r>
          </a:p>
        </p:txBody>
      </p:sp>
      <p:sp>
        <p:nvSpPr>
          <p:cNvPr id="54277" name="Slide Number Placeholder 10"/>
          <p:cNvSpPr>
            <a:spLocks noGrp="1"/>
          </p:cNvSpPr>
          <p:nvPr>
            <p:ph type="sldNum" sz="quarter" idx="12"/>
          </p:nvPr>
        </p:nvSpPr>
        <p:spPr bwMode="auto">
          <a:noFill/>
          <a:ln>
            <a:miter lim="800000"/>
            <a:headEnd/>
            <a:tailEnd/>
          </a:ln>
        </p:spPr>
        <p:txBody>
          <a:bodyPr/>
          <a:lstStyle/>
          <a:p>
            <a:fld id="{87AFD358-192A-465A-A7AD-E47ECFBA90B1}" type="slidenum">
              <a:rPr lang="en-US"/>
              <a:pPr/>
              <a:t>3</a:t>
            </a:fld>
            <a:endParaRPr lang="en-US"/>
          </a:p>
        </p:txBody>
      </p:sp>
      <p:pic>
        <p:nvPicPr>
          <p:cNvPr id="54278" name="Picture 6"/>
          <p:cNvPicPr>
            <a:picLocks noChangeAspect="1" noChangeArrowheads="1"/>
          </p:cNvPicPr>
          <p:nvPr/>
        </p:nvPicPr>
        <p:blipFill>
          <a:blip r:embed="rId2" cstate="print"/>
          <a:srcRect/>
          <a:stretch>
            <a:fillRect/>
          </a:stretch>
        </p:blipFill>
        <p:spPr bwMode="auto">
          <a:xfrm>
            <a:off x="0" y="1066800"/>
            <a:ext cx="4169732" cy="3648075"/>
          </a:xfrm>
          <a:prstGeom prst="rect">
            <a:avLst/>
          </a:prstGeom>
          <a:noFill/>
          <a:ln w="9525">
            <a:noFill/>
            <a:miter lim="800000"/>
            <a:headEnd/>
            <a:tailEnd/>
          </a:ln>
        </p:spPr>
      </p:pic>
      <p:sp>
        <p:nvSpPr>
          <p:cNvPr id="54282" name="Content Placeholder 1"/>
          <p:cNvSpPr>
            <a:spLocks noGrp="1"/>
          </p:cNvSpPr>
          <p:nvPr>
            <p:ph sz="half" idx="1"/>
          </p:nvPr>
        </p:nvSpPr>
        <p:spPr>
          <a:xfrm>
            <a:off x="4648200" y="2590800"/>
            <a:ext cx="4059237" cy="1976437"/>
          </a:xfrm>
        </p:spPr>
        <p:txBody>
          <a:bodyPr/>
          <a:lstStyle/>
          <a:p>
            <a:pPr>
              <a:buFont typeface="Wingdings" pitchFamily="2" charset="2"/>
              <a:buChar char="à"/>
            </a:pPr>
            <a:endParaRPr lang="en-GB" sz="2000" dirty="0" smtClean="0"/>
          </a:p>
          <a:p>
            <a:pPr>
              <a:buFont typeface="Wingdings" pitchFamily="2" charset="2"/>
              <a:buChar char="à"/>
            </a:pPr>
            <a:r>
              <a:rPr lang="en-GB" sz="2000" dirty="0" smtClean="0"/>
              <a:t>study medium with probes of </a:t>
            </a:r>
          </a:p>
          <a:p>
            <a:pPr>
              <a:buFont typeface="Wingdings 2" pitchFamily="18" charset="2"/>
              <a:buNone/>
            </a:pPr>
            <a:r>
              <a:rPr lang="en-GB" sz="2000" dirty="0" smtClean="0"/>
              <a:t>	known mass and colour charge:</a:t>
            </a:r>
          </a:p>
          <a:p>
            <a:pPr>
              <a:buFont typeface="Wingdings 2" pitchFamily="18" charset="2"/>
              <a:buNone/>
            </a:pPr>
            <a:r>
              <a:rPr lang="en-GB" sz="2000" dirty="0" smtClean="0"/>
              <a:t>	powerful approach!</a:t>
            </a:r>
          </a:p>
          <a:p>
            <a:pPr>
              <a:buFont typeface="Wingdings 2" pitchFamily="18" charset="2"/>
              <a:buNone/>
            </a:pPr>
            <a:endParaRPr lang="en-GB" sz="2000" dirty="0" smtClean="0">
              <a:sym typeface="Wingdings" pitchFamily="2" charset="2"/>
            </a:endParaRPr>
          </a:p>
          <a:p>
            <a:endParaRPr lang="en-GB" sz="2000" dirty="0" smtClean="0"/>
          </a:p>
        </p:txBody>
      </p:sp>
      <p:sp>
        <p:nvSpPr>
          <p:cNvPr id="13" name="TextBox 12"/>
          <p:cNvSpPr txBox="1"/>
          <p:nvPr/>
        </p:nvSpPr>
        <p:spPr>
          <a:xfrm>
            <a:off x="381000" y="4857452"/>
            <a:ext cx="8610600" cy="2000548"/>
          </a:xfrm>
          <a:prstGeom prst="rect">
            <a:avLst/>
          </a:prstGeom>
          <a:noFill/>
          <a:ln>
            <a:solidFill>
              <a:srgbClr val="4E22BC"/>
            </a:solidFill>
          </a:ln>
        </p:spPr>
        <p:txBody>
          <a:bodyPr wrap="square" rtlCol="0">
            <a:spAutoFit/>
          </a:bodyPr>
          <a:lstStyle/>
          <a:p>
            <a:r>
              <a:rPr lang="it-IT" sz="2800" dirty="0" smtClean="0">
                <a:solidFill>
                  <a:srgbClr val="C00000"/>
                </a:solidFill>
              </a:rPr>
              <a:t>ALICE GOAL: </a:t>
            </a:r>
          </a:p>
          <a:p>
            <a:r>
              <a:rPr lang="it-IT" sz="2400" dirty="0" smtClean="0"/>
              <a:t>-  </a:t>
            </a:r>
            <a:r>
              <a:rPr lang="it-IT" sz="2400" dirty="0" smtClean="0">
                <a:solidFill>
                  <a:srgbClr val="C00000"/>
                </a:solidFill>
              </a:rPr>
              <a:t>Heavy-ion</a:t>
            </a:r>
            <a:r>
              <a:rPr lang="it-IT" sz="2400" dirty="0" smtClean="0"/>
              <a:t>: to measure all the known observables to characterise the medium formed in  the collisions</a:t>
            </a:r>
          </a:p>
          <a:p>
            <a:r>
              <a:rPr lang="it-IT" sz="2400" dirty="0" smtClean="0"/>
              <a:t>- </a:t>
            </a:r>
            <a:r>
              <a:rPr lang="it-IT" sz="2400" dirty="0" smtClean="0">
                <a:solidFill>
                  <a:srgbClr val="C00000"/>
                </a:solidFill>
              </a:rPr>
              <a:t>p-p:</a:t>
            </a:r>
            <a:r>
              <a:rPr lang="it-IT" sz="2400" dirty="0" smtClean="0"/>
              <a:t> part of the ALICE physics program, baseline for A-A and intrinsic interest</a:t>
            </a:r>
            <a:endParaRPr lang="it-IT" sz="2400" dirty="0"/>
          </a:p>
        </p:txBody>
      </p:sp>
      <p:sp>
        <p:nvSpPr>
          <p:cNvPr id="14" name="TextBox 13"/>
          <p:cNvSpPr txBox="1"/>
          <p:nvPr/>
        </p:nvSpPr>
        <p:spPr>
          <a:xfrm>
            <a:off x="4267200" y="1447800"/>
            <a:ext cx="1905000" cy="830997"/>
          </a:xfrm>
          <a:prstGeom prst="rect">
            <a:avLst/>
          </a:prstGeom>
          <a:solidFill>
            <a:srgbClr val="FFFF00"/>
          </a:solidFill>
        </p:spPr>
        <p:txBody>
          <a:bodyPr wrap="square" rtlCol="0">
            <a:spAutoFit/>
          </a:bodyPr>
          <a:lstStyle/>
          <a:p>
            <a:r>
              <a:rPr lang="it-IT" sz="2400" dirty="0" smtClean="0"/>
              <a:t>Hard probes at the LHC</a:t>
            </a:r>
            <a:endParaRPr lang="it-IT"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134147" name="Picture 3" descr="ALIce_SETUP_final_cf"/>
            <p:cNvPicPr>
              <a:picLocks noChangeAspect="1" noChangeArrowheads="1"/>
            </p:cNvPicPr>
            <p:nvPr/>
          </p:nvPicPr>
          <p:blipFill>
            <a:blip r:embed="rId3" cstate="print"/>
            <a:srcRect r="4427"/>
            <a:stretch>
              <a:fillRect/>
            </a:stretch>
          </p:blipFill>
          <p:spPr bwMode="auto">
            <a:xfrm>
              <a:off x="0" y="224"/>
              <a:ext cx="5760" cy="4096"/>
            </a:xfrm>
            <a:prstGeom prst="rect">
              <a:avLst/>
            </a:prstGeom>
            <a:noFill/>
          </p:spPr>
        </p:pic>
        <p:sp>
          <p:nvSpPr>
            <p:cNvPr id="134148" name="Rectangle 4"/>
            <p:cNvSpPr>
              <a:spLocks noChangeArrowheads="1"/>
            </p:cNvSpPr>
            <p:nvPr/>
          </p:nvSpPr>
          <p:spPr bwMode="auto">
            <a:xfrm>
              <a:off x="3878" y="375"/>
              <a:ext cx="1882" cy="1280"/>
            </a:xfrm>
            <a:prstGeom prst="rect">
              <a:avLst/>
            </a:prstGeom>
            <a:solidFill>
              <a:schemeClr val="bg1"/>
            </a:solidFill>
            <a:ln w="9525" algn="ctr">
              <a:noFill/>
              <a:miter lim="800000"/>
              <a:headEnd/>
              <a:tailEnd/>
            </a:ln>
            <a:effectLst/>
          </p:spPr>
          <p:txBody>
            <a:bodyPr lIns="92075" tIns="46038" rIns="92075" bIns="46038" anchor="ctr">
              <a:spAutoFit/>
            </a:bodyPr>
            <a:lstStyle/>
            <a:p>
              <a:endParaRPr lang="it-IT"/>
            </a:p>
          </p:txBody>
        </p:sp>
        <p:grpSp>
          <p:nvGrpSpPr>
            <p:cNvPr id="3" name="Group 5"/>
            <p:cNvGrpSpPr>
              <a:grpSpLocks/>
            </p:cNvGrpSpPr>
            <p:nvPr/>
          </p:nvGrpSpPr>
          <p:grpSpPr bwMode="auto">
            <a:xfrm>
              <a:off x="3734" y="0"/>
              <a:ext cx="2026" cy="1495"/>
              <a:chOff x="2977" y="246"/>
              <a:chExt cx="2026" cy="1495"/>
            </a:xfrm>
          </p:grpSpPr>
          <p:pic>
            <p:nvPicPr>
              <p:cNvPr id="134150" name="Picture 6" descr="ALIce_SETUP_final_cf"/>
              <p:cNvPicPr>
                <a:picLocks noChangeAspect="1" noChangeArrowheads="1"/>
              </p:cNvPicPr>
              <p:nvPr/>
            </p:nvPicPr>
            <p:blipFill>
              <a:blip r:embed="rId4" cstate="print"/>
              <a:srcRect l="69832" t="6055" r="8464" b="71506"/>
              <a:stretch>
                <a:fillRect/>
              </a:stretch>
            </p:blipFill>
            <p:spPr bwMode="auto">
              <a:xfrm>
                <a:off x="3062" y="377"/>
                <a:ext cx="1941" cy="1364"/>
              </a:xfrm>
              <a:prstGeom prst="rect">
                <a:avLst/>
              </a:prstGeom>
              <a:noFill/>
            </p:spPr>
          </p:pic>
          <p:pic>
            <p:nvPicPr>
              <p:cNvPr id="134151" name="Picture 7" descr="ALIce_SETUP_final_cf"/>
              <p:cNvPicPr>
                <a:picLocks noChangeAspect="1" noChangeArrowheads="1"/>
              </p:cNvPicPr>
              <p:nvPr/>
            </p:nvPicPr>
            <p:blipFill>
              <a:blip r:embed="rId5" cstate="print"/>
              <a:srcRect l="94846" t="18721" b="70404"/>
              <a:stretch>
                <a:fillRect/>
              </a:stretch>
            </p:blipFill>
            <p:spPr bwMode="auto">
              <a:xfrm>
                <a:off x="4662" y="1033"/>
                <a:ext cx="337" cy="483"/>
              </a:xfrm>
              <a:prstGeom prst="rect">
                <a:avLst/>
              </a:prstGeom>
              <a:noFill/>
            </p:spPr>
          </p:pic>
          <p:pic>
            <p:nvPicPr>
              <p:cNvPr id="134152" name="Picture 8" descr="ALIce_SETUP_final_cf"/>
              <p:cNvPicPr>
                <a:picLocks noChangeAspect="1" noChangeArrowheads="1"/>
              </p:cNvPicPr>
              <p:nvPr/>
            </p:nvPicPr>
            <p:blipFill>
              <a:blip r:embed="rId6" cstate="print"/>
              <a:srcRect l="68111" r="13776" b="97302"/>
              <a:stretch>
                <a:fillRect/>
              </a:stretch>
            </p:blipFill>
            <p:spPr bwMode="auto">
              <a:xfrm>
                <a:off x="2977" y="246"/>
                <a:ext cx="1486" cy="150"/>
              </a:xfrm>
              <a:prstGeom prst="rect">
                <a:avLst/>
              </a:prstGeom>
              <a:noFill/>
            </p:spPr>
          </p:pic>
        </p:grpSp>
        <p:pic>
          <p:nvPicPr>
            <p:cNvPr id="134153" name="Picture 9" descr="ALIce_SETUP_final_cf"/>
            <p:cNvPicPr>
              <a:picLocks noChangeAspect="1" noChangeArrowheads="1"/>
            </p:cNvPicPr>
            <p:nvPr/>
          </p:nvPicPr>
          <p:blipFill>
            <a:blip r:embed="rId3" cstate="print"/>
            <a:srcRect l="57576" t="26001" r="33315" b="68188"/>
            <a:stretch>
              <a:fillRect/>
            </a:stretch>
          </p:blipFill>
          <p:spPr bwMode="auto">
            <a:xfrm>
              <a:off x="3483" y="1296"/>
              <a:ext cx="549" cy="238"/>
            </a:xfrm>
            <a:prstGeom prst="rect">
              <a:avLst/>
            </a:prstGeom>
            <a:noFill/>
          </p:spPr>
        </p:pic>
      </p:grpSp>
      <p:sp>
        <p:nvSpPr>
          <p:cNvPr id="134154" name="Text Box 10"/>
          <p:cNvSpPr txBox="1">
            <a:spLocks noChangeArrowheads="1"/>
          </p:cNvSpPr>
          <p:nvPr/>
        </p:nvSpPr>
        <p:spPr bwMode="auto">
          <a:xfrm>
            <a:off x="0" y="0"/>
            <a:ext cx="2089150" cy="938213"/>
          </a:xfrm>
          <a:prstGeom prst="rect">
            <a:avLst/>
          </a:prstGeom>
          <a:solidFill>
            <a:srgbClr val="FFFF99"/>
          </a:solidFill>
          <a:ln w="38100" algn="ctr">
            <a:solidFill>
              <a:srgbClr val="000000"/>
            </a:solidFill>
            <a:miter lim="800000"/>
            <a:headEnd/>
            <a:tailEnd/>
          </a:ln>
          <a:effectLst/>
        </p:spPr>
        <p:txBody>
          <a:bodyPr wrap="none" lIns="92075" tIns="46038" rIns="92075" bIns="46038">
            <a:spAutoFit/>
          </a:bodyPr>
          <a:lstStyle/>
          <a:p>
            <a:pPr eaLnBrk="0" hangingPunct="0">
              <a:lnSpc>
                <a:spcPct val="90000"/>
              </a:lnSpc>
              <a:spcBef>
                <a:spcPct val="30000"/>
              </a:spcBef>
            </a:pPr>
            <a:r>
              <a:rPr lang="en-US" b="1">
                <a:solidFill>
                  <a:srgbClr val="000000"/>
                </a:solidFill>
              </a:rPr>
              <a:t>Size</a:t>
            </a:r>
            <a:r>
              <a:rPr lang="en-US">
                <a:solidFill>
                  <a:srgbClr val="000000"/>
                </a:solidFill>
              </a:rPr>
              <a:t>: </a:t>
            </a:r>
            <a:r>
              <a:rPr lang="en-US">
                <a:solidFill>
                  <a:srgbClr val="FC0128"/>
                </a:solidFill>
              </a:rPr>
              <a:t>16 x 26</a:t>
            </a:r>
            <a:r>
              <a:rPr lang="en-US">
                <a:solidFill>
                  <a:srgbClr val="000000"/>
                </a:solidFill>
              </a:rPr>
              <a:t> meters</a:t>
            </a:r>
          </a:p>
          <a:p>
            <a:pPr eaLnBrk="0" hangingPunct="0">
              <a:lnSpc>
                <a:spcPct val="90000"/>
              </a:lnSpc>
              <a:spcBef>
                <a:spcPct val="30000"/>
              </a:spcBef>
            </a:pPr>
            <a:r>
              <a:rPr lang="en-US" b="1">
                <a:solidFill>
                  <a:srgbClr val="000000"/>
                </a:solidFill>
              </a:rPr>
              <a:t>Weight</a:t>
            </a:r>
            <a:r>
              <a:rPr lang="en-US">
                <a:solidFill>
                  <a:srgbClr val="000000"/>
                </a:solidFill>
              </a:rPr>
              <a:t>: </a:t>
            </a:r>
            <a:r>
              <a:rPr lang="en-US">
                <a:solidFill>
                  <a:srgbClr val="FC0128"/>
                </a:solidFill>
              </a:rPr>
              <a:t>10,000</a:t>
            </a:r>
            <a:r>
              <a:rPr lang="en-US">
                <a:solidFill>
                  <a:srgbClr val="000000"/>
                </a:solidFill>
              </a:rPr>
              <a:t> tons</a:t>
            </a:r>
          </a:p>
          <a:p>
            <a:pPr eaLnBrk="0" hangingPunct="0">
              <a:lnSpc>
                <a:spcPct val="90000"/>
              </a:lnSpc>
              <a:spcBef>
                <a:spcPct val="30000"/>
              </a:spcBef>
            </a:pPr>
            <a:r>
              <a:rPr lang="en-US" b="1">
                <a:solidFill>
                  <a:srgbClr val="000000"/>
                </a:solidFill>
              </a:rPr>
              <a:t>Detectors:</a:t>
            </a:r>
            <a:r>
              <a:rPr lang="en-US">
                <a:solidFill>
                  <a:srgbClr val="000000"/>
                </a:solidFill>
              </a:rPr>
              <a:t> </a:t>
            </a:r>
            <a:r>
              <a:rPr lang="en-US">
                <a:solidFill>
                  <a:srgbClr val="FF0000"/>
                </a:solidFill>
              </a:rPr>
              <a:t>18</a:t>
            </a:r>
          </a:p>
        </p:txBody>
      </p:sp>
      <p:sp>
        <p:nvSpPr>
          <p:cNvPr id="11" name="TextBox 10"/>
          <p:cNvSpPr txBox="1"/>
          <p:nvPr/>
        </p:nvSpPr>
        <p:spPr>
          <a:xfrm>
            <a:off x="3276600" y="0"/>
            <a:ext cx="2743200" cy="923330"/>
          </a:xfrm>
          <a:prstGeom prst="rect">
            <a:avLst/>
          </a:prstGeom>
          <a:solidFill>
            <a:srgbClr val="FDFA7E"/>
          </a:solidFill>
          <a:ln w="28575">
            <a:solidFill>
              <a:schemeClr val="tx1"/>
            </a:solidFill>
          </a:ln>
        </p:spPr>
        <p:txBody>
          <a:bodyPr wrap="square" rtlCol="0">
            <a:spAutoFit/>
          </a:bodyPr>
          <a:lstStyle/>
          <a:p>
            <a:r>
              <a:rPr lang="it-IT" dirty="0" smtClean="0">
                <a:solidFill>
                  <a:srgbClr val="FF0000"/>
                </a:solidFill>
              </a:rPr>
              <a:t>The collaboration:</a:t>
            </a:r>
          </a:p>
          <a:p>
            <a:r>
              <a:rPr lang="en-US" b="1" dirty="0" smtClean="0">
                <a:solidFill>
                  <a:srgbClr val="FF3300"/>
                </a:solidFill>
                <a:latin typeface="Comic Sans MS" pitchFamily="66" charset="0"/>
              </a:rPr>
              <a:t>~ </a:t>
            </a:r>
            <a:r>
              <a:rPr lang="it-IT" dirty="0" smtClean="0">
                <a:solidFill>
                  <a:srgbClr val="FF0000"/>
                </a:solidFill>
              </a:rPr>
              <a:t>1000</a:t>
            </a:r>
            <a:r>
              <a:rPr lang="it-IT" dirty="0" smtClean="0"/>
              <a:t> members, </a:t>
            </a:r>
          </a:p>
          <a:p>
            <a:r>
              <a:rPr lang="it-IT" dirty="0" smtClean="0">
                <a:solidFill>
                  <a:srgbClr val="FF0000"/>
                </a:solidFill>
              </a:rPr>
              <a:t>31 </a:t>
            </a:r>
            <a:r>
              <a:rPr lang="it-IT" dirty="0" smtClean="0"/>
              <a:t>countries</a:t>
            </a:r>
            <a:r>
              <a:rPr lang="it-IT" dirty="0" smtClean="0">
                <a:solidFill>
                  <a:srgbClr val="FF0000"/>
                </a:solidFill>
              </a:rPr>
              <a:t>, 110 </a:t>
            </a:r>
            <a:r>
              <a:rPr lang="it-IT" dirty="0" smtClean="0"/>
              <a:t>Institutes</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8229600" cy="914400"/>
          </a:xfrm>
          <a:solidFill>
            <a:srgbClr val="FFFF00"/>
          </a:solidFill>
        </p:spPr>
        <p:txBody>
          <a:bodyPr/>
          <a:lstStyle/>
          <a:p>
            <a:r>
              <a:rPr lang="en-US">
                <a:solidFill>
                  <a:srgbClr val="0033CC"/>
                </a:solidFill>
              </a:rPr>
              <a:t>ALICE Acceptance</a:t>
            </a:r>
          </a:p>
        </p:txBody>
      </p:sp>
      <p:sp>
        <p:nvSpPr>
          <p:cNvPr id="19459" name="Rectangle 3"/>
          <p:cNvSpPr>
            <a:spLocks noChangeArrowheads="1"/>
          </p:cNvSpPr>
          <p:nvPr/>
        </p:nvSpPr>
        <p:spPr bwMode="auto">
          <a:xfrm>
            <a:off x="-36513" y="1268413"/>
            <a:ext cx="4075113" cy="5256212"/>
          </a:xfrm>
          <a:prstGeom prst="rect">
            <a:avLst/>
          </a:prstGeom>
          <a:noFill/>
          <a:ln w="9525">
            <a:noFill/>
            <a:miter lim="800000"/>
            <a:headEnd/>
            <a:tailEnd/>
          </a:ln>
          <a:effectLst/>
        </p:spPr>
        <p:txBody>
          <a:bodyPr/>
          <a:lstStyle/>
          <a:p>
            <a:pPr marL="87313" indent="-87313">
              <a:lnSpc>
                <a:spcPct val="90000"/>
              </a:lnSpc>
              <a:spcBef>
                <a:spcPct val="20000"/>
              </a:spcBef>
              <a:buFontTx/>
              <a:buChar char="•"/>
            </a:pPr>
            <a:r>
              <a:rPr lang="en-US" sz="2400" dirty="0"/>
              <a:t> </a:t>
            </a:r>
            <a:r>
              <a:rPr lang="en-US" sz="1800" u="sng" dirty="0">
                <a:solidFill>
                  <a:srgbClr val="FF0000"/>
                </a:solidFill>
              </a:rPr>
              <a:t>central barrel</a:t>
            </a:r>
            <a:r>
              <a:rPr lang="en-US" sz="1800" dirty="0">
                <a:solidFill>
                  <a:srgbClr val="FF0000"/>
                </a:solidFill>
              </a:rPr>
              <a:t> -0.9 &lt; </a:t>
            </a:r>
            <a:r>
              <a:rPr lang="en-US" sz="1800" dirty="0">
                <a:solidFill>
                  <a:srgbClr val="FF0000"/>
                </a:solidFill>
                <a:latin typeface="Symbol" pitchFamily="18" charset="2"/>
              </a:rPr>
              <a:t>h</a:t>
            </a:r>
            <a:r>
              <a:rPr lang="en-US" sz="1800" dirty="0">
                <a:solidFill>
                  <a:srgbClr val="FF0000"/>
                </a:solidFill>
              </a:rPr>
              <a:t> &lt; 0.9</a:t>
            </a:r>
            <a:endParaRPr lang="en-US" sz="2000" dirty="0">
              <a:solidFill>
                <a:srgbClr val="FF0000"/>
              </a:solidFill>
            </a:endParaRPr>
          </a:p>
          <a:p>
            <a:pPr marL="357188" lvl="1" indent="-90488">
              <a:lnSpc>
                <a:spcPct val="90000"/>
              </a:lnSpc>
              <a:spcBef>
                <a:spcPct val="20000"/>
              </a:spcBef>
              <a:buFontTx/>
              <a:buChar char="–"/>
            </a:pPr>
            <a:r>
              <a:rPr lang="en-US" sz="1800" dirty="0"/>
              <a:t> </a:t>
            </a:r>
            <a:r>
              <a:rPr lang="en-US" dirty="0"/>
              <a:t>2 </a:t>
            </a:r>
            <a:r>
              <a:rPr lang="en-US" dirty="0">
                <a:latin typeface="Symbol" pitchFamily="18" charset="2"/>
              </a:rPr>
              <a:t>p</a:t>
            </a:r>
            <a:r>
              <a:rPr lang="en-US" dirty="0"/>
              <a:t> tracking, </a:t>
            </a:r>
            <a:r>
              <a:rPr lang="en-US" dirty="0" smtClean="0"/>
              <a:t>PID (ITS, TPC, TRD, TOF)</a:t>
            </a:r>
            <a:endParaRPr lang="en-US" dirty="0"/>
          </a:p>
          <a:p>
            <a:pPr marL="357188" lvl="1" indent="-90488">
              <a:lnSpc>
                <a:spcPct val="90000"/>
              </a:lnSpc>
              <a:spcBef>
                <a:spcPct val="20000"/>
              </a:spcBef>
              <a:buFontTx/>
              <a:buChar char="–"/>
            </a:pPr>
            <a:r>
              <a:rPr lang="en-US" dirty="0"/>
              <a:t> single arm </a:t>
            </a:r>
            <a:r>
              <a:rPr lang="en-US" b="1" dirty="0"/>
              <a:t>RICH</a:t>
            </a:r>
            <a:r>
              <a:rPr lang="en-US" dirty="0"/>
              <a:t> (HMPID)</a:t>
            </a:r>
          </a:p>
          <a:p>
            <a:pPr marL="357188" lvl="1" indent="-90488">
              <a:lnSpc>
                <a:spcPct val="90000"/>
              </a:lnSpc>
              <a:spcBef>
                <a:spcPct val="20000"/>
              </a:spcBef>
              <a:buFontTx/>
              <a:buChar char="–"/>
            </a:pPr>
            <a:r>
              <a:rPr lang="en-US" dirty="0"/>
              <a:t> single arm </a:t>
            </a:r>
            <a:r>
              <a:rPr lang="en-US" b="1" dirty="0" err="1"/>
              <a:t>em</a:t>
            </a:r>
            <a:r>
              <a:rPr lang="en-US" b="1" dirty="0"/>
              <a:t>. </a:t>
            </a:r>
            <a:r>
              <a:rPr lang="en-US" b="1" dirty="0" err="1"/>
              <a:t>calo</a:t>
            </a:r>
            <a:r>
              <a:rPr lang="en-US" dirty="0"/>
              <a:t>   (PHOS)</a:t>
            </a:r>
          </a:p>
          <a:p>
            <a:pPr marL="357188" lvl="1" indent="-90488">
              <a:lnSpc>
                <a:spcPct val="90000"/>
              </a:lnSpc>
              <a:spcBef>
                <a:spcPct val="20000"/>
              </a:spcBef>
              <a:buFontTx/>
              <a:buChar char="–"/>
            </a:pPr>
            <a:r>
              <a:rPr lang="en-US" dirty="0"/>
              <a:t> jet calorimeter </a:t>
            </a:r>
            <a:br>
              <a:rPr lang="en-US" dirty="0"/>
            </a:br>
            <a:endParaRPr lang="en-US" dirty="0"/>
          </a:p>
          <a:p>
            <a:pPr marL="87313" indent="-87313">
              <a:lnSpc>
                <a:spcPct val="90000"/>
              </a:lnSpc>
              <a:spcBef>
                <a:spcPct val="20000"/>
              </a:spcBef>
              <a:buFontTx/>
              <a:buChar char="•"/>
            </a:pPr>
            <a:r>
              <a:rPr lang="en-US" sz="2000" dirty="0"/>
              <a:t> </a:t>
            </a:r>
            <a:r>
              <a:rPr lang="en-US" sz="1800" u="sng" dirty="0">
                <a:solidFill>
                  <a:srgbClr val="FF0000"/>
                </a:solidFill>
              </a:rPr>
              <a:t>forward </a:t>
            </a:r>
            <a:r>
              <a:rPr lang="en-US" sz="1800" u="sng" dirty="0" err="1">
                <a:solidFill>
                  <a:srgbClr val="FF0000"/>
                </a:solidFill>
              </a:rPr>
              <a:t>muon</a:t>
            </a:r>
            <a:r>
              <a:rPr lang="en-US" sz="1800" u="sng" dirty="0">
                <a:solidFill>
                  <a:srgbClr val="FF0000"/>
                </a:solidFill>
              </a:rPr>
              <a:t> arm</a:t>
            </a:r>
            <a:r>
              <a:rPr lang="en-US" sz="1800" dirty="0">
                <a:solidFill>
                  <a:srgbClr val="FF0000"/>
                </a:solidFill>
              </a:rPr>
              <a:t> </a:t>
            </a:r>
            <a:r>
              <a:rPr lang="en-US" sz="1800" dirty="0" smtClean="0">
                <a:solidFill>
                  <a:srgbClr val="FF0000"/>
                </a:solidFill>
              </a:rPr>
              <a:t> -4.0 </a:t>
            </a:r>
            <a:r>
              <a:rPr lang="en-US" sz="1800" dirty="0">
                <a:solidFill>
                  <a:srgbClr val="FF0000"/>
                </a:solidFill>
              </a:rPr>
              <a:t>&lt; </a:t>
            </a:r>
            <a:r>
              <a:rPr lang="en-US" sz="1800" dirty="0">
                <a:solidFill>
                  <a:srgbClr val="FF0000"/>
                </a:solidFill>
                <a:latin typeface="Symbol" pitchFamily="18" charset="2"/>
              </a:rPr>
              <a:t>h</a:t>
            </a:r>
            <a:r>
              <a:rPr lang="en-US" sz="1800" dirty="0">
                <a:solidFill>
                  <a:srgbClr val="FF0000"/>
                </a:solidFill>
              </a:rPr>
              <a:t> </a:t>
            </a:r>
            <a:r>
              <a:rPr lang="en-US" sz="1800" dirty="0" smtClean="0">
                <a:solidFill>
                  <a:srgbClr val="FF0000"/>
                </a:solidFill>
              </a:rPr>
              <a:t>&lt;-2.5</a:t>
            </a:r>
            <a:endParaRPr lang="en-US" sz="2000" dirty="0">
              <a:solidFill>
                <a:srgbClr val="FF0000"/>
              </a:solidFill>
            </a:endParaRPr>
          </a:p>
          <a:p>
            <a:pPr marL="357188" lvl="1" indent="-90488">
              <a:lnSpc>
                <a:spcPct val="90000"/>
              </a:lnSpc>
              <a:spcBef>
                <a:spcPct val="20000"/>
              </a:spcBef>
              <a:buFontTx/>
              <a:buChar char="–"/>
            </a:pPr>
            <a:r>
              <a:rPr lang="en-US" sz="1800" dirty="0"/>
              <a:t> </a:t>
            </a:r>
            <a:r>
              <a:rPr lang="en-US" dirty="0"/>
              <a:t>absorber, 3 Tm dipole magnet</a:t>
            </a:r>
            <a:br>
              <a:rPr lang="en-US" dirty="0"/>
            </a:br>
            <a:r>
              <a:rPr lang="en-US" dirty="0"/>
              <a:t>10 tracking + 4 trigger chambers</a:t>
            </a:r>
            <a:br>
              <a:rPr lang="en-US" dirty="0"/>
            </a:br>
            <a:endParaRPr lang="en-US" dirty="0"/>
          </a:p>
          <a:p>
            <a:pPr marL="87313" indent="-87313">
              <a:lnSpc>
                <a:spcPct val="90000"/>
              </a:lnSpc>
              <a:spcBef>
                <a:spcPct val="20000"/>
              </a:spcBef>
              <a:buFontTx/>
              <a:buChar char="•"/>
            </a:pPr>
            <a:r>
              <a:rPr lang="en-US" sz="2000" dirty="0"/>
              <a:t> </a:t>
            </a:r>
            <a:r>
              <a:rPr lang="en-US" sz="1800" u="sng">
                <a:solidFill>
                  <a:srgbClr val="FF0000"/>
                </a:solidFill>
              </a:rPr>
              <a:t>multiplicity</a:t>
            </a:r>
            <a:r>
              <a:rPr lang="en-US" sz="1800">
                <a:solidFill>
                  <a:srgbClr val="FF0000"/>
                </a:solidFill>
              </a:rPr>
              <a:t> </a:t>
            </a:r>
            <a:r>
              <a:rPr lang="en-US" sz="1800" smtClean="0">
                <a:solidFill>
                  <a:srgbClr val="FF0000"/>
                </a:solidFill>
              </a:rPr>
              <a:t> -3.4 </a:t>
            </a:r>
            <a:r>
              <a:rPr lang="en-US" sz="1800" dirty="0">
                <a:solidFill>
                  <a:srgbClr val="FF0000"/>
                </a:solidFill>
              </a:rPr>
              <a:t>&lt; </a:t>
            </a:r>
            <a:r>
              <a:rPr lang="en-US" sz="1800" dirty="0">
                <a:solidFill>
                  <a:srgbClr val="FF0000"/>
                </a:solidFill>
                <a:latin typeface="Symbol" pitchFamily="18" charset="2"/>
              </a:rPr>
              <a:t>h</a:t>
            </a:r>
            <a:r>
              <a:rPr lang="en-US" sz="1800" dirty="0">
                <a:solidFill>
                  <a:srgbClr val="FF0000"/>
                </a:solidFill>
              </a:rPr>
              <a:t> </a:t>
            </a:r>
            <a:r>
              <a:rPr lang="en-US" sz="1800">
                <a:solidFill>
                  <a:srgbClr val="FF0000"/>
                </a:solidFill>
              </a:rPr>
              <a:t>&lt; </a:t>
            </a:r>
            <a:r>
              <a:rPr lang="en-US" sz="1800" smtClean="0">
                <a:solidFill>
                  <a:srgbClr val="FF0000"/>
                </a:solidFill>
              </a:rPr>
              <a:t>5.1</a:t>
            </a:r>
            <a:endParaRPr lang="en-US" sz="1800" dirty="0">
              <a:solidFill>
                <a:srgbClr val="FF0000"/>
              </a:solidFill>
            </a:endParaRPr>
          </a:p>
          <a:p>
            <a:pPr marL="357188" lvl="1" indent="-90488">
              <a:lnSpc>
                <a:spcPct val="90000"/>
              </a:lnSpc>
              <a:spcBef>
                <a:spcPct val="20000"/>
              </a:spcBef>
              <a:buFontTx/>
              <a:buChar char="–"/>
            </a:pPr>
            <a:r>
              <a:rPr lang="en-US" sz="1800" dirty="0"/>
              <a:t> </a:t>
            </a:r>
            <a:r>
              <a:rPr lang="en-US" dirty="0"/>
              <a:t>including photon counting in </a:t>
            </a:r>
            <a:r>
              <a:rPr lang="en-US" b="1" dirty="0"/>
              <a:t>PMD</a:t>
            </a:r>
            <a:br>
              <a:rPr lang="en-US" b="1" dirty="0"/>
            </a:br>
            <a:endParaRPr lang="en-US" b="1" dirty="0"/>
          </a:p>
          <a:p>
            <a:pPr marL="87313" indent="-87313">
              <a:lnSpc>
                <a:spcPct val="90000"/>
              </a:lnSpc>
              <a:spcBef>
                <a:spcPct val="20000"/>
              </a:spcBef>
              <a:buFontTx/>
              <a:buChar char="•"/>
            </a:pPr>
            <a:r>
              <a:rPr lang="en-US" sz="2000" dirty="0"/>
              <a:t>  </a:t>
            </a:r>
            <a:r>
              <a:rPr lang="en-US" sz="1800" u="sng" dirty="0">
                <a:solidFill>
                  <a:srgbClr val="FF0000"/>
                </a:solidFill>
              </a:rPr>
              <a:t>trigger &amp; timing</a:t>
            </a:r>
            <a:r>
              <a:rPr lang="en-US" sz="1800" dirty="0">
                <a:solidFill>
                  <a:srgbClr val="FF0000"/>
                </a:solidFill>
              </a:rPr>
              <a:t> </a:t>
            </a:r>
            <a:r>
              <a:rPr lang="en-US" sz="1800" dirty="0" err="1">
                <a:solidFill>
                  <a:srgbClr val="FF0000"/>
                </a:solidFill>
              </a:rPr>
              <a:t>dets</a:t>
            </a:r>
            <a:endParaRPr lang="en-US" sz="2000" dirty="0">
              <a:solidFill>
                <a:srgbClr val="FF0000"/>
              </a:solidFill>
            </a:endParaRPr>
          </a:p>
          <a:p>
            <a:pPr marL="357188" lvl="1" indent="-90488">
              <a:lnSpc>
                <a:spcPct val="90000"/>
              </a:lnSpc>
              <a:spcBef>
                <a:spcPct val="20000"/>
              </a:spcBef>
              <a:buFontTx/>
              <a:buChar char="–"/>
            </a:pPr>
            <a:r>
              <a:rPr lang="en-US" sz="1800" dirty="0"/>
              <a:t> </a:t>
            </a:r>
            <a:r>
              <a:rPr lang="en-US" dirty="0"/>
              <a:t>6 </a:t>
            </a:r>
            <a:r>
              <a:rPr lang="en-US" b="1" dirty="0"/>
              <a:t>Zero Degree Calorimeters</a:t>
            </a:r>
            <a:endParaRPr lang="en-US" dirty="0"/>
          </a:p>
          <a:p>
            <a:pPr marL="357188" lvl="1" indent="-90488">
              <a:lnSpc>
                <a:spcPct val="90000"/>
              </a:lnSpc>
              <a:spcBef>
                <a:spcPct val="20000"/>
              </a:spcBef>
              <a:buFontTx/>
              <a:buChar char="–"/>
            </a:pPr>
            <a:r>
              <a:rPr lang="en-US" dirty="0"/>
              <a:t> </a:t>
            </a:r>
            <a:r>
              <a:rPr lang="en-US" b="1" dirty="0"/>
              <a:t>T0:</a:t>
            </a:r>
            <a:r>
              <a:rPr lang="en-US" dirty="0"/>
              <a:t> ring of quartz window PMT's</a:t>
            </a:r>
          </a:p>
          <a:p>
            <a:pPr marL="357188" lvl="1" indent="-90488">
              <a:lnSpc>
                <a:spcPct val="90000"/>
              </a:lnSpc>
              <a:spcBef>
                <a:spcPct val="20000"/>
              </a:spcBef>
              <a:buFontTx/>
              <a:buChar char="–"/>
            </a:pPr>
            <a:r>
              <a:rPr lang="en-US" dirty="0"/>
              <a:t> </a:t>
            </a:r>
            <a:r>
              <a:rPr lang="en-US" b="1" dirty="0"/>
              <a:t>V0:</a:t>
            </a:r>
            <a:r>
              <a:rPr lang="en-US" dirty="0"/>
              <a:t> ring of  </a:t>
            </a:r>
            <a:r>
              <a:rPr lang="en-US" dirty="0" err="1"/>
              <a:t>scint</a:t>
            </a:r>
            <a:r>
              <a:rPr lang="en-US" dirty="0"/>
              <a:t>. Paddles</a:t>
            </a:r>
          </a:p>
        </p:txBody>
      </p:sp>
      <p:grpSp>
        <p:nvGrpSpPr>
          <p:cNvPr id="2" name="Group 4"/>
          <p:cNvGrpSpPr>
            <a:grpSpLocks/>
          </p:cNvGrpSpPr>
          <p:nvPr/>
        </p:nvGrpSpPr>
        <p:grpSpPr bwMode="auto">
          <a:xfrm>
            <a:off x="3924300" y="1700213"/>
            <a:ext cx="5211763" cy="4303712"/>
            <a:chOff x="2928" y="1872"/>
            <a:chExt cx="2736" cy="2089"/>
          </a:xfrm>
        </p:grpSpPr>
        <p:pic>
          <p:nvPicPr>
            <p:cNvPr id="19461" name="Picture 5"/>
            <p:cNvPicPr>
              <a:picLocks noChangeAspect="1" noChangeArrowheads="1"/>
            </p:cNvPicPr>
            <p:nvPr/>
          </p:nvPicPr>
          <p:blipFill>
            <a:blip r:embed="rId3" cstate="print"/>
            <a:srcRect/>
            <a:stretch>
              <a:fillRect/>
            </a:stretch>
          </p:blipFill>
          <p:spPr bwMode="auto">
            <a:xfrm>
              <a:off x="2928" y="1872"/>
              <a:ext cx="2736" cy="2089"/>
            </a:xfrm>
            <a:prstGeom prst="rect">
              <a:avLst/>
            </a:prstGeom>
            <a:solidFill>
              <a:srgbClr val="336600"/>
            </a:solidFill>
          </p:spPr>
        </p:pic>
        <p:sp>
          <p:nvSpPr>
            <p:cNvPr id="19462" name="Text Box 6"/>
            <p:cNvSpPr txBox="1">
              <a:spLocks noChangeArrowheads="1"/>
            </p:cNvSpPr>
            <p:nvPr/>
          </p:nvSpPr>
          <p:spPr bwMode="auto">
            <a:xfrm>
              <a:off x="3966" y="2035"/>
              <a:ext cx="757" cy="134"/>
            </a:xfrm>
            <a:prstGeom prst="rect">
              <a:avLst/>
            </a:prstGeom>
            <a:noFill/>
            <a:ln w="9525">
              <a:noFill/>
              <a:miter lim="800000"/>
              <a:headEnd/>
              <a:tailEnd/>
            </a:ln>
            <a:effectLst/>
          </p:spPr>
          <p:txBody>
            <a:bodyPr wrap="none">
              <a:spAutoFit/>
            </a:bodyPr>
            <a:lstStyle/>
            <a:p>
              <a:pPr algn="ctr"/>
              <a:r>
                <a:rPr lang="en-US" sz="1200"/>
                <a:t>(charged particles)</a:t>
              </a:r>
            </a:p>
          </p:txBody>
        </p:sp>
      </p:grpSp>
      <p:sp>
        <p:nvSpPr>
          <p:cNvPr id="19463" name="Rectangle 7"/>
          <p:cNvSpPr>
            <a:spLocks noChangeArrowheads="1"/>
          </p:cNvSpPr>
          <p:nvPr/>
        </p:nvSpPr>
        <p:spPr bwMode="auto">
          <a:xfrm>
            <a:off x="5172075" y="4149725"/>
            <a:ext cx="479425" cy="1366838"/>
          </a:xfrm>
          <a:prstGeom prst="rect">
            <a:avLst/>
          </a:prstGeom>
          <a:solidFill>
            <a:srgbClr val="336600">
              <a:alpha val="46001"/>
            </a:srgbClr>
          </a:solidFill>
          <a:ln w="9525">
            <a:solidFill>
              <a:srgbClr val="336600"/>
            </a:solidFill>
            <a:miter lim="800000"/>
            <a:headEnd/>
            <a:tailEnd/>
          </a:ln>
          <a:effectLst/>
        </p:spPr>
        <p:txBody>
          <a:bodyPr wrap="none" anchor="ctr"/>
          <a:lstStyle/>
          <a:p>
            <a:pPr algn="ctr" eaLnBrk="0" hangingPunct="0"/>
            <a:endParaRPr lang="it-IT" sz="1200" u="sng">
              <a:solidFill>
                <a:srgbClr val="FF0000"/>
              </a:solidFill>
            </a:endParaRPr>
          </a:p>
        </p:txBody>
      </p:sp>
      <p:sp>
        <p:nvSpPr>
          <p:cNvPr id="19464" name="Text Box 8"/>
          <p:cNvSpPr txBox="1">
            <a:spLocks noChangeArrowheads="1"/>
          </p:cNvSpPr>
          <p:nvPr/>
        </p:nvSpPr>
        <p:spPr bwMode="auto">
          <a:xfrm>
            <a:off x="4624388" y="3881438"/>
            <a:ext cx="184150" cy="274637"/>
          </a:xfrm>
          <a:prstGeom prst="rect">
            <a:avLst/>
          </a:prstGeom>
          <a:noFill/>
          <a:ln w="9525">
            <a:noFill/>
            <a:miter lim="800000"/>
            <a:headEnd/>
            <a:tailEnd/>
          </a:ln>
          <a:effectLst/>
        </p:spPr>
        <p:txBody>
          <a:bodyPr wrap="none">
            <a:spAutoFit/>
          </a:bodyPr>
          <a:lstStyle/>
          <a:p>
            <a:pPr eaLnBrk="0" hangingPunct="0"/>
            <a:endParaRPr lang="it-IT" sz="1200" u="sng"/>
          </a:p>
        </p:txBody>
      </p:sp>
      <p:sp>
        <p:nvSpPr>
          <p:cNvPr id="19465" name="Text Box 9"/>
          <p:cNvSpPr txBox="1">
            <a:spLocks noChangeArrowheads="1"/>
          </p:cNvSpPr>
          <p:nvPr/>
        </p:nvSpPr>
        <p:spPr bwMode="auto">
          <a:xfrm>
            <a:off x="4510088" y="3859213"/>
            <a:ext cx="663575" cy="304800"/>
          </a:xfrm>
          <a:prstGeom prst="rect">
            <a:avLst/>
          </a:prstGeom>
          <a:noFill/>
          <a:ln w="9525">
            <a:noFill/>
            <a:miter lim="800000"/>
            <a:headEnd/>
            <a:tailEnd/>
          </a:ln>
          <a:effectLst/>
        </p:spPr>
        <p:txBody>
          <a:bodyPr wrap="none">
            <a:spAutoFit/>
          </a:bodyPr>
          <a:lstStyle/>
          <a:p>
            <a:pPr eaLnBrk="0" hangingPunct="0"/>
            <a:r>
              <a:rPr lang="en-US" sz="1400" b="1">
                <a:solidFill>
                  <a:srgbClr val="336600"/>
                </a:solidFill>
              </a:rPr>
              <a:t>µ arm</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idx="4294967295"/>
          </p:nvPr>
        </p:nvSpPr>
        <p:spPr>
          <a:xfrm>
            <a:off x="0" y="457200"/>
            <a:ext cx="9144000" cy="5562600"/>
          </a:xfrm>
        </p:spPr>
        <p:txBody>
          <a:bodyPr/>
          <a:lstStyle/>
          <a:p>
            <a:r>
              <a:rPr lang="en-US" sz="3600" dirty="0"/>
              <a:t> </a:t>
            </a:r>
            <a:r>
              <a:rPr lang="en-US" sz="1800" dirty="0"/>
              <a:t>stable hadrons (</a:t>
            </a:r>
            <a:r>
              <a:rPr lang="en-US" sz="1800" dirty="0">
                <a:latin typeface="Symbol" pitchFamily="18" charset="2"/>
              </a:rPr>
              <a:t>p</a:t>
            </a:r>
            <a:r>
              <a:rPr lang="en-US" sz="1800" dirty="0"/>
              <a:t>, K, p): </a:t>
            </a:r>
            <a:r>
              <a:rPr lang="en-US" sz="1800" dirty="0">
                <a:solidFill>
                  <a:schemeClr val="hlink"/>
                </a:solidFill>
              </a:rPr>
              <a:t>100 </a:t>
            </a:r>
            <a:r>
              <a:rPr lang="en-US" sz="1800" dirty="0" err="1">
                <a:solidFill>
                  <a:schemeClr val="hlink"/>
                </a:solidFill>
              </a:rPr>
              <a:t>MeV</a:t>
            </a:r>
            <a:r>
              <a:rPr lang="en-US" sz="1800" dirty="0">
                <a:solidFill>
                  <a:schemeClr val="hlink"/>
                </a:solidFill>
              </a:rPr>
              <a:t> &lt; p &lt; 50 </a:t>
            </a:r>
            <a:r>
              <a:rPr lang="en-US" sz="1800" dirty="0" err="1">
                <a:solidFill>
                  <a:schemeClr val="hlink"/>
                </a:solidFill>
              </a:rPr>
              <a:t>GeV</a:t>
            </a:r>
            <a:endParaRPr lang="en-US" sz="1800" dirty="0">
              <a:solidFill>
                <a:schemeClr val="hlink"/>
              </a:solidFill>
            </a:endParaRPr>
          </a:p>
          <a:p>
            <a:pPr lvl="1"/>
            <a:r>
              <a:rPr lang="en-US" sz="1800" dirty="0"/>
              <a:t> </a:t>
            </a:r>
            <a:r>
              <a:rPr lang="en-US" sz="1600" dirty="0" err="1">
                <a:solidFill>
                  <a:schemeClr val="hlink"/>
                </a:solidFill>
              </a:rPr>
              <a:t>dE</a:t>
            </a:r>
            <a:r>
              <a:rPr lang="en-US" sz="1600" dirty="0">
                <a:solidFill>
                  <a:schemeClr val="hlink"/>
                </a:solidFill>
              </a:rPr>
              <a:t>/</a:t>
            </a:r>
            <a:r>
              <a:rPr lang="en-US" sz="1600" dirty="0" err="1">
                <a:solidFill>
                  <a:schemeClr val="hlink"/>
                </a:solidFill>
              </a:rPr>
              <a:t>dx</a:t>
            </a:r>
            <a:r>
              <a:rPr lang="en-US" sz="1600" dirty="0">
                <a:solidFill>
                  <a:schemeClr val="hlink"/>
                </a:solidFill>
              </a:rPr>
              <a:t> </a:t>
            </a:r>
            <a:r>
              <a:rPr lang="en-US" sz="1600" dirty="0"/>
              <a:t>in silicon (ITS) and gas (TPC)  + </a:t>
            </a:r>
            <a:r>
              <a:rPr lang="en-US" sz="1600" dirty="0">
                <a:solidFill>
                  <a:schemeClr val="hlink"/>
                </a:solidFill>
              </a:rPr>
              <a:t>Time-of-Flight</a:t>
            </a:r>
            <a:r>
              <a:rPr lang="en-US" sz="1600" dirty="0"/>
              <a:t> (TOF) + </a:t>
            </a:r>
            <a:r>
              <a:rPr lang="en-US" sz="1600" dirty="0">
                <a:solidFill>
                  <a:schemeClr val="hlink"/>
                </a:solidFill>
              </a:rPr>
              <a:t>Cerenkov</a:t>
            </a:r>
            <a:r>
              <a:rPr lang="en-US" sz="1600" dirty="0"/>
              <a:t> (RICH)</a:t>
            </a:r>
            <a:endParaRPr lang="en-US" sz="1600" dirty="0">
              <a:solidFill>
                <a:schemeClr val="hlink"/>
              </a:solidFill>
            </a:endParaRPr>
          </a:p>
          <a:p>
            <a:pPr lvl="1"/>
            <a:r>
              <a:rPr lang="en-US" sz="1600" dirty="0"/>
              <a:t> </a:t>
            </a:r>
            <a:r>
              <a:rPr lang="en-US" sz="1600" dirty="0" err="1"/>
              <a:t>dE</a:t>
            </a:r>
            <a:r>
              <a:rPr lang="en-US" sz="1600" dirty="0"/>
              <a:t>/</a:t>
            </a:r>
            <a:r>
              <a:rPr lang="en-US" sz="1600" dirty="0" err="1"/>
              <a:t>dx</a:t>
            </a:r>
            <a:r>
              <a:rPr lang="en-US" sz="1600" dirty="0"/>
              <a:t> </a:t>
            </a:r>
            <a:r>
              <a:rPr lang="en-US" sz="1600" dirty="0">
                <a:solidFill>
                  <a:srgbClr val="FF00FF"/>
                </a:solidFill>
              </a:rPr>
              <a:t>relativistic rise</a:t>
            </a:r>
            <a:r>
              <a:rPr lang="en-US" sz="1600" dirty="0"/>
              <a:t> =&gt; extend PID to several 10 </a:t>
            </a:r>
            <a:r>
              <a:rPr lang="en-US" sz="1600" dirty="0" err="1"/>
              <a:t>GeV</a:t>
            </a:r>
            <a:endParaRPr lang="en-US" sz="1600" dirty="0"/>
          </a:p>
          <a:p>
            <a:r>
              <a:rPr lang="en-US" sz="2000" dirty="0"/>
              <a:t> </a:t>
            </a:r>
            <a:r>
              <a:rPr lang="en-US" sz="1800" dirty="0"/>
              <a:t>decay topology (K</a:t>
            </a:r>
            <a:r>
              <a:rPr lang="en-US" sz="1800" baseline="30000" dirty="0"/>
              <a:t>0</a:t>
            </a:r>
            <a:r>
              <a:rPr lang="en-US" sz="1800" dirty="0"/>
              <a:t>, K</a:t>
            </a:r>
            <a:r>
              <a:rPr lang="en-US" sz="1800" baseline="30000" dirty="0"/>
              <a:t>+</a:t>
            </a:r>
            <a:r>
              <a:rPr lang="en-US" sz="1800" dirty="0"/>
              <a:t>, K</a:t>
            </a:r>
            <a:r>
              <a:rPr lang="en-US" sz="1800" baseline="30000" dirty="0"/>
              <a:t>-</a:t>
            </a:r>
            <a:r>
              <a:rPr lang="en-US" sz="1800" dirty="0"/>
              <a:t>, </a:t>
            </a:r>
            <a:r>
              <a:rPr lang="en-US" sz="1800" dirty="0">
                <a:latin typeface="Symbol" pitchFamily="18" charset="2"/>
              </a:rPr>
              <a:t>L, </a:t>
            </a:r>
            <a:r>
              <a:rPr lang="en-US" sz="1800" dirty="0"/>
              <a:t>D</a:t>
            </a:r>
            <a:r>
              <a:rPr lang="en-US" sz="1800" baseline="30000" dirty="0"/>
              <a:t>+</a:t>
            </a:r>
            <a:r>
              <a:rPr lang="en-US" sz="1800" dirty="0"/>
              <a:t>,…)</a:t>
            </a:r>
          </a:p>
          <a:p>
            <a:pPr lvl="1"/>
            <a:r>
              <a:rPr lang="en-US" sz="1600" dirty="0">
                <a:solidFill>
                  <a:srgbClr val="FF00FF"/>
                </a:solidFill>
              </a:rPr>
              <a:t> K and </a:t>
            </a:r>
            <a:r>
              <a:rPr lang="en-US" sz="1600" dirty="0">
                <a:solidFill>
                  <a:srgbClr val="FF00FF"/>
                </a:solidFill>
                <a:latin typeface="Symbol" pitchFamily="18" charset="2"/>
              </a:rPr>
              <a:t>L</a:t>
            </a:r>
            <a:r>
              <a:rPr lang="en-US" sz="1600" dirty="0"/>
              <a:t> decays up to &gt; </a:t>
            </a:r>
            <a:r>
              <a:rPr lang="en-US" sz="1600" dirty="0">
                <a:solidFill>
                  <a:srgbClr val="FF00FF"/>
                </a:solidFill>
              </a:rPr>
              <a:t>10 </a:t>
            </a:r>
            <a:r>
              <a:rPr lang="en-US" sz="1600" dirty="0" err="1">
                <a:solidFill>
                  <a:srgbClr val="FF00FF"/>
                </a:solidFill>
              </a:rPr>
              <a:t>GeV</a:t>
            </a:r>
            <a:endParaRPr lang="en-US" sz="2000" dirty="0"/>
          </a:p>
          <a:p>
            <a:r>
              <a:rPr lang="en-US" sz="1800" dirty="0"/>
              <a:t> leptons (e, </a:t>
            </a:r>
            <a:r>
              <a:rPr lang="en-US" sz="1800" dirty="0">
                <a:latin typeface="Symbol" pitchFamily="18" charset="2"/>
              </a:rPr>
              <a:t>m</a:t>
            </a:r>
            <a:r>
              <a:rPr lang="en-US" sz="1800" dirty="0"/>
              <a:t>), photons, </a:t>
            </a:r>
            <a:r>
              <a:rPr lang="en-US" sz="1800" dirty="0">
                <a:latin typeface="Symbol" pitchFamily="18" charset="2"/>
              </a:rPr>
              <a:t>h,p</a:t>
            </a:r>
            <a:r>
              <a:rPr lang="en-US" sz="1800" baseline="30000" dirty="0"/>
              <a:t>0</a:t>
            </a:r>
            <a:endParaRPr lang="en-US" sz="1800" dirty="0"/>
          </a:p>
          <a:p>
            <a:pPr lvl="1"/>
            <a:r>
              <a:rPr lang="en-US" sz="2400" dirty="0"/>
              <a:t> </a:t>
            </a:r>
            <a:r>
              <a:rPr lang="en-US" dirty="0"/>
              <a:t>					    </a:t>
            </a:r>
            <a:r>
              <a:rPr lang="en-US" sz="1600" dirty="0"/>
              <a:t>electrons in </a:t>
            </a:r>
            <a:r>
              <a:rPr lang="en-US" sz="1600" dirty="0">
                <a:solidFill>
                  <a:schemeClr val="hlink"/>
                </a:solidFill>
              </a:rPr>
              <a:t>TRD:</a:t>
            </a:r>
            <a:r>
              <a:rPr lang="en-US" sz="1600" dirty="0"/>
              <a:t> p &gt; 1 </a:t>
            </a:r>
            <a:r>
              <a:rPr lang="en-US" sz="1400" dirty="0" err="1"/>
              <a:t>GeV</a:t>
            </a:r>
            <a:endParaRPr lang="en-US" sz="1400" dirty="0"/>
          </a:p>
          <a:p>
            <a:pPr lvl="1"/>
            <a:r>
              <a:rPr lang="en-US" sz="1600" dirty="0"/>
              <a:t> 				                       </a:t>
            </a:r>
            <a:r>
              <a:rPr lang="en-US" sz="1600" dirty="0" err="1"/>
              <a:t>muons</a:t>
            </a:r>
            <a:r>
              <a:rPr lang="en-US" sz="1600" dirty="0"/>
              <a:t>: p &gt; 5 </a:t>
            </a:r>
            <a:r>
              <a:rPr lang="en-US" sz="1600" dirty="0" err="1"/>
              <a:t>GeV</a:t>
            </a:r>
            <a:endParaRPr lang="en-US" sz="1600" dirty="0"/>
          </a:p>
          <a:p>
            <a:pPr lvl="1"/>
            <a:r>
              <a:rPr lang="en-US" sz="1600" dirty="0"/>
              <a:t> 				                       </a:t>
            </a:r>
            <a:r>
              <a:rPr lang="en-US" sz="1600" dirty="0">
                <a:latin typeface="Symbol" pitchFamily="18" charset="2"/>
              </a:rPr>
              <a:t>p</a:t>
            </a:r>
            <a:r>
              <a:rPr lang="en-US" sz="1600" baseline="30000" dirty="0"/>
              <a:t>0</a:t>
            </a:r>
            <a:r>
              <a:rPr lang="en-US" sz="1600" dirty="0"/>
              <a:t> in </a:t>
            </a:r>
            <a:r>
              <a:rPr lang="en-US" sz="1600" dirty="0">
                <a:solidFill>
                  <a:schemeClr val="hlink"/>
                </a:solidFill>
              </a:rPr>
              <a:t>PHOS</a:t>
            </a:r>
            <a:r>
              <a:rPr lang="en-US" sz="1600" dirty="0"/>
              <a:t>: 1 &lt; p &lt;  80 </a:t>
            </a:r>
            <a:r>
              <a:rPr lang="en-US" sz="1600" dirty="0" err="1"/>
              <a:t>GeV</a:t>
            </a:r>
            <a:endParaRPr lang="en-US" sz="1600" dirty="0"/>
          </a:p>
        </p:txBody>
      </p:sp>
      <p:sp>
        <p:nvSpPr>
          <p:cNvPr id="183299" name="Rectangle 3"/>
          <p:cNvSpPr>
            <a:spLocks noGrp="1" noChangeArrowheads="1"/>
          </p:cNvSpPr>
          <p:nvPr>
            <p:ph type="title" idx="4294967295"/>
          </p:nvPr>
        </p:nvSpPr>
        <p:spPr>
          <a:xfrm>
            <a:off x="1219200" y="49213"/>
            <a:ext cx="6248400" cy="585787"/>
          </a:xfrm>
          <a:solidFill>
            <a:srgbClr val="FFFF00"/>
          </a:solidFill>
        </p:spPr>
        <p:txBody>
          <a:bodyPr>
            <a:normAutofit fontScale="90000"/>
          </a:bodyPr>
          <a:lstStyle/>
          <a:p>
            <a:r>
              <a:rPr lang="en-US"/>
              <a:t>Particle Identification</a:t>
            </a:r>
          </a:p>
        </p:txBody>
      </p:sp>
      <p:sp>
        <p:nvSpPr>
          <p:cNvPr id="183300" name="Rectangle 4"/>
          <p:cNvSpPr>
            <a:spLocks noChangeArrowheads="1"/>
          </p:cNvSpPr>
          <p:nvPr/>
        </p:nvSpPr>
        <p:spPr bwMode="auto">
          <a:xfrm>
            <a:off x="130175" y="2847975"/>
            <a:ext cx="917575" cy="1114425"/>
          </a:xfrm>
          <a:prstGeom prst="rect">
            <a:avLst/>
          </a:prstGeom>
          <a:solidFill>
            <a:schemeClr val="bg1"/>
          </a:solidFill>
          <a:ln w="9525">
            <a:noFill/>
            <a:miter lim="800000"/>
            <a:headEnd/>
            <a:tailEnd/>
          </a:ln>
          <a:effectLst/>
        </p:spPr>
        <p:txBody>
          <a:bodyPr wrap="none" lIns="86877" tIns="43439" rIns="86877" bIns="43439" anchor="ctr">
            <a:spAutoFit/>
          </a:bodyPr>
          <a:lstStyle/>
          <a:p>
            <a:endParaRPr lang="it-IT"/>
          </a:p>
        </p:txBody>
      </p:sp>
      <p:sp>
        <p:nvSpPr>
          <p:cNvPr id="183301" name="Line 5"/>
          <p:cNvSpPr>
            <a:spLocks noChangeShapeType="1"/>
          </p:cNvSpPr>
          <p:nvPr/>
        </p:nvSpPr>
        <p:spPr bwMode="auto">
          <a:xfrm>
            <a:off x="1600200" y="5133975"/>
            <a:ext cx="1143000"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02" name="Line 6"/>
          <p:cNvSpPr>
            <a:spLocks noChangeShapeType="1"/>
          </p:cNvSpPr>
          <p:nvPr/>
        </p:nvSpPr>
        <p:spPr bwMode="auto">
          <a:xfrm>
            <a:off x="2895600" y="5133975"/>
            <a:ext cx="1143000"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03" name="Line 7"/>
          <p:cNvSpPr>
            <a:spLocks noChangeShapeType="1"/>
          </p:cNvSpPr>
          <p:nvPr/>
        </p:nvSpPr>
        <p:spPr bwMode="auto">
          <a:xfrm>
            <a:off x="4191000" y="5124450"/>
            <a:ext cx="1143000"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04" name="Line 8"/>
          <p:cNvSpPr>
            <a:spLocks noChangeShapeType="1"/>
          </p:cNvSpPr>
          <p:nvPr/>
        </p:nvSpPr>
        <p:spPr bwMode="auto">
          <a:xfrm>
            <a:off x="5486400" y="5124450"/>
            <a:ext cx="1143000"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05" name="Line 9"/>
          <p:cNvSpPr>
            <a:spLocks noChangeShapeType="1"/>
          </p:cNvSpPr>
          <p:nvPr/>
        </p:nvSpPr>
        <p:spPr bwMode="auto">
          <a:xfrm>
            <a:off x="6781800" y="5124450"/>
            <a:ext cx="1143000"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06" name="Text Box 10"/>
          <p:cNvSpPr txBox="1">
            <a:spLocks noChangeArrowheads="1"/>
          </p:cNvSpPr>
          <p:nvPr/>
        </p:nvSpPr>
        <p:spPr bwMode="auto">
          <a:xfrm>
            <a:off x="1352550" y="5105400"/>
            <a:ext cx="7791450" cy="366712"/>
          </a:xfrm>
          <a:prstGeom prst="rect">
            <a:avLst/>
          </a:prstGeom>
          <a:noFill/>
          <a:ln w="12700" cap="sq">
            <a:noFill/>
            <a:miter lim="800000"/>
            <a:headEnd type="none" w="sm" len="sm"/>
            <a:tailEnd type="none" w="sm" len="sm"/>
          </a:ln>
          <a:effectLst/>
        </p:spPr>
        <p:txBody>
          <a:bodyPr wrap="none">
            <a:spAutoFit/>
          </a:bodyPr>
          <a:lstStyle/>
          <a:p>
            <a:pPr eaLnBrk="0" hangingPunct="0"/>
            <a:r>
              <a:rPr lang="en-US" sz="1800" dirty="0">
                <a:latin typeface="Times New Roman" pitchFamily="18" charset="0"/>
              </a:rPr>
              <a:t>0                     1                     2                    3                     4                    5  p (</a:t>
            </a:r>
            <a:r>
              <a:rPr lang="en-US" sz="1800" dirty="0" err="1">
                <a:latin typeface="Times New Roman" pitchFamily="18" charset="0"/>
              </a:rPr>
              <a:t>GeV</a:t>
            </a:r>
            <a:r>
              <a:rPr lang="en-US" sz="1800" dirty="0">
                <a:latin typeface="Times New Roman" pitchFamily="18" charset="0"/>
              </a:rPr>
              <a:t>/c)</a:t>
            </a:r>
          </a:p>
        </p:txBody>
      </p:sp>
      <p:sp>
        <p:nvSpPr>
          <p:cNvPr id="183307" name="Line 11"/>
          <p:cNvSpPr>
            <a:spLocks noChangeShapeType="1"/>
          </p:cNvSpPr>
          <p:nvPr/>
        </p:nvSpPr>
        <p:spPr bwMode="auto">
          <a:xfrm>
            <a:off x="1752600" y="3144838"/>
            <a:ext cx="282575" cy="0"/>
          </a:xfrm>
          <a:prstGeom prst="line">
            <a:avLst/>
          </a:prstGeom>
          <a:noFill/>
          <a:ln w="203200" cap="sq">
            <a:solidFill>
              <a:srgbClr val="FF00FF"/>
            </a:solidFill>
            <a:round/>
            <a:headEnd type="none" w="sm" len="sm"/>
            <a:tailEnd type="none" w="sm" len="sm"/>
          </a:ln>
          <a:effectLst/>
        </p:spPr>
        <p:txBody>
          <a:bodyPr wrap="none" anchor="ctr"/>
          <a:lstStyle/>
          <a:p>
            <a:endParaRPr lang="it-IT"/>
          </a:p>
        </p:txBody>
      </p:sp>
      <p:sp>
        <p:nvSpPr>
          <p:cNvPr id="183308" name="Line 12"/>
          <p:cNvSpPr>
            <a:spLocks noChangeShapeType="1"/>
          </p:cNvSpPr>
          <p:nvPr/>
        </p:nvSpPr>
        <p:spPr bwMode="auto">
          <a:xfrm>
            <a:off x="1752600" y="3355975"/>
            <a:ext cx="815975" cy="0"/>
          </a:xfrm>
          <a:prstGeom prst="line">
            <a:avLst/>
          </a:prstGeom>
          <a:noFill/>
          <a:ln w="203200" cap="sq">
            <a:solidFill>
              <a:srgbClr val="66FFFF"/>
            </a:solidFill>
            <a:round/>
            <a:headEnd type="none" w="sm" len="sm"/>
            <a:tailEnd type="none" w="sm" len="sm"/>
          </a:ln>
          <a:effectLst/>
        </p:spPr>
        <p:txBody>
          <a:bodyPr wrap="none" anchor="ctr"/>
          <a:lstStyle/>
          <a:p>
            <a:endParaRPr lang="it-IT"/>
          </a:p>
        </p:txBody>
      </p:sp>
      <p:sp>
        <p:nvSpPr>
          <p:cNvPr id="183309" name="Line 13"/>
          <p:cNvSpPr>
            <a:spLocks noChangeShapeType="1"/>
          </p:cNvSpPr>
          <p:nvPr/>
        </p:nvSpPr>
        <p:spPr bwMode="auto">
          <a:xfrm>
            <a:off x="2255838" y="4043363"/>
            <a:ext cx="1852612" cy="0"/>
          </a:xfrm>
          <a:prstGeom prst="line">
            <a:avLst/>
          </a:prstGeom>
          <a:noFill/>
          <a:ln w="203200" cap="sq">
            <a:solidFill>
              <a:srgbClr val="FF00FF"/>
            </a:solidFill>
            <a:round/>
            <a:headEnd type="none" w="sm" len="sm"/>
            <a:tailEnd type="none" w="sm" len="sm"/>
          </a:ln>
          <a:effectLst/>
        </p:spPr>
        <p:txBody>
          <a:bodyPr wrap="none" anchor="ctr"/>
          <a:lstStyle/>
          <a:p>
            <a:endParaRPr lang="it-IT"/>
          </a:p>
        </p:txBody>
      </p:sp>
      <p:sp>
        <p:nvSpPr>
          <p:cNvPr id="183310" name="Line 14"/>
          <p:cNvSpPr>
            <a:spLocks noChangeShapeType="1"/>
          </p:cNvSpPr>
          <p:nvPr/>
        </p:nvSpPr>
        <p:spPr bwMode="auto">
          <a:xfrm>
            <a:off x="2255838" y="4270375"/>
            <a:ext cx="3994150" cy="0"/>
          </a:xfrm>
          <a:prstGeom prst="line">
            <a:avLst/>
          </a:prstGeom>
          <a:noFill/>
          <a:ln w="203200" cap="sq">
            <a:solidFill>
              <a:srgbClr val="66FFFF"/>
            </a:solidFill>
            <a:round/>
            <a:headEnd type="none" w="sm" len="sm"/>
            <a:tailEnd type="none" w="sm" len="sm"/>
          </a:ln>
          <a:effectLst/>
        </p:spPr>
        <p:txBody>
          <a:bodyPr wrap="none" anchor="ctr"/>
          <a:lstStyle/>
          <a:p>
            <a:endParaRPr lang="it-IT"/>
          </a:p>
        </p:txBody>
      </p:sp>
      <p:sp>
        <p:nvSpPr>
          <p:cNvPr id="183311" name="Line 15"/>
          <p:cNvSpPr>
            <a:spLocks noChangeShapeType="1"/>
          </p:cNvSpPr>
          <p:nvPr/>
        </p:nvSpPr>
        <p:spPr bwMode="auto">
          <a:xfrm>
            <a:off x="2997200" y="4694238"/>
            <a:ext cx="2293938" cy="0"/>
          </a:xfrm>
          <a:prstGeom prst="line">
            <a:avLst/>
          </a:prstGeom>
          <a:noFill/>
          <a:ln w="203200" cap="sq">
            <a:solidFill>
              <a:srgbClr val="FF00FF"/>
            </a:solidFill>
            <a:round/>
            <a:headEnd type="none" w="sm" len="sm"/>
            <a:tailEnd type="none" w="sm" len="sm"/>
          </a:ln>
          <a:effectLst/>
        </p:spPr>
        <p:txBody>
          <a:bodyPr wrap="none" anchor="ctr"/>
          <a:lstStyle/>
          <a:p>
            <a:endParaRPr lang="it-IT"/>
          </a:p>
        </p:txBody>
      </p:sp>
      <p:sp>
        <p:nvSpPr>
          <p:cNvPr id="183312" name="Line 16"/>
          <p:cNvSpPr>
            <a:spLocks noChangeShapeType="1"/>
          </p:cNvSpPr>
          <p:nvPr/>
        </p:nvSpPr>
        <p:spPr bwMode="auto">
          <a:xfrm>
            <a:off x="2997200" y="4916488"/>
            <a:ext cx="4927600" cy="0"/>
          </a:xfrm>
          <a:prstGeom prst="line">
            <a:avLst/>
          </a:prstGeom>
          <a:noFill/>
          <a:ln w="203200" cap="sq">
            <a:solidFill>
              <a:srgbClr val="66FFFF"/>
            </a:solidFill>
            <a:round/>
            <a:headEnd type="none" w="sm" len="sm"/>
            <a:tailEnd type="none" w="sm" len="sm"/>
          </a:ln>
          <a:effectLst/>
        </p:spPr>
        <p:txBody>
          <a:bodyPr wrap="none" anchor="ctr"/>
          <a:lstStyle/>
          <a:p>
            <a:endParaRPr lang="it-IT"/>
          </a:p>
        </p:txBody>
      </p:sp>
      <p:sp>
        <p:nvSpPr>
          <p:cNvPr id="183313" name="Line 17"/>
          <p:cNvSpPr>
            <a:spLocks noChangeShapeType="1"/>
          </p:cNvSpPr>
          <p:nvPr/>
        </p:nvSpPr>
        <p:spPr bwMode="auto">
          <a:xfrm>
            <a:off x="2797175" y="6477000"/>
            <a:ext cx="1012825"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14" name="Line 18"/>
          <p:cNvSpPr>
            <a:spLocks noChangeShapeType="1"/>
          </p:cNvSpPr>
          <p:nvPr/>
        </p:nvSpPr>
        <p:spPr bwMode="auto">
          <a:xfrm>
            <a:off x="3986213" y="6477000"/>
            <a:ext cx="1728787"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15" name="Line 19"/>
          <p:cNvSpPr>
            <a:spLocks noChangeShapeType="1"/>
          </p:cNvSpPr>
          <p:nvPr/>
        </p:nvSpPr>
        <p:spPr bwMode="auto">
          <a:xfrm>
            <a:off x="5891213" y="6477000"/>
            <a:ext cx="1728787"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16" name="Text Box 20"/>
          <p:cNvSpPr txBox="1">
            <a:spLocks noChangeArrowheads="1"/>
          </p:cNvSpPr>
          <p:nvPr/>
        </p:nvSpPr>
        <p:spPr bwMode="auto">
          <a:xfrm>
            <a:off x="3429000" y="6491288"/>
            <a:ext cx="5715000" cy="366712"/>
          </a:xfrm>
          <a:prstGeom prst="rect">
            <a:avLst/>
          </a:prstGeom>
          <a:noFill/>
          <a:ln w="12700" cap="sq">
            <a:noFill/>
            <a:miter lim="800000"/>
            <a:headEnd type="none" w="sm" len="sm"/>
            <a:tailEnd type="none" w="sm" len="sm"/>
          </a:ln>
          <a:effectLst/>
        </p:spPr>
        <p:txBody>
          <a:bodyPr>
            <a:spAutoFit/>
          </a:bodyPr>
          <a:lstStyle/>
          <a:p>
            <a:pPr eaLnBrk="0" hangingPunct="0"/>
            <a:r>
              <a:rPr lang="en-US" sz="1800" dirty="0">
                <a:latin typeface="Times New Roman" pitchFamily="18" charset="0"/>
              </a:rPr>
              <a:t>       1                              10                            100   p (</a:t>
            </a:r>
            <a:r>
              <a:rPr lang="en-US" sz="1800" dirty="0" err="1">
                <a:latin typeface="Times New Roman" pitchFamily="18" charset="0"/>
              </a:rPr>
              <a:t>GeV</a:t>
            </a:r>
            <a:r>
              <a:rPr lang="en-US" sz="1800" dirty="0">
                <a:latin typeface="Times New Roman" pitchFamily="18" charset="0"/>
              </a:rPr>
              <a:t>/c) </a:t>
            </a:r>
          </a:p>
        </p:txBody>
      </p:sp>
      <p:sp>
        <p:nvSpPr>
          <p:cNvPr id="183317" name="Line 21"/>
          <p:cNvSpPr>
            <a:spLocks noChangeShapeType="1"/>
          </p:cNvSpPr>
          <p:nvPr/>
        </p:nvSpPr>
        <p:spPr bwMode="auto">
          <a:xfrm>
            <a:off x="7772400" y="6477000"/>
            <a:ext cx="822325" cy="0"/>
          </a:xfrm>
          <a:prstGeom prst="line">
            <a:avLst/>
          </a:prstGeom>
          <a:noFill/>
          <a:ln w="28575" cap="sq">
            <a:solidFill>
              <a:schemeClr val="accent1"/>
            </a:solidFill>
            <a:round/>
            <a:headEnd type="none" w="sm" len="sm"/>
            <a:tailEnd type="none" w="sm" len="sm"/>
          </a:ln>
          <a:effectLst/>
        </p:spPr>
        <p:txBody>
          <a:bodyPr wrap="none" anchor="ctr"/>
          <a:lstStyle/>
          <a:p>
            <a:endParaRPr lang="it-IT"/>
          </a:p>
        </p:txBody>
      </p:sp>
      <p:sp>
        <p:nvSpPr>
          <p:cNvPr id="183318" name="Line 22"/>
          <p:cNvSpPr>
            <a:spLocks noChangeShapeType="1"/>
          </p:cNvSpPr>
          <p:nvPr/>
        </p:nvSpPr>
        <p:spPr bwMode="auto">
          <a:xfrm>
            <a:off x="3986213" y="5859463"/>
            <a:ext cx="3633787" cy="0"/>
          </a:xfrm>
          <a:prstGeom prst="line">
            <a:avLst/>
          </a:prstGeom>
          <a:noFill/>
          <a:ln w="190500" cap="sq">
            <a:solidFill>
              <a:srgbClr val="00FF00"/>
            </a:solidFill>
            <a:round/>
            <a:headEnd type="none" w="sm" len="sm"/>
            <a:tailEnd type="none" w="sm" len="sm"/>
          </a:ln>
          <a:effectLst/>
        </p:spPr>
        <p:txBody>
          <a:bodyPr wrap="none" anchor="ctr"/>
          <a:lstStyle/>
          <a:p>
            <a:endParaRPr lang="it-IT"/>
          </a:p>
        </p:txBody>
      </p:sp>
      <p:sp>
        <p:nvSpPr>
          <p:cNvPr id="183319" name="Line 23"/>
          <p:cNvSpPr>
            <a:spLocks noChangeShapeType="1"/>
          </p:cNvSpPr>
          <p:nvPr/>
        </p:nvSpPr>
        <p:spPr bwMode="auto">
          <a:xfrm>
            <a:off x="4108450" y="6197600"/>
            <a:ext cx="3130550" cy="0"/>
          </a:xfrm>
          <a:prstGeom prst="line">
            <a:avLst/>
          </a:prstGeom>
          <a:noFill/>
          <a:ln w="193675" cap="sq">
            <a:solidFill>
              <a:srgbClr val="3366FF"/>
            </a:solidFill>
            <a:round/>
            <a:headEnd type="none" w="sm" len="sm"/>
            <a:tailEnd type="none" w="sm" len="sm"/>
          </a:ln>
          <a:effectLst/>
        </p:spPr>
        <p:txBody>
          <a:bodyPr wrap="none" anchor="ctr"/>
          <a:lstStyle/>
          <a:p>
            <a:endParaRPr lang="it-IT"/>
          </a:p>
        </p:txBody>
      </p:sp>
      <p:sp>
        <p:nvSpPr>
          <p:cNvPr id="183320" name="Line 24"/>
          <p:cNvSpPr>
            <a:spLocks noChangeShapeType="1"/>
          </p:cNvSpPr>
          <p:nvPr/>
        </p:nvSpPr>
        <p:spPr bwMode="auto">
          <a:xfrm>
            <a:off x="1789113" y="4108450"/>
            <a:ext cx="268287" cy="6350"/>
          </a:xfrm>
          <a:prstGeom prst="line">
            <a:avLst/>
          </a:prstGeom>
          <a:noFill/>
          <a:ln w="190500" cap="sq">
            <a:pattFill prst="wdUpDiag">
              <a:fgClr>
                <a:srgbClr val="00FF00"/>
              </a:fgClr>
              <a:bgClr>
                <a:srgbClr val="FFFFFF"/>
              </a:bgClr>
            </a:pattFill>
            <a:round/>
            <a:headEnd type="none" w="sm" len="sm"/>
            <a:tailEnd type="none" w="sm" len="sm"/>
          </a:ln>
          <a:effectLst/>
        </p:spPr>
        <p:txBody>
          <a:bodyPr wrap="none" anchor="ctr"/>
          <a:lstStyle/>
          <a:p>
            <a:endParaRPr lang="it-IT"/>
          </a:p>
        </p:txBody>
      </p:sp>
      <p:sp>
        <p:nvSpPr>
          <p:cNvPr id="183321" name="Line 25"/>
          <p:cNvSpPr>
            <a:spLocks noChangeShapeType="1"/>
          </p:cNvSpPr>
          <p:nvPr/>
        </p:nvSpPr>
        <p:spPr bwMode="auto">
          <a:xfrm>
            <a:off x="1600200" y="3355975"/>
            <a:ext cx="0" cy="0"/>
          </a:xfrm>
          <a:prstGeom prst="line">
            <a:avLst/>
          </a:prstGeom>
          <a:noFill/>
          <a:ln w="12700" cap="sq">
            <a:solidFill>
              <a:schemeClr val="bg2"/>
            </a:solidFill>
            <a:round/>
            <a:headEnd type="none" w="sm" len="sm"/>
            <a:tailEnd type="none" w="sm" len="sm"/>
          </a:ln>
          <a:effectLst/>
        </p:spPr>
        <p:txBody>
          <a:bodyPr wrap="none" anchor="ctr"/>
          <a:lstStyle/>
          <a:p>
            <a:endParaRPr lang="it-IT"/>
          </a:p>
        </p:txBody>
      </p:sp>
      <p:sp>
        <p:nvSpPr>
          <p:cNvPr id="183322" name="Rectangle 26"/>
          <p:cNvSpPr>
            <a:spLocks noChangeArrowheads="1"/>
          </p:cNvSpPr>
          <p:nvPr/>
        </p:nvSpPr>
        <p:spPr bwMode="auto">
          <a:xfrm>
            <a:off x="1600200" y="3441700"/>
            <a:ext cx="152400" cy="142875"/>
          </a:xfrm>
          <a:prstGeom prst="rect">
            <a:avLst/>
          </a:prstGeom>
          <a:solidFill>
            <a:srgbClr val="00FF00"/>
          </a:solidFill>
          <a:ln w="12700" cap="sq">
            <a:noFill/>
            <a:miter lim="800000"/>
            <a:headEnd type="none" w="sm" len="sm"/>
            <a:tailEnd type="none" w="sm" len="sm"/>
          </a:ln>
          <a:effectLst/>
        </p:spPr>
        <p:txBody>
          <a:bodyPr wrap="none" anchor="ctr"/>
          <a:lstStyle/>
          <a:p>
            <a:endParaRPr lang="it-IT"/>
          </a:p>
        </p:txBody>
      </p:sp>
      <p:sp>
        <p:nvSpPr>
          <p:cNvPr id="183323" name="Rectangle 27" descr="Wide upward diagonal"/>
          <p:cNvSpPr>
            <a:spLocks noChangeArrowheads="1"/>
          </p:cNvSpPr>
          <p:nvPr/>
        </p:nvSpPr>
        <p:spPr bwMode="auto">
          <a:xfrm>
            <a:off x="2035175" y="3429000"/>
            <a:ext cx="784225" cy="152400"/>
          </a:xfrm>
          <a:prstGeom prst="rect">
            <a:avLst/>
          </a:prstGeom>
          <a:pattFill prst="wdUpDiag">
            <a:fgClr>
              <a:srgbClr val="00FF00"/>
            </a:fgClr>
            <a:bgClr>
              <a:srgbClr val="FFFFFF"/>
            </a:bgClr>
          </a:pattFill>
          <a:ln w="12700" cap="sq">
            <a:noFill/>
            <a:miter lim="800000"/>
            <a:headEnd type="none" w="sm" len="sm"/>
            <a:tailEnd type="none" w="sm" len="sm"/>
          </a:ln>
          <a:effectLst/>
        </p:spPr>
        <p:txBody>
          <a:bodyPr wrap="none" anchor="ctr"/>
          <a:lstStyle/>
          <a:p>
            <a:endParaRPr lang="it-IT"/>
          </a:p>
        </p:txBody>
      </p:sp>
      <p:sp>
        <p:nvSpPr>
          <p:cNvPr id="183324" name="Text Box 28"/>
          <p:cNvSpPr txBox="1">
            <a:spLocks noChangeArrowheads="1"/>
          </p:cNvSpPr>
          <p:nvPr/>
        </p:nvSpPr>
        <p:spPr bwMode="auto">
          <a:xfrm>
            <a:off x="1279525" y="5378450"/>
            <a:ext cx="2433638" cy="915988"/>
          </a:xfrm>
          <a:prstGeom prst="rect">
            <a:avLst/>
          </a:prstGeom>
          <a:noFill/>
          <a:ln w="9525">
            <a:noFill/>
            <a:miter lim="800000"/>
            <a:headEnd/>
            <a:tailEnd/>
          </a:ln>
          <a:effectLst/>
        </p:spPr>
        <p:txBody>
          <a:bodyPr>
            <a:spAutoFit/>
          </a:bodyPr>
          <a:lstStyle/>
          <a:p>
            <a:pPr eaLnBrk="0" hangingPunct="0"/>
            <a:r>
              <a:rPr lang="en-US" sz="1800">
                <a:solidFill>
                  <a:srgbClr val="CC0000"/>
                </a:solidFill>
              </a:rPr>
              <a:t>TPC </a:t>
            </a:r>
            <a:r>
              <a:rPr lang="en-US" sz="1800"/>
              <a:t>(rel. rise) </a:t>
            </a:r>
            <a:r>
              <a:rPr lang="en-US" sz="1800">
                <a:latin typeface="Symbol" pitchFamily="18" charset="2"/>
              </a:rPr>
              <a:t>p</a:t>
            </a:r>
            <a:r>
              <a:rPr lang="en-US" sz="1800">
                <a:solidFill>
                  <a:srgbClr val="0000FF"/>
                </a:solidFill>
              </a:rPr>
              <a:t> </a:t>
            </a:r>
            <a:r>
              <a:rPr lang="en-US" sz="1800"/>
              <a:t>/K/p</a:t>
            </a:r>
            <a:endParaRPr lang="en-US" sz="1800">
              <a:solidFill>
                <a:srgbClr val="CC0000"/>
              </a:solidFill>
            </a:endParaRPr>
          </a:p>
          <a:p>
            <a:pPr eaLnBrk="0" hangingPunct="0"/>
            <a:r>
              <a:rPr lang="en-US" sz="1800">
                <a:solidFill>
                  <a:srgbClr val="CC0000"/>
                </a:solidFill>
              </a:rPr>
              <a:t>TRD         </a:t>
            </a:r>
            <a:r>
              <a:rPr lang="en-US" sz="1800">
                <a:latin typeface="Times New Roman" pitchFamily="18" charset="0"/>
              </a:rPr>
              <a:t>e /</a:t>
            </a:r>
            <a:r>
              <a:rPr lang="en-US" sz="1800">
                <a:latin typeface="Symbol" pitchFamily="18" charset="2"/>
              </a:rPr>
              <a:t>p</a:t>
            </a:r>
            <a:r>
              <a:rPr lang="en-US" sz="1800">
                <a:solidFill>
                  <a:srgbClr val="0000FF"/>
                </a:solidFill>
              </a:rPr>
              <a:t>                                               </a:t>
            </a:r>
            <a:endParaRPr lang="en-US" sz="1800"/>
          </a:p>
          <a:p>
            <a:pPr eaLnBrk="0" hangingPunct="0"/>
            <a:r>
              <a:rPr lang="en-US" sz="1800">
                <a:solidFill>
                  <a:srgbClr val="CC0000"/>
                </a:solidFill>
              </a:rPr>
              <a:t>PHOS      </a:t>
            </a:r>
            <a:r>
              <a:rPr lang="en-US" sz="1800">
                <a:latin typeface="Symbol" pitchFamily="18" charset="2"/>
              </a:rPr>
              <a:t>g </a:t>
            </a:r>
            <a:r>
              <a:rPr lang="en-US" sz="1800"/>
              <a:t>/</a:t>
            </a:r>
            <a:r>
              <a:rPr lang="en-US" sz="1800">
                <a:latin typeface="Symbol" pitchFamily="18" charset="2"/>
              </a:rPr>
              <a:t>p</a:t>
            </a:r>
            <a:r>
              <a:rPr lang="en-US" sz="1800" baseline="30000">
                <a:latin typeface="Symbol" pitchFamily="18" charset="2"/>
              </a:rPr>
              <a:t>0</a:t>
            </a:r>
          </a:p>
        </p:txBody>
      </p:sp>
      <p:sp>
        <p:nvSpPr>
          <p:cNvPr id="183325" name="Text Box 29"/>
          <p:cNvSpPr txBox="1">
            <a:spLocks noChangeArrowheads="1"/>
          </p:cNvSpPr>
          <p:nvPr/>
        </p:nvSpPr>
        <p:spPr bwMode="auto">
          <a:xfrm>
            <a:off x="0" y="3016250"/>
            <a:ext cx="1371600" cy="641350"/>
          </a:xfrm>
          <a:prstGeom prst="rect">
            <a:avLst/>
          </a:prstGeom>
          <a:noFill/>
          <a:ln w="9525">
            <a:noFill/>
            <a:miter lim="800000"/>
            <a:headEnd/>
            <a:tailEnd/>
          </a:ln>
          <a:effectLst/>
        </p:spPr>
        <p:txBody>
          <a:bodyPr>
            <a:spAutoFit/>
          </a:bodyPr>
          <a:lstStyle/>
          <a:p>
            <a:pPr eaLnBrk="0" hangingPunct="0"/>
            <a:r>
              <a:rPr lang="en-US" sz="1800">
                <a:solidFill>
                  <a:srgbClr val="3333FF"/>
                </a:solidFill>
              </a:rPr>
              <a:t>TPC + ITS</a:t>
            </a:r>
            <a:r>
              <a:rPr lang="en-US" sz="1800"/>
              <a:t> </a:t>
            </a:r>
          </a:p>
          <a:p>
            <a:pPr eaLnBrk="0" hangingPunct="0"/>
            <a:r>
              <a:rPr lang="en-US" sz="1800"/>
              <a:t>(dE/dx)</a:t>
            </a:r>
            <a:r>
              <a:rPr lang="en-US" sz="1800">
                <a:latin typeface="Times New Roman" pitchFamily="18" charset="0"/>
              </a:rPr>
              <a:t> </a:t>
            </a:r>
          </a:p>
        </p:txBody>
      </p:sp>
      <p:sp>
        <p:nvSpPr>
          <p:cNvPr id="183326" name="Text Box 30"/>
          <p:cNvSpPr txBox="1">
            <a:spLocks noChangeArrowheads="1"/>
          </p:cNvSpPr>
          <p:nvPr/>
        </p:nvSpPr>
        <p:spPr bwMode="auto">
          <a:xfrm>
            <a:off x="2209800" y="2971800"/>
            <a:ext cx="449263" cy="304800"/>
          </a:xfrm>
          <a:prstGeom prst="rect">
            <a:avLst/>
          </a:prstGeom>
          <a:noFill/>
          <a:ln w="9525">
            <a:noFill/>
            <a:miter lim="800000"/>
            <a:headEnd/>
            <a:tailEnd/>
          </a:ln>
          <a:effectLst/>
        </p:spPr>
        <p:txBody>
          <a:bodyPr wrap="none">
            <a:spAutoFit/>
          </a:bodyPr>
          <a:lstStyle/>
          <a:p>
            <a:pPr eaLnBrk="0" hangingPunct="0"/>
            <a:r>
              <a:rPr lang="en-US" sz="1400">
                <a:latin typeface="Symbol" pitchFamily="18" charset="2"/>
              </a:rPr>
              <a:t>p</a:t>
            </a:r>
            <a:r>
              <a:rPr lang="en-US" sz="1400"/>
              <a:t>/K</a:t>
            </a:r>
          </a:p>
        </p:txBody>
      </p:sp>
      <p:sp>
        <p:nvSpPr>
          <p:cNvPr id="183327" name="Text Box 31"/>
          <p:cNvSpPr txBox="1">
            <a:spLocks noChangeArrowheads="1"/>
          </p:cNvSpPr>
          <p:nvPr/>
        </p:nvSpPr>
        <p:spPr bwMode="auto">
          <a:xfrm>
            <a:off x="4343400" y="3886200"/>
            <a:ext cx="449263" cy="304800"/>
          </a:xfrm>
          <a:prstGeom prst="rect">
            <a:avLst/>
          </a:prstGeom>
          <a:noFill/>
          <a:ln w="9525">
            <a:noFill/>
            <a:miter lim="800000"/>
            <a:headEnd/>
            <a:tailEnd/>
          </a:ln>
          <a:effectLst/>
        </p:spPr>
        <p:txBody>
          <a:bodyPr wrap="none">
            <a:spAutoFit/>
          </a:bodyPr>
          <a:lstStyle/>
          <a:p>
            <a:pPr eaLnBrk="0" hangingPunct="0"/>
            <a:r>
              <a:rPr lang="en-US" sz="1400">
                <a:latin typeface="Symbol" pitchFamily="18" charset="2"/>
              </a:rPr>
              <a:t>p</a:t>
            </a:r>
            <a:r>
              <a:rPr lang="en-US" sz="1400"/>
              <a:t>/K</a:t>
            </a:r>
          </a:p>
        </p:txBody>
      </p:sp>
      <p:sp>
        <p:nvSpPr>
          <p:cNvPr id="183328" name="Text Box 32"/>
          <p:cNvSpPr txBox="1">
            <a:spLocks noChangeArrowheads="1"/>
          </p:cNvSpPr>
          <p:nvPr/>
        </p:nvSpPr>
        <p:spPr bwMode="auto">
          <a:xfrm>
            <a:off x="5486400" y="4572000"/>
            <a:ext cx="449263" cy="304800"/>
          </a:xfrm>
          <a:prstGeom prst="rect">
            <a:avLst/>
          </a:prstGeom>
          <a:noFill/>
          <a:ln w="9525">
            <a:noFill/>
            <a:miter lim="800000"/>
            <a:headEnd/>
            <a:tailEnd/>
          </a:ln>
          <a:effectLst/>
        </p:spPr>
        <p:txBody>
          <a:bodyPr wrap="none">
            <a:spAutoFit/>
          </a:bodyPr>
          <a:lstStyle/>
          <a:p>
            <a:pPr eaLnBrk="0" hangingPunct="0"/>
            <a:r>
              <a:rPr lang="en-US" sz="1400">
                <a:latin typeface="Symbol" pitchFamily="18" charset="2"/>
              </a:rPr>
              <a:t>p</a:t>
            </a:r>
            <a:r>
              <a:rPr lang="en-US" sz="1400"/>
              <a:t>/K</a:t>
            </a:r>
          </a:p>
        </p:txBody>
      </p:sp>
      <p:sp>
        <p:nvSpPr>
          <p:cNvPr id="183329" name="Text Box 33"/>
          <p:cNvSpPr txBox="1">
            <a:spLocks noChangeArrowheads="1"/>
          </p:cNvSpPr>
          <p:nvPr/>
        </p:nvSpPr>
        <p:spPr bwMode="auto">
          <a:xfrm>
            <a:off x="2673350" y="3124200"/>
            <a:ext cx="450850" cy="304800"/>
          </a:xfrm>
          <a:prstGeom prst="rect">
            <a:avLst/>
          </a:prstGeom>
          <a:noFill/>
          <a:ln w="9525">
            <a:noFill/>
            <a:miter lim="800000"/>
            <a:headEnd/>
            <a:tailEnd/>
          </a:ln>
          <a:effectLst/>
        </p:spPr>
        <p:txBody>
          <a:bodyPr wrap="none">
            <a:spAutoFit/>
          </a:bodyPr>
          <a:lstStyle/>
          <a:p>
            <a:pPr eaLnBrk="0" hangingPunct="0"/>
            <a:r>
              <a:rPr lang="en-US" sz="1400">
                <a:latin typeface="Times New Roman" pitchFamily="18" charset="0"/>
              </a:rPr>
              <a:t>K/p</a:t>
            </a:r>
            <a:endParaRPr lang="en-US" sz="2400">
              <a:latin typeface="Times New Roman" pitchFamily="18" charset="0"/>
            </a:endParaRPr>
          </a:p>
        </p:txBody>
      </p:sp>
      <p:sp>
        <p:nvSpPr>
          <p:cNvPr id="183330" name="Text Box 34"/>
          <p:cNvSpPr txBox="1">
            <a:spLocks noChangeArrowheads="1"/>
          </p:cNvSpPr>
          <p:nvPr/>
        </p:nvSpPr>
        <p:spPr bwMode="auto">
          <a:xfrm>
            <a:off x="6407150" y="4114800"/>
            <a:ext cx="450850" cy="304800"/>
          </a:xfrm>
          <a:prstGeom prst="rect">
            <a:avLst/>
          </a:prstGeom>
          <a:noFill/>
          <a:ln w="9525">
            <a:noFill/>
            <a:miter lim="800000"/>
            <a:headEnd/>
            <a:tailEnd/>
          </a:ln>
          <a:effectLst/>
        </p:spPr>
        <p:txBody>
          <a:bodyPr wrap="none">
            <a:spAutoFit/>
          </a:bodyPr>
          <a:lstStyle/>
          <a:p>
            <a:pPr eaLnBrk="0" hangingPunct="0"/>
            <a:r>
              <a:rPr lang="en-US" sz="1400">
                <a:latin typeface="Times New Roman" pitchFamily="18" charset="0"/>
              </a:rPr>
              <a:t>K/p</a:t>
            </a:r>
            <a:endParaRPr lang="en-US" sz="2400">
              <a:latin typeface="Times New Roman" pitchFamily="18" charset="0"/>
            </a:endParaRPr>
          </a:p>
        </p:txBody>
      </p:sp>
      <p:sp>
        <p:nvSpPr>
          <p:cNvPr id="183331" name="Text Box 35"/>
          <p:cNvSpPr txBox="1">
            <a:spLocks noChangeArrowheads="1"/>
          </p:cNvSpPr>
          <p:nvPr/>
        </p:nvSpPr>
        <p:spPr bwMode="auto">
          <a:xfrm>
            <a:off x="8077200" y="4724400"/>
            <a:ext cx="450850" cy="304800"/>
          </a:xfrm>
          <a:prstGeom prst="rect">
            <a:avLst/>
          </a:prstGeom>
          <a:noFill/>
          <a:ln w="9525">
            <a:noFill/>
            <a:miter lim="800000"/>
            <a:headEnd/>
            <a:tailEnd/>
          </a:ln>
          <a:effectLst/>
        </p:spPr>
        <p:txBody>
          <a:bodyPr wrap="none">
            <a:spAutoFit/>
          </a:bodyPr>
          <a:lstStyle/>
          <a:p>
            <a:pPr eaLnBrk="0" hangingPunct="0"/>
            <a:r>
              <a:rPr lang="en-US" sz="1400" dirty="0">
                <a:latin typeface="Times New Roman" pitchFamily="18" charset="0"/>
              </a:rPr>
              <a:t>K/p</a:t>
            </a:r>
            <a:endParaRPr lang="en-US" sz="2400" dirty="0">
              <a:latin typeface="Times New Roman" pitchFamily="18" charset="0"/>
            </a:endParaRPr>
          </a:p>
        </p:txBody>
      </p:sp>
      <p:sp>
        <p:nvSpPr>
          <p:cNvPr id="183332" name="Text Box 36"/>
          <p:cNvSpPr txBox="1">
            <a:spLocks noChangeArrowheads="1"/>
          </p:cNvSpPr>
          <p:nvPr/>
        </p:nvSpPr>
        <p:spPr bwMode="auto">
          <a:xfrm>
            <a:off x="2971800" y="3352800"/>
            <a:ext cx="454025" cy="304800"/>
          </a:xfrm>
          <a:prstGeom prst="rect">
            <a:avLst/>
          </a:prstGeom>
          <a:noFill/>
          <a:ln w="9525">
            <a:noFill/>
            <a:miter lim="800000"/>
            <a:headEnd/>
            <a:tailEnd/>
          </a:ln>
          <a:effectLst/>
        </p:spPr>
        <p:txBody>
          <a:bodyPr wrap="none">
            <a:spAutoFit/>
          </a:bodyPr>
          <a:lstStyle/>
          <a:p>
            <a:pPr eaLnBrk="0" hangingPunct="0"/>
            <a:r>
              <a:rPr lang="en-US" sz="1400">
                <a:latin typeface="Times New Roman" pitchFamily="18" charset="0"/>
              </a:rPr>
              <a:t>e /</a:t>
            </a:r>
            <a:r>
              <a:rPr lang="en-US" sz="1400">
                <a:latin typeface="Symbol" pitchFamily="18" charset="2"/>
              </a:rPr>
              <a:t>p</a:t>
            </a:r>
            <a:endParaRPr lang="en-US" sz="1800">
              <a:latin typeface="Symbol" pitchFamily="18" charset="2"/>
            </a:endParaRPr>
          </a:p>
        </p:txBody>
      </p:sp>
      <p:sp>
        <p:nvSpPr>
          <p:cNvPr id="183333" name="Text Box 37"/>
          <p:cNvSpPr txBox="1">
            <a:spLocks noChangeArrowheads="1"/>
          </p:cNvSpPr>
          <p:nvPr/>
        </p:nvSpPr>
        <p:spPr bwMode="auto">
          <a:xfrm>
            <a:off x="1219200" y="3962400"/>
            <a:ext cx="454025" cy="304800"/>
          </a:xfrm>
          <a:prstGeom prst="rect">
            <a:avLst/>
          </a:prstGeom>
          <a:noFill/>
          <a:ln w="9525">
            <a:noFill/>
            <a:miter lim="800000"/>
            <a:headEnd/>
            <a:tailEnd/>
          </a:ln>
          <a:effectLst/>
        </p:spPr>
        <p:txBody>
          <a:bodyPr wrap="none">
            <a:spAutoFit/>
          </a:bodyPr>
          <a:lstStyle/>
          <a:p>
            <a:pPr eaLnBrk="0" hangingPunct="0"/>
            <a:r>
              <a:rPr lang="en-US" sz="1400">
                <a:latin typeface="Times New Roman" pitchFamily="18" charset="0"/>
              </a:rPr>
              <a:t>e /</a:t>
            </a:r>
            <a:r>
              <a:rPr lang="en-US" sz="1400">
                <a:latin typeface="Symbol" pitchFamily="18" charset="2"/>
              </a:rPr>
              <a:t>p</a:t>
            </a:r>
            <a:endParaRPr lang="en-US" sz="1800">
              <a:latin typeface="Symbol" pitchFamily="18" charset="2"/>
            </a:endParaRPr>
          </a:p>
        </p:txBody>
      </p:sp>
      <p:sp>
        <p:nvSpPr>
          <p:cNvPr id="183334" name="Text Box 38"/>
          <p:cNvSpPr txBox="1">
            <a:spLocks noChangeArrowheads="1"/>
          </p:cNvSpPr>
          <p:nvPr/>
        </p:nvSpPr>
        <p:spPr bwMode="auto">
          <a:xfrm>
            <a:off x="0" y="4572000"/>
            <a:ext cx="1047750" cy="611188"/>
          </a:xfrm>
          <a:prstGeom prst="rect">
            <a:avLst/>
          </a:prstGeom>
          <a:noFill/>
          <a:ln w="9525">
            <a:noFill/>
            <a:miter lim="800000"/>
            <a:headEnd/>
            <a:tailEnd/>
          </a:ln>
          <a:effectLst/>
        </p:spPr>
        <p:txBody>
          <a:bodyPr wrap="none">
            <a:spAutoFit/>
          </a:bodyPr>
          <a:lstStyle/>
          <a:p>
            <a:pPr eaLnBrk="0" hangingPunct="0"/>
            <a:r>
              <a:rPr lang="en-US" sz="1800">
                <a:solidFill>
                  <a:srgbClr val="3333FF"/>
                </a:solidFill>
              </a:rPr>
              <a:t>HMPID  </a:t>
            </a:r>
          </a:p>
          <a:p>
            <a:pPr eaLnBrk="0" hangingPunct="0"/>
            <a:r>
              <a:rPr lang="en-US"/>
              <a:t>(RICH)</a:t>
            </a:r>
            <a:endParaRPr lang="en-US" sz="1800"/>
          </a:p>
        </p:txBody>
      </p:sp>
      <p:sp>
        <p:nvSpPr>
          <p:cNvPr id="183335" name="Text Box 39"/>
          <p:cNvSpPr txBox="1">
            <a:spLocks noChangeArrowheads="1"/>
          </p:cNvSpPr>
          <p:nvPr/>
        </p:nvSpPr>
        <p:spPr bwMode="auto">
          <a:xfrm>
            <a:off x="0" y="3962400"/>
            <a:ext cx="641350" cy="366713"/>
          </a:xfrm>
          <a:prstGeom prst="rect">
            <a:avLst/>
          </a:prstGeom>
          <a:noFill/>
          <a:ln w="9525">
            <a:noFill/>
            <a:miter lim="800000"/>
            <a:headEnd/>
            <a:tailEnd/>
          </a:ln>
          <a:effectLst/>
        </p:spPr>
        <p:txBody>
          <a:bodyPr wrap="none">
            <a:spAutoFit/>
          </a:bodyPr>
          <a:lstStyle/>
          <a:p>
            <a:pPr eaLnBrk="0" hangingPunct="0"/>
            <a:r>
              <a:rPr lang="en-US" sz="1800">
                <a:solidFill>
                  <a:srgbClr val="3333FF"/>
                </a:solidFill>
              </a:rPr>
              <a:t>TOF</a:t>
            </a:r>
            <a:endParaRPr lang="en-US" sz="1800"/>
          </a:p>
        </p:txBody>
      </p:sp>
      <p:grpSp>
        <p:nvGrpSpPr>
          <p:cNvPr id="2" name="Group 40"/>
          <p:cNvGrpSpPr>
            <a:grpSpLocks/>
          </p:cNvGrpSpPr>
          <p:nvPr/>
        </p:nvGrpSpPr>
        <p:grpSpPr bwMode="auto">
          <a:xfrm>
            <a:off x="6451600" y="1447800"/>
            <a:ext cx="2692400" cy="1038225"/>
            <a:chOff x="4272" y="940"/>
            <a:chExt cx="1696" cy="654"/>
          </a:xfrm>
        </p:grpSpPr>
        <p:sp>
          <p:nvSpPr>
            <p:cNvPr id="183337" name="Oval 41"/>
            <p:cNvSpPr>
              <a:spLocks noChangeArrowheads="1"/>
            </p:cNvSpPr>
            <p:nvPr/>
          </p:nvSpPr>
          <p:spPr bwMode="auto">
            <a:xfrm>
              <a:off x="4272" y="940"/>
              <a:ext cx="1413" cy="654"/>
            </a:xfrm>
            <a:prstGeom prst="ellipse">
              <a:avLst/>
            </a:prstGeom>
            <a:solidFill>
              <a:srgbClr val="FFFF99"/>
            </a:solidFill>
            <a:ln w="9525">
              <a:solidFill>
                <a:schemeClr val="tx1"/>
              </a:solidFill>
              <a:round/>
              <a:headEnd/>
              <a:tailEnd/>
            </a:ln>
            <a:effectLst/>
          </p:spPr>
          <p:txBody>
            <a:bodyPr wrap="none" anchor="ctr"/>
            <a:lstStyle/>
            <a:p>
              <a:endParaRPr lang="it-IT"/>
            </a:p>
          </p:txBody>
        </p:sp>
        <p:sp>
          <p:nvSpPr>
            <p:cNvPr id="183338" name="Text Box 42"/>
            <p:cNvSpPr txBox="1">
              <a:spLocks noChangeArrowheads="1"/>
            </p:cNvSpPr>
            <p:nvPr/>
          </p:nvSpPr>
          <p:spPr bwMode="auto">
            <a:xfrm>
              <a:off x="4363" y="1036"/>
              <a:ext cx="1605" cy="442"/>
            </a:xfrm>
            <a:prstGeom prst="rect">
              <a:avLst/>
            </a:prstGeom>
            <a:noFill/>
            <a:ln w="9525">
              <a:noFill/>
              <a:miter lim="800000"/>
              <a:headEnd/>
              <a:tailEnd/>
            </a:ln>
            <a:effectLst/>
          </p:spPr>
          <p:txBody>
            <a:bodyPr>
              <a:spAutoFit/>
            </a:bodyPr>
            <a:lstStyle/>
            <a:p>
              <a:pPr eaLnBrk="0" hangingPunct="0"/>
              <a:r>
                <a:rPr lang="en-US" sz="2000" b="1">
                  <a:latin typeface="Times New Roman" pitchFamily="18" charset="0"/>
                </a:rPr>
                <a:t>Alice uses ~ all </a:t>
              </a:r>
            </a:p>
            <a:p>
              <a:pPr eaLnBrk="0" hangingPunct="0"/>
              <a:r>
                <a:rPr lang="en-US" sz="2000" b="1">
                  <a:latin typeface="Times New Roman" pitchFamily="18" charset="0"/>
                </a:rPr>
                <a:t>known techniques!</a:t>
              </a:r>
            </a:p>
          </p:txBody>
        </p:sp>
      </p:grpSp>
      <p:sp>
        <p:nvSpPr>
          <p:cNvPr id="183339" name="Line 43"/>
          <p:cNvSpPr>
            <a:spLocks noChangeShapeType="1"/>
          </p:cNvSpPr>
          <p:nvPr/>
        </p:nvSpPr>
        <p:spPr bwMode="auto">
          <a:xfrm>
            <a:off x="5019675" y="5499100"/>
            <a:ext cx="2293938" cy="0"/>
          </a:xfrm>
          <a:prstGeom prst="line">
            <a:avLst/>
          </a:prstGeom>
          <a:noFill/>
          <a:ln w="203200" cap="sq">
            <a:solidFill>
              <a:srgbClr val="FF00FF"/>
            </a:solidFill>
            <a:round/>
            <a:headEnd type="none" w="sm" len="sm"/>
            <a:tailEnd type="none" w="sm" len="sm"/>
          </a:ln>
          <a:effectLst/>
        </p:spPr>
        <p:txBody>
          <a:bodyPr wrap="none" anchor="ctr"/>
          <a:lstStyle/>
          <a:p>
            <a:endParaRPr lang="it-IT"/>
          </a:p>
        </p:txBody>
      </p:sp>
      <p:sp>
        <p:nvSpPr>
          <p:cNvPr id="183340" name="Line 44"/>
          <p:cNvSpPr>
            <a:spLocks noChangeShapeType="1"/>
          </p:cNvSpPr>
          <p:nvPr/>
        </p:nvSpPr>
        <p:spPr bwMode="auto">
          <a:xfrm>
            <a:off x="5013325" y="5638800"/>
            <a:ext cx="2300288" cy="12700"/>
          </a:xfrm>
          <a:prstGeom prst="line">
            <a:avLst/>
          </a:prstGeom>
          <a:noFill/>
          <a:ln w="203200" cap="sq">
            <a:solidFill>
              <a:srgbClr val="66FFFF"/>
            </a:solidFill>
            <a:round/>
            <a:headEnd type="none" w="sm" len="sm"/>
            <a:tailEnd type="none" w="sm" len="sm"/>
          </a:ln>
          <a:effectLst/>
        </p:spPr>
        <p:txBody>
          <a:bodyPr wrap="none" anchor="ctr"/>
          <a:lstStyle/>
          <a:p>
            <a:endParaRPr lang="it-IT"/>
          </a:p>
        </p:txBody>
      </p:sp>
      <p:sp>
        <p:nvSpPr>
          <p:cNvPr id="183341" name="Text Box 45"/>
          <p:cNvSpPr txBox="1">
            <a:spLocks noChangeArrowheads="1"/>
          </p:cNvSpPr>
          <p:nvPr/>
        </p:nvSpPr>
        <p:spPr bwMode="auto">
          <a:xfrm>
            <a:off x="7439025" y="5289550"/>
            <a:ext cx="449263" cy="517525"/>
          </a:xfrm>
          <a:prstGeom prst="rect">
            <a:avLst/>
          </a:prstGeom>
          <a:noFill/>
          <a:ln w="9525">
            <a:noFill/>
            <a:miter lim="800000"/>
            <a:headEnd/>
            <a:tailEnd/>
          </a:ln>
          <a:effectLst/>
        </p:spPr>
        <p:txBody>
          <a:bodyPr wrap="none">
            <a:spAutoFit/>
          </a:bodyPr>
          <a:lstStyle/>
          <a:p>
            <a:pPr eaLnBrk="0" hangingPunct="0"/>
            <a:r>
              <a:rPr lang="en-US" sz="1400">
                <a:latin typeface="Symbol" pitchFamily="18" charset="2"/>
              </a:rPr>
              <a:t>p</a:t>
            </a:r>
            <a:r>
              <a:rPr lang="en-US" sz="1400"/>
              <a:t>/K</a:t>
            </a:r>
          </a:p>
          <a:p>
            <a:pPr eaLnBrk="0" hangingPunct="0"/>
            <a:r>
              <a:rPr lang="en-US" sz="1400"/>
              <a:t>K/p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29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329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329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329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329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3298">
                                            <p:txEl>
                                              <p:pRg st="8" end="8"/>
                                            </p:txEl>
                                          </p:spTgt>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305800" cy="584775"/>
          </a:xfrm>
          <a:prstGeom prst="rect">
            <a:avLst/>
          </a:prstGeom>
          <a:solidFill>
            <a:srgbClr val="FFFF00"/>
          </a:solidFill>
          <a:ln>
            <a:solidFill>
              <a:srgbClr val="4E22BC"/>
            </a:solidFill>
          </a:ln>
        </p:spPr>
        <p:txBody>
          <a:bodyPr wrap="square" rtlCol="0">
            <a:spAutoFit/>
          </a:bodyPr>
          <a:lstStyle/>
          <a:p>
            <a:pPr algn="ctr"/>
            <a:r>
              <a:rPr lang="it-IT" sz="3200" dirty="0" smtClean="0">
                <a:solidFill>
                  <a:srgbClr val="4E22BC"/>
                </a:solidFill>
              </a:rPr>
              <a:t>ALICE recent history and status</a:t>
            </a:r>
            <a:endParaRPr lang="it-IT" sz="3200" dirty="0">
              <a:solidFill>
                <a:srgbClr val="4E22BC"/>
              </a:solidFill>
            </a:endParaRPr>
          </a:p>
        </p:txBody>
      </p:sp>
      <p:sp>
        <p:nvSpPr>
          <p:cNvPr id="5" name="TextBox 4"/>
          <p:cNvSpPr txBox="1"/>
          <p:nvPr/>
        </p:nvSpPr>
        <p:spPr>
          <a:xfrm>
            <a:off x="304800" y="914400"/>
            <a:ext cx="3200400" cy="923330"/>
          </a:xfrm>
          <a:prstGeom prst="rect">
            <a:avLst/>
          </a:prstGeom>
          <a:solidFill>
            <a:srgbClr val="FFC000"/>
          </a:solidFill>
        </p:spPr>
        <p:txBody>
          <a:bodyPr wrap="square" rtlCol="0">
            <a:spAutoFit/>
          </a:bodyPr>
          <a:lstStyle/>
          <a:p>
            <a:r>
              <a:rPr lang="it-IT" b="1" dirty="0" smtClean="0">
                <a:solidFill>
                  <a:srgbClr val="C00000"/>
                </a:solidFill>
              </a:rPr>
              <a:t>Detector installation </a:t>
            </a:r>
            <a:r>
              <a:rPr lang="it-IT" dirty="0" smtClean="0"/>
              <a:t>until </a:t>
            </a:r>
            <a:r>
              <a:rPr lang="it-IT" b="1" dirty="0" smtClean="0">
                <a:solidFill>
                  <a:srgbClr val="C00000"/>
                </a:solidFill>
              </a:rPr>
              <a:t>July 2009</a:t>
            </a:r>
            <a:r>
              <a:rPr lang="it-IT" dirty="0" smtClean="0"/>
              <a:t>:  see next slide for details on the sut-up </a:t>
            </a:r>
          </a:p>
        </p:txBody>
      </p:sp>
      <p:sp>
        <p:nvSpPr>
          <p:cNvPr id="9" name="TextBox 8"/>
          <p:cNvSpPr txBox="1"/>
          <p:nvPr/>
        </p:nvSpPr>
        <p:spPr>
          <a:xfrm>
            <a:off x="3886200" y="914400"/>
            <a:ext cx="4724400" cy="923330"/>
          </a:xfrm>
          <a:prstGeom prst="rect">
            <a:avLst/>
          </a:prstGeom>
          <a:solidFill>
            <a:srgbClr val="FFC000"/>
          </a:solidFill>
        </p:spPr>
        <p:txBody>
          <a:bodyPr wrap="square" rtlCol="0">
            <a:spAutoFit/>
          </a:bodyPr>
          <a:lstStyle/>
          <a:p>
            <a:r>
              <a:rPr lang="it-IT" b="1" dirty="0" smtClean="0">
                <a:solidFill>
                  <a:srgbClr val="C00000"/>
                </a:solidFill>
              </a:rPr>
              <a:t>Cosmic runs </a:t>
            </a:r>
            <a:r>
              <a:rPr lang="it-IT" dirty="0" smtClean="0"/>
              <a:t>(calibration, alignment) from </a:t>
            </a:r>
            <a:r>
              <a:rPr lang="it-IT" b="1" dirty="0" smtClean="0">
                <a:solidFill>
                  <a:srgbClr val="C00000"/>
                </a:solidFill>
              </a:rPr>
              <a:t>August </a:t>
            </a:r>
            <a:r>
              <a:rPr lang="it-IT" dirty="0" smtClean="0"/>
              <a:t>to mid </a:t>
            </a:r>
            <a:r>
              <a:rPr lang="it-IT" b="1" dirty="0" smtClean="0">
                <a:solidFill>
                  <a:srgbClr val="C00000"/>
                </a:solidFill>
              </a:rPr>
              <a:t>November 2009.</a:t>
            </a:r>
          </a:p>
          <a:p>
            <a:r>
              <a:rPr lang="it-IT" b="1" i="1" dirty="0" smtClean="0"/>
              <a:t>Example: ITS pixel alignment, TOF resolution</a:t>
            </a:r>
            <a:endParaRPr lang="it-IT" b="1" i="1" dirty="0"/>
          </a:p>
        </p:txBody>
      </p:sp>
      <p:pic>
        <p:nvPicPr>
          <p:cNvPr id="1026" name="Picture 2"/>
          <p:cNvPicPr>
            <a:picLocks noChangeAspect="1" noChangeArrowheads="1"/>
          </p:cNvPicPr>
          <p:nvPr/>
        </p:nvPicPr>
        <p:blipFill>
          <a:blip r:embed="rId2" cstate="print"/>
          <a:srcRect/>
          <a:stretch>
            <a:fillRect/>
          </a:stretch>
        </p:blipFill>
        <p:spPr bwMode="auto">
          <a:xfrm>
            <a:off x="5105400" y="4315838"/>
            <a:ext cx="3733800" cy="254216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0" y="1981200"/>
            <a:ext cx="3919818" cy="2514600"/>
          </a:xfrm>
          <a:prstGeom prst="rect">
            <a:avLst/>
          </a:prstGeom>
          <a:noFill/>
          <a:ln w="9525">
            <a:noFill/>
            <a:miter lim="800000"/>
            <a:headEnd/>
            <a:tailEnd/>
          </a:ln>
          <a:effectLst/>
        </p:spPr>
      </p:pic>
      <p:pic>
        <p:nvPicPr>
          <p:cNvPr id="14" name="Picture 13" descr="event158.png"/>
          <p:cNvPicPr>
            <a:picLocks noChangeAspect="1"/>
          </p:cNvPicPr>
          <p:nvPr/>
        </p:nvPicPr>
        <p:blipFill>
          <a:blip r:embed="rId4" cstate="print"/>
          <a:stretch>
            <a:fillRect/>
          </a:stretch>
        </p:blipFill>
        <p:spPr>
          <a:xfrm>
            <a:off x="533400" y="4414499"/>
            <a:ext cx="3429001" cy="2443501"/>
          </a:xfrm>
          <a:prstGeom prst="rect">
            <a:avLst/>
          </a:prstGeom>
        </p:spPr>
      </p:pic>
      <p:sp>
        <p:nvSpPr>
          <p:cNvPr id="15" name="TextBox 14"/>
          <p:cNvSpPr txBox="1"/>
          <p:nvPr/>
        </p:nvSpPr>
        <p:spPr>
          <a:xfrm>
            <a:off x="1219200" y="3505200"/>
            <a:ext cx="1752600" cy="381000"/>
          </a:xfrm>
          <a:prstGeom prst="rect">
            <a:avLst/>
          </a:prstGeom>
          <a:noFill/>
        </p:spPr>
        <p:txBody>
          <a:bodyPr wrap="square" rtlCol="0">
            <a:spAutoFit/>
          </a:bodyPr>
          <a:lstStyle/>
          <a:p>
            <a:r>
              <a:rPr lang="it-IT" dirty="0" smtClean="0"/>
              <a:t>TPC and TRD</a:t>
            </a:r>
            <a:endParaRPr lang="it-IT" dirty="0"/>
          </a:p>
        </p:txBody>
      </p:sp>
      <p:sp>
        <p:nvSpPr>
          <p:cNvPr id="16" name="TextBox 15"/>
          <p:cNvSpPr txBox="1"/>
          <p:nvPr/>
        </p:nvSpPr>
        <p:spPr>
          <a:xfrm>
            <a:off x="838200" y="6248400"/>
            <a:ext cx="2133600" cy="369332"/>
          </a:xfrm>
          <a:prstGeom prst="rect">
            <a:avLst/>
          </a:prstGeom>
          <a:solidFill>
            <a:schemeClr val="bg2"/>
          </a:solidFill>
        </p:spPr>
        <p:txBody>
          <a:bodyPr wrap="square" rtlCol="0">
            <a:spAutoFit/>
          </a:bodyPr>
          <a:lstStyle/>
          <a:p>
            <a:r>
              <a:rPr lang="it-IT" dirty="0" smtClean="0"/>
              <a:t>Muon spectrometer</a:t>
            </a:r>
            <a:endParaRPr lang="it-IT" dirty="0"/>
          </a:p>
        </p:txBody>
      </p:sp>
      <p:pic>
        <p:nvPicPr>
          <p:cNvPr id="10" name="Picture 3" descr="resolution"/>
          <p:cNvPicPr>
            <a:picLocks noChangeAspect="1" noChangeArrowheads="1"/>
          </p:cNvPicPr>
          <p:nvPr/>
        </p:nvPicPr>
        <p:blipFill>
          <a:blip r:embed="rId5" cstate="print"/>
          <a:srcRect/>
          <a:stretch>
            <a:fillRect/>
          </a:stretch>
        </p:blipFill>
        <p:spPr bwMode="auto">
          <a:xfrm>
            <a:off x="5029200" y="1905000"/>
            <a:ext cx="3867807" cy="2438400"/>
          </a:xfrm>
          <a:prstGeom prst="rect">
            <a:avLst/>
          </a:prstGeom>
          <a:noFill/>
          <a:ln w="9525">
            <a:noFill/>
            <a:miter lim="800000"/>
            <a:headEnd/>
            <a:tailEnd/>
          </a:ln>
        </p:spPr>
      </p:pic>
      <p:sp>
        <p:nvSpPr>
          <p:cNvPr id="11" name="Text Box 6"/>
          <p:cNvSpPr txBox="1">
            <a:spLocks noChangeArrowheads="1"/>
          </p:cNvSpPr>
          <p:nvPr/>
        </p:nvSpPr>
        <p:spPr bwMode="auto">
          <a:xfrm>
            <a:off x="7543800" y="2743200"/>
            <a:ext cx="1052852" cy="584775"/>
          </a:xfrm>
          <a:prstGeom prst="rect">
            <a:avLst/>
          </a:prstGeom>
          <a:solidFill>
            <a:srgbClr val="99CCFF">
              <a:alpha val="49019"/>
            </a:srgbClr>
          </a:solidFill>
          <a:ln w="25400" algn="ctr">
            <a:solidFill>
              <a:schemeClr val="tx1"/>
            </a:solidFill>
            <a:miter lim="800000"/>
            <a:headEnd/>
            <a:tailEnd/>
          </a:ln>
        </p:spPr>
        <p:txBody>
          <a:bodyPr wrap="none">
            <a:spAutoFit/>
          </a:bodyPr>
          <a:lstStyle/>
          <a:p>
            <a:r>
              <a:rPr lang="el-GR" sz="1600" u="none" dirty="0">
                <a:solidFill>
                  <a:srgbClr val="4E22BC"/>
                </a:solidFill>
                <a:sym typeface="Wingdings" pitchFamily="2" charset="2"/>
              </a:rPr>
              <a:t>σ</a:t>
            </a:r>
            <a:r>
              <a:rPr lang="it-IT" sz="1600" u="none" baseline="-25000" dirty="0">
                <a:solidFill>
                  <a:srgbClr val="4E22BC"/>
                </a:solidFill>
                <a:sym typeface="Wingdings" pitchFamily="2" charset="2"/>
              </a:rPr>
              <a:t>TOF</a:t>
            </a:r>
            <a:r>
              <a:rPr lang="it-IT" sz="1600" u="none" dirty="0">
                <a:solidFill>
                  <a:srgbClr val="4E22BC"/>
                </a:solidFill>
                <a:sym typeface="Wingdings" pitchFamily="2" charset="2"/>
              </a:rPr>
              <a:t>=</a:t>
            </a:r>
            <a:r>
              <a:rPr lang="el-GR" sz="1600" u="none" dirty="0">
                <a:solidFill>
                  <a:srgbClr val="4E22BC"/>
                </a:solidFill>
                <a:sym typeface="Wingdings" pitchFamily="2" charset="2"/>
              </a:rPr>
              <a:t>σ</a:t>
            </a:r>
            <a:r>
              <a:rPr lang="it-IT" sz="1600" u="none" dirty="0">
                <a:solidFill>
                  <a:srgbClr val="4E22BC"/>
                </a:solidFill>
                <a:sym typeface="Wingdings" pitchFamily="2" charset="2"/>
              </a:rPr>
              <a:t>/</a:t>
            </a:r>
            <a:r>
              <a:rPr lang="el-GR" sz="1600" u="none" dirty="0">
                <a:solidFill>
                  <a:srgbClr val="4E22BC"/>
                </a:solidFill>
                <a:sym typeface="Wingdings" pitchFamily="2" charset="2"/>
              </a:rPr>
              <a:t>√</a:t>
            </a:r>
            <a:r>
              <a:rPr lang="it-IT" sz="1600" u="none" dirty="0">
                <a:solidFill>
                  <a:srgbClr val="4E22BC"/>
                </a:solidFill>
                <a:sym typeface="Wingdings" pitchFamily="2" charset="2"/>
              </a:rPr>
              <a:t>2 </a:t>
            </a:r>
          </a:p>
          <a:p>
            <a:r>
              <a:rPr lang="it-IT" sz="1600" u="none" dirty="0">
                <a:solidFill>
                  <a:srgbClr val="4E22BC"/>
                </a:solidFill>
                <a:sym typeface="Wingdings" pitchFamily="2" charset="2"/>
              </a:rPr>
              <a:t>= 88 ps</a:t>
            </a:r>
            <a:endParaRPr lang="el-GR" sz="1600" u="none" dirty="0">
              <a:solidFill>
                <a:srgbClr val="4E22BC"/>
              </a:solidFill>
              <a:sym typeface="Wingdings" pitchFamily="2" charset="2"/>
            </a:endParaRPr>
          </a:p>
        </p:txBody>
      </p:sp>
      <p:sp>
        <p:nvSpPr>
          <p:cNvPr id="12" name="Oval 11"/>
          <p:cNvSpPr/>
          <p:nvPr/>
        </p:nvSpPr>
        <p:spPr>
          <a:xfrm>
            <a:off x="7924800" y="533400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p:cNvSpPr txBox="1"/>
          <p:nvPr/>
        </p:nvSpPr>
        <p:spPr>
          <a:xfrm>
            <a:off x="4495800" y="5105400"/>
            <a:ext cx="2209800" cy="892552"/>
          </a:xfrm>
          <a:prstGeom prst="rect">
            <a:avLst/>
          </a:prstGeom>
          <a:solidFill>
            <a:schemeClr val="bg2"/>
          </a:solidFill>
          <a:ln>
            <a:solidFill>
              <a:srgbClr val="C00000"/>
            </a:solidFill>
          </a:ln>
        </p:spPr>
        <p:txBody>
          <a:bodyPr wrap="square" rtlCol="0">
            <a:spAutoFit/>
          </a:bodyPr>
          <a:lstStyle/>
          <a:p>
            <a:r>
              <a:rPr lang="en-GB" sz="1400" dirty="0" smtClean="0"/>
              <a:t>SPD: initial alignment with </a:t>
            </a:r>
            <a:r>
              <a:rPr lang="en-GB" sz="1400" dirty="0" err="1" smtClean="0"/>
              <a:t>cosmics</a:t>
            </a:r>
            <a:r>
              <a:rPr lang="en-GB" sz="1400" dirty="0" smtClean="0"/>
              <a:t>  </a:t>
            </a:r>
            <a:r>
              <a:rPr lang="en-GB" sz="1200" dirty="0" smtClean="0"/>
              <a:t>see K. </a:t>
            </a:r>
            <a:r>
              <a:rPr lang="en-GB" sz="1200" dirty="0" err="1" smtClean="0"/>
              <a:t>Aamodt</a:t>
            </a:r>
            <a:r>
              <a:rPr lang="en-GB" sz="1200" dirty="0" smtClean="0"/>
              <a:t> et al. (ALICE), </a:t>
            </a:r>
            <a:r>
              <a:rPr lang="en-GB" sz="1200" dirty="0" err="1" smtClean="0"/>
              <a:t>arXiv</a:t>
            </a:r>
            <a:r>
              <a:rPr lang="en-GB" sz="1200" dirty="0" smtClean="0"/>
              <a:t>: 1001.0502 (accepted by JINST)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idx="1"/>
          </p:nvPr>
        </p:nvSpPr>
        <p:spPr>
          <a:xfrm>
            <a:off x="457200" y="1371600"/>
            <a:ext cx="8229600" cy="4754563"/>
          </a:xfrm>
        </p:spPr>
        <p:txBody>
          <a:bodyPr/>
          <a:lstStyle/>
          <a:p>
            <a:r>
              <a:rPr lang="en-GB" sz="2000" dirty="0" smtClean="0"/>
              <a:t>ITS, TPC, TOF, HMPID, MUON, V0, To, FMD, PMD, ZDC (100%)</a:t>
            </a:r>
          </a:p>
          <a:p>
            <a:r>
              <a:rPr lang="en-GB" sz="2000" dirty="0" smtClean="0"/>
              <a:t>TRD (7/18)</a:t>
            </a:r>
          </a:p>
          <a:p>
            <a:r>
              <a:rPr lang="en-GB" sz="2000" dirty="0" smtClean="0"/>
              <a:t>EMCAL (4/12) </a:t>
            </a:r>
          </a:p>
          <a:p>
            <a:r>
              <a:rPr lang="en-GB" sz="2000" dirty="0" smtClean="0"/>
              <a:t>PHOS (3/5)</a:t>
            </a:r>
          </a:p>
          <a:p>
            <a:pPr lvl="1"/>
            <a:r>
              <a:rPr lang="en-GB" sz="1800" dirty="0" smtClean="0"/>
              <a:t>at nominal T (-25 C)</a:t>
            </a:r>
          </a:p>
          <a:p>
            <a:r>
              <a:rPr lang="en-GB" sz="2000" dirty="0" smtClean="0"/>
              <a:t>HLT (60%)</a:t>
            </a:r>
          </a:p>
          <a:p>
            <a:pPr lvl="1"/>
            <a:endParaRPr lang="en-GB" sz="1800" dirty="0" smtClean="0"/>
          </a:p>
          <a:p>
            <a:pPr lvl="1"/>
            <a:endParaRPr lang="en-GB" sz="1800" dirty="0" smtClean="0"/>
          </a:p>
        </p:txBody>
      </p:sp>
      <p:sp>
        <p:nvSpPr>
          <p:cNvPr id="3" name="Title 2"/>
          <p:cNvSpPr>
            <a:spLocks noGrp="1"/>
          </p:cNvSpPr>
          <p:nvPr>
            <p:ph type="title"/>
          </p:nvPr>
        </p:nvSpPr>
        <p:spPr>
          <a:xfrm>
            <a:off x="457200" y="152400"/>
            <a:ext cx="8229600" cy="944562"/>
          </a:xfrm>
          <a:solidFill>
            <a:srgbClr val="FFFF00"/>
          </a:solidFill>
          <a:ln>
            <a:solidFill>
              <a:srgbClr val="4E22BC"/>
            </a:solidFill>
          </a:ln>
        </p:spPr>
        <p:txBody>
          <a:bodyPr>
            <a:normAutofit fontScale="90000"/>
          </a:bodyPr>
          <a:lstStyle/>
          <a:p>
            <a:pPr>
              <a:defRPr/>
            </a:pPr>
            <a:r>
              <a:rPr lang="en-GB" dirty="0" smtClean="0">
                <a:solidFill>
                  <a:srgbClr val="4E22BC"/>
                </a:solidFill>
              </a:rPr>
              <a:t>p-p data taking: detector configuration</a:t>
            </a:r>
            <a:endParaRPr lang="en-GB" dirty="0">
              <a:solidFill>
                <a:srgbClr val="4E22BC"/>
              </a:solidFill>
            </a:endParaRPr>
          </a:p>
        </p:txBody>
      </p:sp>
      <p:pic>
        <p:nvPicPr>
          <p:cNvPr id="58374" name="Picture 4" descr="ALIce_SETUP_final_cf"/>
          <p:cNvPicPr>
            <a:picLocks noChangeAspect="1" noChangeArrowheads="1"/>
          </p:cNvPicPr>
          <p:nvPr/>
        </p:nvPicPr>
        <p:blipFill>
          <a:blip r:embed="rId2" cstate="print"/>
          <a:srcRect r="4427"/>
          <a:stretch>
            <a:fillRect/>
          </a:stretch>
        </p:blipFill>
        <p:spPr bwMode="auto">
          <a:xfrm>
            <a:off x="4367212" y="2000250"/>
            <a:ext cx="4776787" cy="3397284"/>
          </a:xfrm>
          <a:prstGeom prst="rect">
            <a:avLst/>
          </a:prstGeom>
          <a:solidFill>
            <a:schemeClr val="bg1"/>
          </a:solidFill>
          <a:ln w="9525">
            <a:noFill/>
            <a:miter lim="800000"/>
            <a:headEnd/>
            <a:tailEnd/>
          </a:ln>
        </p:spPr>
      </p:pic>
      <p:pic>
        <p:nvPicPr>
          <p:cNvPr id="58375" name="Picture 3"/>
          <p:cNvPicPr>
            <a:picLocks noChangeAspect="1" noChangeArrowheads="1"/>
          </p:cNvPicPr>
          <p:nvPr/>
        </p:nvPicPr>
        <p:blipFill>
          <a:blip r:embed="rId3" cstate="print"/>
          <a:srcRect l="17345" t="20625" r="18906" b="13126"/>
          <a:stretch>
            <a:fillRect/>
          </a:stretch>
        </p:blipFill>
        <p:spPr bwMode="auto">
          <a:xfrm>
            <a:off x="228600" y="3786188"/>
            <a:ext cx="3943350" cy="3071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p:cNvSpPr>
            <a:spLocks noGrp="1"/>
          </p:cNvSpPr>
          <p:nvPr>
            <p:ph idx="1"/>
          </p:nvPr>
        </p:nvSpPr>
        <p:spPr>
          <a:solidFill>
            <a:schemeClr val="bg1"/>
          </a:solidFill>
        </p:spPr>
        <p:txBody>
          <a:bodyPr>
            <a:normAutofit lnSpcReduction="10000"/>
          </a:bodyPr>
          <a:lstStyle/>
          <a:p>
            <a:r>
              <a:rPr lang="en-GB" sz="2000" b="1" dirty="0" smtClean="0">
                <a:solidFill>
                  <a:srgbClr val="4E22BC"/>
                </a:solidFill>
              </a:rPr>
              <a:t>based on interaction trigger reading all detectors: </a:t>
            </a:r>
          </a:p>
          <a:p>
            <a:pPr lvl="1"/>
            <a:r>
              <a:rPr lang="en-GB" sz="1800" dirty="0" smtClean="0"/>
              <a:t>SPD (min bias)  or  V0-A or V0-C</a:t>
            </a:r>
          </a:p>
          <a:p>
            <a:pPr lvl="1"/>
            <a:r>
              <a:rPr lang="en-GB" sz="1800" dirty="0" smtClean="0"/>
              <a:t>at least one charged particle in 8 </a:t>
            </a:r>
            <a:r>
              <a:rPr lang="en-GB" sz="1800" dirty="0" err="1" smtClean="0"/>
              <a:t>pseudorapidity</a:t>
            </a:r>
            <a:r>
              <a:rPr lang="en-GB" sz="1800" dirty="0" smtClean="0"/>
              <a:t> units</a:t>
            </a:r>
            <a:endParaRPr lang="en-GB" sz="2000" dirty="0" smtClean="0"/>
          </a:p>
          <a:p>
            <a:r>
              <a:rPr lang="en-GB" sz="2000" b="1" dirty="0" smtClean="0">
                <a:solidFill>
                  <a:srgbClr val="4E22BC"/>
                </a:solidFill>
              </a:rPr>
              <a:t>and single-</a:t>
            </a:r>
            <a:r>
              <a:rPr lang="en-GB" sz="2000" b="1" dirty="0" err="1" smtClean="0">
                <a:solidFill>
                  <a:srgbClr val="4E22BC"/>
                </a:solidFill>
              </a:rPr>
              <a:t>muon</a:t>
            </a:r>
            <a:r>
              <a:rPr lang="en-GB" sz="2000" b="1" dirty="0" smtClean="0">
                <a:solidFill>
                  <a:srgbClr val="4E22BC"/>
                </a:solidFill>
              </a:rPr>
              <a:t> trigger reading MUON, SPD, V0, FMD, ZDC :</a:t>
            </a:r>
          </a:p>
          <a:p>
            <a:pPr lvl="1"/>
            <a:r>
              <a:rPr lang="en-GB" sz="1800" dirty="0" smtClean="0"/>
              <a:t>single </a:t>
            </a:r>
            <a:r>
              <a:rPr lang="en-GB" sz="1800" dirty="0" err="1" smtClean="0"/>
              <a:t>muon</a:t>
            </a:r>
            <a:r>
              <a:rPr lang="en-GB" sz="1800" dirty="0" smtClean="0"/>
              <a:t>, low-</a:t>
            </a:r>
            <a:r>
              <a:rPr lang="en-GB" sz="1800" dirty="0" err="1" smtClean="0"/>
              <a:t>pT</a:t>
            </a:r>
            <a:r>
              <a:rPr lang="en-GB" sz="1800" dirty="0" smtClean="0"/>
              <a:t> threshold,  in the </a:t>
            </a:r>
            <a:r>
              <a:rPr lang="en-GB" sz="1800" dirty="0" err="1" smtClean="0"/>
              <a:t>muon</a:t>
            </a:r>
            <a:r>
              <a:rPr lang="en-GB" sz="1800" dirty="0" smtClean="0"/>
              <a:t> arm in coincidence with interaction trigger </a:t>
            </a:r>
            <a:endParaRPr lang="en-GB" sz="2000" dirty="0" smtClean="0"/>
          </a:p>
          <a:p>
            <a:r>
              <a:rPr lang="en-GB" sz="2000" dirty="0" smtClean="0">
                <a:solidFill>
                  <a:srgbClr val="4E22BC"/>
                </a:solidFill>
              </a:rPr>
              <a:t>activated in coincidence with the BPTX beam pickups:</a:t>
            </a:r>
          </a:p>
          <a:p>
            <a:pPr lvl="1"/>
            <a:r>
              <a:rPr lang="en-GB" sz="1800" dirty="0" smtClean="0"/>
              <a:t>‘bunch-crossing’ with bunches from both sides</a:t>
            </a:r>
          </a:p>
          <a:p>
            <a:pPr lvl="1"/>
            <a:r>
              <a:rPr lang="en-GB" sz="1800" dirty="0" smtClean="0"/>
              <a:t>for control ‘bunch-crossing’ with bunch from side A or C only</a:t>
            </a:r>
          </a:p>
          <a:p>
            <a:pPr lvl="1"/>
            <a:r>
              <a:rPr lang="en-GB" sz="1800" dirty="0" smtClean="0"/>
              <a:t>for control ‘bunch-crossing’ with no bunches</a:t>
            </a:r>
          </a:p>
          <a:p>
            <a:r>
              <a:rPr lang="en-GB" sz="2000" dirty="0" smtClean="0">
                <a:solidFill>
                  <a:srgbClr val="4E22BC"/>
                </a:solidFill>
              </a:rPr>
              <a:t>a fraction of ‘bunch-crossing’ trigger (no condition on trigger detectors) </a:t>
            </a:r>
          </a:p>
          <a:p>
            <a:pPr lvl="1"/>
            <a:r>
              <a:rPr lang="en-GB" sz="1800" dirty="0" smtClean="0"/>
              <a:t>for control</a:t>
            </a:r>
          </a:p>
          <a:p>
            <a:pPr lvl="1"/>
            <a:r>
              <a:rPr lang="en-GB" sz="1800" dirty="0" smtClean="0"/>
              <a:t>to measure relative fractions of single- and double-diffractive events</a:t>
            </a:r>
            <a:endParaRPr lang="en-GB" sz="2000" dirty="0" smtClean="0"/>
          </a:p>
          <a:p>
            <a:r>
              <a:rPr lang="en-GB" sz="2000" dirty="0" smtClean="0"/>
              <a:t>HLT in “Mode B” (no event rejection)</a:t>
            </a:r>
          </a:p>
          <a:p>
            <a:endParaRPr lang="en-GB" dirty="0" smtClean="0"/>
          </a:p>
        </p:txBody>
      </p:sp>
      <p:sp>
        <p:nvSpPr>
          <p:cNvPr id="3" name="Title 2"/>
          <p:cNvSpPr>
            <a:spLocks noGrp="1"/>
          </p:cNvSpPr>
          <p:nvPr>
            <p:ph type="title"/>
          </p:nvPr>
        </p:nvSpPr>
        <p:spPr>
          <a:xfrm>
            <a:off x="381000" y="228600"/>
            <a:ext cx="8229600" cy="792162"/>
          </a:xfrm>
          <a:solidFill>
            <a:srgbClr val="FFFF00"/>
          </a:solidFill>
          <a:ln>
            <a:solidFill>
              <a:srgbClr val="4E22BC"/>
            </a:solidFill>
          </a:ln>
        </p:spPr>
        <p:txBody>
          <a:bodyPr>
            <a:normAutofit fontScale="90000"/>
          </a:bodyPr>
          <a:lstStyle/>
          <a:p>
            <a:pPr>
              <a:defRPr/>
            </a:pPr>
            <a:r>
              <a:rPr lang="en-GB" dirty="0" smtClean="0">
                <a:solidFill>
                  <a:srgbClr val="4E22BC"/>
                </a:solidFill>
              </a:rPr>
              <a:t>p-p data taking: trigger configuration </a:t>
            </a:r>
            <a:endParaRPr lang="en-GB" dirty="0">
              <a:solidFill>
                <a:srgbClr val="4E22BC"/>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953</TotalTime>
  <Words>1605</Words>
  <Application>Microsoft Office PowerPoint</Application>
  <PresentationFormat>On-screen Show (4:3)</PresentationFormat>
  <Paragraphs>329</Paragraphs>
  <Slides>29</Slides>
  <Notes>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THE ALICE EXPERIMENT AT CERN LHC:  STATUS AND FIRST RESULTS</vt:lpstr>
      <vt:lpstr>Heavy ions at the LHC - I</vt:lpstr>
      <vt:lpstr> Heavy-ions at the LHC</vt:lpstr>
      <vt:lpstr>Slide 4</vt:lpstr>
      <vt:lpstr>ALICE Acceptance</vt:lpstr>
      <vt:lpstr>Particle Identification</vt:lpstr>
      <vt:lpstr>Slide 7</vt:lpstr>
      <vt:lpstr>p-p data taking: detector configuration</vt:lpstr>
      <vt:lpstr>p-p data taking: trigger configuration </vt:lpstr>
      <vt:lpstr>Slide 10</vt:lpstr>
      <vt:lpstr>Slide 11</vt:lpstr>
      <vt:lpstr>Slide 12</vt:lpstr>
      <vt:lpstr>ALICE running 2009/2010</vt:lpstr>
      <vt:lpstr>Slide 14</vt:lpstr>
      <vt:lpstr>Slide 15</vt:lpstr>
      <vt:lpstr>Slide 16</vt:lpstr>
      <vt:lpstr>Slide 17</vt:lpstr>
      <vt:lpstr>Electrons and muons</vt:lpstr>
      <vt:lpstr>Slide 19</vt:lpstr>
      <vt:lpstr>Slide 20</vt:lpstr>
      <vt:lpstr>J/y</vt:lpstr>
      <vt:lpstr>D - mesons</vt:lpstr>
      <vt:lpstr>Other papers in advanced stage</vt:lpstr>
      <vt:lpstr>pT-differential (900 GeV)</vt:lpstr>
      <vt:lpstr>&lt;pT&gt; vs multiplicity (900 GeV)</vt:lpstr>
      <vt:lpstr>Baryon-antibaryon asymmetry</vt:lpstr>
      <vt:lpstr>Bose-Einstein Correlations</vt:lpstr>
      <vt:lpstr>Conclusions and Outlook for 2010 </vt:lpstr>
      <vt:lpstr>Slide 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ALICE EXPERIMENT AT CERN LHC: STATUS AND FIRST RESULTS</dc:title>
  <dc:creator>ermanno</dc:creator>
  <cp:lastModifiedBy>ermanno</cp:lastModifiedBy>
  <cp:revision>152</cp:revision>
  <dcterms:created xsi:type="dcterms:W3CDTF">2006-08-16T00:00:00Z</dcterms:created>
  <dcterms:modified xsi:type="dcterms:W3CDTF">2010-06-14T16:47:14Z</dcterms:modified>
</cp:coreProperties>
</file>