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36"/>
  </p:notesMasterIdLst>
  <p:handoutMasterIdLst>
    <p:handoutMasterId r:id="rId37"/>
  </p:handoutMasterIdLst>
  <p:sldIdLst>
    <p:sldId id="584" r:id="rId2"/>
    <p:sldId id="1053" r:id="rId3"/>
    <p:sldId id="1054" r:id="rId4"/>
    <p:sldId id="1012" r:id="rId5"/>
    <p:sldId id="1013" r:id="rId6"/>
    <p:sldId id="1030" r:id="rId7"/>
    <p:sldId id="1019" r:id="rId8"/>
    <p:sldId id="971" r:id="rId9"/>
    <p:sldId id="1020" r:id="rId10"/>
    <p:sldId id="1043" r:id="rId11"/>
    <p:sldId id="1044" r:id="rId12"/>
    <p:sldId id="1041" r:id="rId13"/>
    <p:sldId id="1021" r:id="rId14"/>
    <p:sldId id="1024" r:id="rId15"/>
    <p:sldId id="1022" r:id="rId16"/>
    <p:sldId id="1023" r:id="rId17"/>
    <p:sldId id="1025" r:id="rId18"/>
    <p:sldId id="1042" r:id="rId19"/>
    <p:sldId id="1055" r:id="rId20"/>
    <p:sldId id="987" r:id="rId21"/>
    <p:sldId id="1037" r:id="rId22"/>
    <p:sldId id="1038" r:id="rId23"/>
    <p:sldId id="986" r:id="rId24"/>
    <p:sldId id="985" r:id="rId25"/>
    <p:sldId id="1056" r:id="rId26"/>
    <p:sldId id="983" r:id="rId27"/>
    <p:sldId id="1045" r:id="rId28"/>
    <p:sldId id="1046" r:id="rId29"/>
    <p:sldId id="1047" r:id="rId30"/>
    <p:sldId id="1048" r:id="rId31"/>
    <p:sldId id="1017" r:id="rId32"/>
    <p:sldId id="1049" r:id="rId33"/>
    <p:sldId id="1050" r:id="rId34"/>
    <p:sldId id="1051" r:id="rId35"/>
  </p:sldIdLst>
  <p:sldSz cx="9144000" cy="6858000" type="screen4x3"/>
  <p:notesSz cx="10233025" cy="7100888"/>
  <p:embeddedFontLst>
    <p:embeddedFont>
      <p:font typeface="Verdana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66FF"/>
    <a:srgbClr val="0000CC"/>
    <a:srgbClr val="800000"/>
    <a:srgbClr val="FF00FF"/>
    <a:srgbClr val="00FF00"/>
    <a:srgbClr val="008000"/>
    <a:srgbClr val="FF7C80"/>
    <a:srgbClr val="FFCC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7" autoAdjust="0"/>
    <p:restoredTop sz="97143" autoAdjust="0"/>
  </p:normalViewPr>
  <p:slideViewPr>
    <p:cSldViewPr snapToGrid="0">
      <p:cViewPr>
        <p:scale>
          <a:sx n="70" d="100"/>
          <a:sy n="70" d="100"/>
        </p:scale>
        <p:origin x="-4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1962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238"/>
        <p:guide pos="32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7549552E-3B40-4DEB-AD47-C9D57D1118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42925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9375" y="3378200"/>
            <a:ext cx="75342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CF1A7F96-FC3A-4E53-9AE6-B2B0421A31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20725"/>
            <a:ext cx="9144000" cy="5692775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7090" y="289471"/>
            <a:ext cx="3600577" cy="8309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20725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3348" name="Line 100"/>
          <p:cNvSpPr>
            <a:spLocks noChangeShapeType="1"/>
          </p:cNvSpPr>
          <p:nvPr userDrawn="1"/>
        </p:nvSpPr>
        <p:spPr bwMode="auto">
          <a:xfrm flipV="1">
            <a:off x="0" y="261938"/>
            <a:ext cx="909955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9" name="Line 101"/>
          <p:cNvSpPr>
            <a:spLocks noChangeShapeType="1"/>
          </p:cNvSpPr>
          <p:nvPr userDrawn="1"/>
        </p:nvSpPr>
        <p:spPr bwMode="auto">
          <a:xfrm flipV="1">
            <a:off x="76200" y="227013"/>
            <a:ext cx="906780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954107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Unpolarized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polarized elementary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electroproduction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MAMI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Untertitel 3"/>
          <p:cNvSpPr txBox="1">
            <a:spLocks/>
          </p:cNvSpPr>
          <p:nvPr/>
        </p:nvSpPr>
        <p:spPr bwMode="auto">
          <a:xfrm>
            <a:off x="1338263" y="3678038"/>
            <a:ext cx="6400800" cy="216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 Achenbach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Mainz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de-DE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lang="de-DE" sz="1600" i="1" kern="0" dirty="0" smtClean="0"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de-DE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2o12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4740" y="130175"/>
            <a:ext cx="3234520" cy="469900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identification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 descr="E:\Dokumente und Einstellungen\patrick\Eigene Dateien\Analyse\ToF_Fit_F19toG19.png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71084" y="4014175"/>
            <a:ext cx="3348185" cy="2267553"/>
          </a:xfrm>
          <a:prstGeom prst="rect">
            <a:avLst/>
          </a:prstGeom>
          <a:noFill/>
        </p:spPr>
      </p:pic>
      <p:sp>
        <p:nvSpPr>
          <p:cNvPr id="16" name="Rectangle 4"/>
          <p:cNvSpPr/>
          <p:nvPr/>
        </p:nvSpPr>
        <p:spPr>
          <a:xfrm>
            <a:off x="2333025" y="4479012"/>
            <a:ext cx="2279918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+mn-lt"/>
              </a:rPr>
              <a:t>time-of-flight </a:t>
            </a:r>
            <a:r>
              <a:rPr lang="en-US" sz="1800" b="1" dirty="0" err="1" smtClean="0">
                <a:latin typeface="+mn-lt"/>
              </a:rPr>
              <a:t>reso-lution</a:t>
            </a:r>
            <a:r>
              <a:rPr lang="en-US" sz="1800" b="1" dirty="0" smtClean="0">
                <a:latin typeface="+mn-lt"/>
              </a:rPr>
              <a:t> within </a:t>
            </a:r>
            <a:r>
              <a:rPr lang="en-US" sz="1800" b="1" dirty="0" err="1" smtClean="0">
                <a:latin typeface="+mn-lt"/>
              </a:rPr>
              <a:t>Kaos</a:t>
            </a:r>
            <a:endParaRPr lang="de-DE" sz="1800" b="1" dirty="0">
              <a:latin typeface="+mn-lt"/>
            </a:endParaRPr>
          </a:p>
        </p:txBody>
      </p:sp>
      <p:cxnSp>
        <p:nvCxnSpPr>
          <p:cNvPr id="17" name="Gerade Verbindung mit Pfeil 22"/>
          <p:cNvCxnSpPr>
            <a:cxnSpLocks noChangeShapeType="1"/>
          </p:cNvCxnSpPr>
          <p:nvPr/>
        </p:nvCxnSpPr>
        <p:spPr bwMode="auto">
          <a:xfrm>
            <a:off x="923995" y="5110463"/>
            <a:ext cx="1101352" cy="1395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18" name="Gerade Verbindung mit Pfeil 23"/>
          <p:cNvCxnSpPr>
            <a:cxnSpLocks noChangeShapeType="1"/>
          </p:cNvCxnSpPr>
          <p:nvPr/>
        </p:nvCxnSpPr>
        <p:spPr bwMode="auto">
          <a:xfrm>
            <a:off x="2390526" y="5110463"/>
            <a:ext cx="1101352" cy="1395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 type="arrow" w="med" len="med"/>
            <a:tailEnd/>
          </a:ln>
        </p:spPr>
      </p:cxnSp>
      <p:sp>
        <p:nvSpPr>
          <p:cNvPr id="19" name="Rechteck 24"/>
          <p:cNvSpPr>
            <a:spLocks noChangeArrowheads="1"/>
          </p:cNvSpPr>
          <p:nvPr/>
        </p:nvSpPr>
        <p:spPr bwMode="auto">
          <a:xfrm>
            <a:off x="699312" y="4426742"/>
            <a:ext cx="159624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FWHM = </a:t>
            </a:r>
            <a:b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</a:b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400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ps</a:t>
            </a:r>
            <a:endParaRPr lang="de-DE" sz="1800" b="1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screen"/>
          <a:srcRect l="5821" t="3717"/>
          <a:stretch>
            <a:fillRect/>
          </a:stretch>
        </p:blipFill>
        <p:spPr bwMode="auto">
          <a:xfrm>
            <a:off x="54592" y="753238"/>
            <a:ext cx="4249242" cy="3027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Grafik 20" descr="MassKaos.png"/>
          <p:cNvPicPr>
            <a:picLocks noChangeAspect="1"/>
          </p:cNvPicPr>
          <p:nvPr/>
        </p:nvPicPr>
        <p:blipFill>
          <a:blip r:embed="rId5" cstate="screen"/>
          <a:srcRect b="1569"/>
          <a:stretch>
            <a:fillRect/>
          </a:stretch>
        </p:blipFill>
        <p:spPr>
          <a:xfrm>
            <a:off x="4885899" y="4090266"/>
            <a:ext cx="3762102" cy="2568889"/>
          </a:xfrm>
          <a:prstGeom prst="rect">
            <a:avLst/>
          </a:prstGeom>
        </p:spPr>
      </p:pic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838133" y="4185965"/>
          <a:ext cx="1547547" cy="612905"/>
        </p:xfrm>
        <a:graphic>
          <a:graphicData uri="http://schemas.openxmlformats.org/presentationml/2006/ole">
            <p:oleObj spid="_x0000_s419842" name="Formel" r:id="rId6" imgW="1155600" imgH="431640" progId="Equation.3">
              <p:embed/>
            </p:oleObj>
          </a:graphicData>
        </a:graphic>
      </p:graphicFrame>
      <p:pic>
        <p:nvPicPr>
          <p:cNvPr id="24" name="Picture 2" descr="E:\Dokumente und Einstellungen\patrick\Eigene Dateien\Forschung\BaselSeminar-05-05-2011\png\dEdx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17621" y="707311"/>
            <a:ext cx="4726379" cy="3392657"/>
          </a:xfrm>
          <a:prstGeom prst="rect">
            <a:avLst/>
          </a:prstGeom>
          <a:noFill/>
        </p:spPr>
      </p:pic>
      <p:sp>
        <p:nvSpPr>
          <p:cNvPr id="25" name="Rechteck 4"/>
          <p:cNvSpPr>
            <a:spLocks noChangeArrowheads="1"/>
          </p:cNvSpPr>
          <p:nvPr/>
        </p:nvSpPr>
        <p:spPr bwMode="auto">
          <a:xfrm>
            <a:off x="5815709" y="5693893"/>
            <a:ext cx="2212595" cy="70787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r>
              <a:rPr lang="el-GR" sz="20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π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   :   </a:t>
            </a:r>
            <a:r>
              <a:rPr lang="de-DE" sz="2000" b="1" dirty="0">
                <a:solidFill>
                  <a:srgbClr val="000000"/>
                </a:solidFill>
                <a:latin typeface="Arial" pitchFamily="34" charset="0"/>
              </a:rPr>
              <a:t>K 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</a:rPr>
              <a:t>   :    p  </a:t>
            </a:r>
            <a:br>
              <a:rPr lang="de-DE" sz="20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1    : 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</a:rPr>
              <a:t>0.03  : 1.38</a:t>
            </a:r>
            <a:endParaRPr lang="de-DE" sz="2000" b="1" dirty="0"/>
          </a:p>
        </p:txBody>
      </p:sp>
      <p:sp>
        <p:nvSpPr>
          <p:cNvPr id="26" name="Rechteck 25"/>
          <p:cNvSpPr/>
          <p:nvPr/>
        </p:nvSpPr>
        <p:spPr>
          <a:xfrm>
            <a:off x="6564574" y="803255"/>
            <a:ext cx="2470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with cuts on time-of-flight and missing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mass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451854"/>
            <a:ext cx="4659150" cy="334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80" y="59322"/>
            <a:ext cx="4965404" cy="461665"/>
          </a:xfrm>
        </p:spPr>
        <p:txBody>
          <a:bodyPr/>
          <a:lstStyle/>
          <a:p>
            <a:r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</a:t>
            </a:r>
            <a:endParaRPr lang="en-GB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" descr="E:\Dokumente und Einstellungen\patrick\Eigene Dateien\Forschung\BaselSeminar-05-05-2011\png\kaonpiontiming.png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376059" y="647250"/>
            <a:ext cx="5029200" cy="3243835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/>
        </p:nvSpPr>
        <p:spPr>
          <a:xfrm>
            <a:off x="5036023" y="795124"/>
            <a:ext cx="1924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with cuts on 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</a:rPr>
              <a:t>dE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/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</a:rPr>
              <a:t>dx</a:t>
            </a:r>
            <a:endParaRPr lang="en-US" sz="16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532262" y="3721372"/>
            <a:ext cx="4544704" cy="82057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395785" y="4659706"/>
            <a:ext cx="8284191" cy="1938982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extraction of cross-section using background-corrected </a:t>
            </a:r>
            <a:r>
              <a:rPr lang="en-US" sz="2000" dirty="0" err="1" smtClean="0">
                <a:latin typeface="+mn-lt"/>
              </a:rPr>
              <a:t>kaon</a:t>
            </a:r>
            <a:r>
              <a:rPr lang="en-US" sz="2000" dirty="0" smtClean="0">
                <a:latin typeface="+mn-lt"/>
              </a:rPr>
              <a:t>-</a:t>
            </a:r>
            <a:r>
              <a:rPr lang="el-GR" sz="2000" dirty="0" smtClean="0">
                <a:latin typeface="Arial"/>
                <a:cs typeface="Arial"/>
              </a:rPr>
              <a:t>Λ</a:t>
            </a:r>
            <a:r>
              <a:rPr lang="en-US" sz="2000" dirty="0" smtClean="0">
                <a:latin typeface="+mn-lt"/>
              </a:rPr>
              <a:t> yield, luminosity, acceptance, efficiencies, </a:t>
            </a:r>
            <a:r>
              <a:rPr lang="en-US" sz="2000" dirty="0" err="1" smtClean="0">
                <a:latin typeface="+mn-lt"/>
              </a:rPr>
              <a:t>kaon</a:t>
            </a:r>
            <a:r>
              <a:rPr lang="en-US" sz="2000" dirty="0" smtClean="0">
                <a:latin typeface="+mn-lt"/>
              </a:rPr>
              <a:t> survival, </a:t>
            </a:r>
            <a:r>
              <a:rPr lang="en-US" sz="2000" dirty="0" err="1" smtClean="0">
                <a:latin typeface="+mn-lt"/>
              </a:rPr>
              <a:t>radiative</a:t>
            </a:r>
            <a:r>
              <a:rPr lang="en-US" sz="2000" dirty="0" smtClean="0">
                <a:latin typeface="+mn-lt"/>
              </a:rPr>
              <a:t> corrections: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+mn-lt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1132764" y="5773003"/>
            <a:ext cx="6441743" cy="77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2139729"/>
            <a:ext cx="4416425" cy="469900"/>
          </a:xfrm>
        </p:spPr>
        <p:txBody>
          <a:bodyPr/>
          <a:lstStyle/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Unpolarized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functions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9"/>
          <p:cNvGrpSpPr/>
          <p:nvPr/>
        </p:nvGrpSpPr>
        <p:grpSpPr>
          <a:xfrm>
            <a:off x="0" y="596072"/>
            <a:ext cx="3924855" cy="1223158"/>
            <a:chOff x="142504" y="3728852"/>
            <a:chExt cx="3924855" cy="1223158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 cstate="screen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42504" y="4548249"/>
              <a:ext cx="3924855" cy="403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screen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48381" y="3728852"/>
              <a:ext cx="3912980" cy="855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5152" y="58925"/>
            <a:ext cx="480401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Λ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 at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0.036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435523" y="1429732"/>
            <a:ext cx="4708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[P. Achenbach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et al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 (A1 Collaboration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), Eur. Phys. J. A 48 2012)]</a:t>
            </a:r>
            <a:endParaRPr lang="en-US" sz="120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1777762"/>
            <a:ext cx="4544704" cy="31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653887" y="1619725"/>
            <a:ext cx="4490113" cy="336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000380" y="4923567"/>
            <a:ext cx="6933063" cy="1477317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first time measurement of cross-section at low </a:t>
            </a:r>
            <a:r>
              <a:rPr lang="en-US" sz="2000" i="1" dirty="0" smtClean="0">
                <a:latin typeface="+mn-lt"/>
              </a:rPr>
              <a:t>Q²</a:t>
            </a:r>
            <a:r>
              <a:rPr lang="en-US" sz="20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only small differences to </a:t>
            </a:r>
            <a:r>
              <a:rPr lang="en-US" sz="2000" dirty="0" err="1" smtClean="0">
                <a:latin typeface="+mn-lt"/>
              </a:rPr>
              <a:t>photoproduction</a:t>
            </a:r>
            <a:r>
              <a:rPr lang="en-US" sz="2000" dirty="0" smtClean="0">
                <a:latin typeface="+mn-lt"/>
              </a:rPr>
              <a:t> data observed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original K-MAID model excluded with high significance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1784823"/>
            <a:ext cx="4871813" cy="32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540488" y="2019866"/>
            <a:ext cx="4603512" cy="300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598389"/>
            <a:ext cx="3912980" cy="115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0677" y="71250"/>
            <a:ext cx="4860374" cy="4616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Λ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at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0.05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315694" y="5171176"/>
            <a:ext cx="6997033" cy="101565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Q²</a:t>
            </a:r>
            <a:r>
              <a:rPr lang="en-US" sz="2000" dirty="0" smtClean="0">
                <a:latin typeface="+mn-lt"/>
              </a:rPr>
              <a:t> = 0.05 data confirms the observed trend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in combined data </a:t>
            </a:r>
            <a:r>
              <a:rPr lang="en-US" sz="2000" i="1" dirty="0" smtClean="0">
                <a:latin typeface="+mn-lt"/>
              </a:rPr>
              <a:t>Q²</a:t>
            </a:r>
            <a:r>
              <a:rPr lang="en-US" sz="2000" dirty="0" smtClean="0">
                <a:latin typeface="+mn-lt"/>
              </a:rPr>
              <a:t> extends from 0.030</a:t>
            </a:r>
            <a:r>
              <a:rPr lang="de-DE" sz="2000" dirty="0" smtClean="0">
                <a:solidFill>
                  <a:srgbClr val="000000"/>
                </a:solidFill>
                <a:latin typeface="+mn-lt"/>
              </a:rPr>
              <a:t>–</a:t>
            </a:r>
            <a:r>
              <a:rPr lang="en-US" sz="2000" dirty="0" smtClean="0">
                <a:latin typeface="+mn-lt"/>
              </a:rPr>
              <a:t>0.055 (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/</a:t>
            </a:r>
            <a:r>
              <a:rPr lang="en-US" sz="2000" i="1" dirty="0" smtClean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)</a:t>
            </a:r>
            <a:r>
              <a:rPr lang="en-US" sz="2000" baseline="30000" dirty="0" smtClean="0">
                <a:latin typeface="+mn-lt"/>
              </a:rPr>
              <a:t>2</a:t>
            </a: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5260769" y="1995055"/>
            <a:ext cx="3728852" cy="237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Rechteck 9"/>
          <p:cNvSpPr/>
          <p:nvPr/>
        </p:nvSpPr>
        <p:spPr>
          <a:xfrm>
            <a:off x="4435523" y="1648096"/>
            <a:ext cx="4708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[P. Achenbach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et al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 (A1 Collaboration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), Eur. Phys. J. A 48 2012)]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261893" y="736979"/>
            <a:ext cx="4695825" cy="55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6106886" y="3317966"/>
            <a:ext cx="502920" cy="2220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082937" y="3823063"/>
            <a:ext cx="496389" cy="2220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130835" y="5334000"/>
            <a:ext cx="496389" cy="2220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130834" y="4576354"/>
            <a:ext cx="496389" cy="2220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" name="Gruppieren 9"/>
          <p:cNvGrpSpPr/>
          <p:nvPr/>
        </p:nvGrpSpPr>
        <p:grpSpPr>
          <a:xfrm>
            <a:off x="0" y="596072"/>
            <a:ext cx="3924855" cy="1223158"/>
            <a:chOff x="142504" y="3728852"/>
            <a:chExt cx="3924855" cy="1223158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 cstate="screen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42504" y="4548249"/>
              <a:ext cx="3924855" cy="403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4" cstate="screen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48381" y="3728852"/>
              <a:ext cx="3912980" cy="855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9017" y="70170"/>
            <a:ext cx="5285967" cy="4616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couplings in K-Maid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2142699"/>
            <a:ext cx="4285397" cy="30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27296" y="5126322"/>
            <a:ext cx="4339986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strong longitudinal coupling </a:t>
            </a:r>
            <a:r>
              <a:rPr lang="en-US" sz="2000" dirty="0" smtClean="0">
                <a:latin typeface="Arial"/>
                <a:cs typeface="Arial"/>
                <a:sym typeface="Wingdings" pitchFamily="2" charset="2"/>
              </a:rPr>
              <a:t>→ </a:t>
            </a:r>
            <a:r>
              <a:rPr lang="en-US" sz="2000" dirty="0" smtClean="0">
                <a:latin typeface="+mn-lt"/>
              </a:rPr>
              <a:t>steep increase of cross-section with </a:t>
            </a:r>
            <a:r>
              <a:rPr lang="en-US" sz="2000" i="1" dirty="0" smtClean="0">
                <a:latin typeface="+mn-lt"/>
              </a:rPr>
              <a:t>Q</a:t>
            </a:r>
            <a:r>
              <a:rPr lang="en-US" sz="2000" i="1" baseline="30000" dirty="0" smtClean="0">
                <a:latin typeface="+mn-lt"/>
              </a:rPr>
              <a:t>2</a:t>
            </a:r>
          </a:p>
        </p:txBody>
      </p:sp>
      <p:sp>
        <p:nvSpPr>
          <p:cNvPr id="16" name="Rechteck 15"/>
          <p:cNvSpPr/>
          <p:nvPr/>
        </p:nvSpPr>
        <p:spPr>
          <a:xfrm>
            <a:off x="-95536" y="1811869"/>
            <a:ext cx="4708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[P. Achenbach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et al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 (A1 Collaboration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), Eur. Phys. J. A 48 2012)]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7"/>
          <p:cNvGrpSpPr/>
          <p:nvPr/>
        </p:nvGrpSpPr>
        <p:grpSpPr>
          <a:xfrm>
            <a:off x="0" y="570013"/>
            <a:ext cx="3924855" cy="1223158"/>
            <a:chOff x="142504" y="3728852"/>
            <a:chExt cx="3924855" cy="1223158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 cstate="screen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42504" y="4548249"/>
              <a:ext cx="3924855" cy="403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screen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48381" y="3728852"/>
              <a:ext cx="3912980" cy="855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2764" y="42874"/>
            <a:ext cx="6878472" cy="4616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with modern isobar model variants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9308" y="4899547"/>
            <a:ext cx="4353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CC"/>
                </a:solidFill>
                <a:latin typeface="+mn-lt"/>
              </a:rPr>
              <a:t>[K-Maid extended: private communication with T. Mart]</a:t>
            </a:r>
          </a:p>
        </p:txBody>
      </p:sp>
      <p:sp>
        <p:nvSpPr>
          <p:cNvPr id="12" name="Rechteck 11"/>
          <p:cNvSpPr/>
          <p:nvPr/>
        </p:nvSpPr>
        <p:spPr>
          <a:xfrm>
            <a:off x="4838131" y="4885899"/>
            <a:ext cx="4305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CC"/>
                </a:solidFill>
                <a:latin typeface="+mn-lt"/>
              </a:rPr>
              <a:t>[K-Maid reduced: private communication with P. </a:t>
            </a:r>
            <a:r>
              <a:rPr lang="en-GB" sz="1200" kern="0" dirty="0" err="1" smtClean="0">
                <a:solidFill>
                  <a:srgbClr val="0000CC"/>
                </a:solidFill>
                <a:latin typeface="+mn-lt"/>
              </a:rPr>
              <a:t>Bydžovský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1" y="1659679"/>
            <a:ext cx="4607015" cy="32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583108" y="1715412"/>
            <a:ext cx="4560892" cy="3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5246767" y="1904007"/>
            <a:ext cx="1249567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+mj-lt"/>
              </a:rPr>
              <a:t>K-Maid </a:t>
            </a:r>
            <a:r>
              <a:rPr lang="en-US" sz="1600" b="1" dirty="0" smtClean="0">
                <a:solidFill>
                  <a:srgbClr val="0000CC"/>
                </a:solidFill>
                <a:latin typeface="+mj-lt"/>
              </a:rPr>
              <a:t>reduced</a:t>
            </a:r>
            <a:endParaRPr lang="en-US" sz="1400" b="1" dirty="0">
              <a:latin typeface="+mj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77042" y="1892634"/>
            <a:ext cx="1249567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+mj-lt"/>
              </a:rPr>
              <a:t>K-Maid </a:t>
            </a:r>
            <a:r>
              <a:rPr lang="en-US" sz="1600" b="1" dirty="0" smtClean="0">
                <a:solidFill>
                  <a:srgbClr val="0000CC"/>
                </a:solidFill>
                <a:latin typeface="+mj-lt"/>
              </a:rPr>
              <a:t>extended</a:t>
            </a:r>
            <a:endParaRPr lang="en-US" sz="1400" b="1" dirty="0">
              <a:latin typeface="+mj-lt"/>
            </a:endParaRP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464024" y="5315806"/>
            <a:ext cx="8311486" cy="553988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modern isobar models use small </a:t>
            </a:r>
            <a:r>
              <a:rPr lang="en-US" sz="2000" dirty="0" smtClean="0">
                <a:latin typeface="+mn-lt"/>
              </a:rPr>
              <a:t>or vanishing longitudinal  couplings</a:t>
            </a: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7"/>
          <p:cNvGrpSpPr/>
          <p:nvPr/>
        </p:nvGrpSpPr>
        <p:grpSpPr>
          <a:xfrm>
            <a:off x="0" y="594645"/>
            <a:ext cx="3924855" cy="1223158"/>
            <a:chOff x="142504" y="3728852"/>
            <a:chExt cx="3924855" cy="1223158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 cstate="screen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42504" y="4548249"/>
              <a:ext cx="3924855" cy="403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screen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48381" y="3728852"/>
              <a:ext cx="3912980" cy="855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1719617"/>
            <a:ext cx="4735773" cy="318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531057" y="1524784"/>
            <a:ext cx="4572006" cy="33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000380" y="4892725"/>
            <a:ext cx="6933063" cy="1477317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first time measurement of cross-section at low </a:t>
            </a:r>
            <a:r>
              <a:rPr lang="en-US" sz="2000" i="1" dirty="0" smtClean="0">
                <a:latin typeface="+mn-lt"/>
              </a:rPr>
              <a:t>Q²</a:t>
            </a:r>
            <a:r>
              <a:rPr lang="en-US" sz="20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only small differences to </a:t>
            </a:r>
            <a:r>
              <a:rPr lang="en-US" sz="2000" dirty="0" err="1" smtClean="0">
                <a:latin typeface="+mn-lt"/>
              </a:rPr>
              <a:t>photoproduction</a:t>
            </a:r>
            <a:r>
              <a:rPr lang="en-US" sz="2000" dirty="0" smtClean="0">
                <a:latin typeface="+mn-lt"/>
              </a:rPr>
              <a:t> data observed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original K-MAID model excluded with high significance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55744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for the K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Σ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-channel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667533" y="1306901"/>
            <a:ext cx="4708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[P. Achenbach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et al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 (A1 Collaboration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), Eur. Phys. J. A 48 2012)]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2139729"/>
            <a:ext cx="4416425" cy="4699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Polarized structure functions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807284"/>
            <a:ext cx="4344065" cy="286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435522" y="788040"/>
            <a:ext cx="4421876" cy="291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795" name="Picture 3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3411944"/>
            <a:ext cx="4357543" cy="287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predictions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7797" name="Picture 5"/>
          <p:cNvPicPr>
            <a:picLocks noChangeAspect="1" noChangeArrowheads="1"/>
          </p:cNvPicPr>
          <p:nvPr/>
        </p:nvPicPr>
        <p:blipFill>
          <a:blip r:embed="rId5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435522" y="3466533"/>
            <a:ext cx="4339988" cy="286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1392073" y="5431810"/>
            <a:ext cx="2715903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[Model provided by P. </a:t>
            </a:r>
            <a:r>
              <a:rPr kumimoji="1" lang="en-US" altLang="ja-JP" sz="1200" dirty="0" err="1" smtClean="0">
                <a:solidFill>
                  <a:srgbClr val="0000FF"/>
                </a:solidFill>
                <a:latin typeface="+mn-lt"/>
              </a:rPr>
              <a:t>Vancraeyveld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 ]</a:t>
            </a:r>
            <a:endParaRPr lang="en-US" sz="1200" dirty="0"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952700" y="2224585"/>
            <a:ext cx="2645390" cy="27599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[Model provided by P. </a:t>
            </a:r>
            <a:r>
              <a:rPr lang="en-GB" sz="1200" kern="0" dirty="0" err="1" smtClean="0">
                <a:solidFill>
                  <a:srgbClr val="0000FF"/>
                </a:solidFill>
              </a:rPr>
              <a:t>Bydžovský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]</a:t>
            </a:r>
            <a:endParaRPr lang="en-US" sz="1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55679" y="1897040"/>
            <a:ext cx="2574875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[Model provided by P. </a:t>
            </a:r>
            <a:r>
              <a:rPr lang="en-GB" sz="1200" kern="0" dirty="0" err="1" smtClean="0">
                <a:solidFill>
                  <a:srgbClr val="0000FF"/>
                </a:solidFill>
              </a:rPr>
              <a:t>Bydžovský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]</a:t>
            </a:r>
            <a:endParaRPr lang="en-US" sz="1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416723" y="3780429"/>
            <a:ext cx="1812877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[Model available online]</a:t>
            </a:r>
            <a:endParaRPr lang="en-US" sz="12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939967" y="1711777"/>
            <a:ext cx="3204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dirty="0" smtClean="0">
                <a:latin typeface="+mn-lt"/>
                <a:cs typeface="Times New Roman" pitchFamily="18" charset="0"/>
              </a:rPr>
              <a:t>γ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+mn-lt"/>
                <a:cs typeface="Times New Roman" pitchFamily="18" charset="0"/>
              </a:rPr>
              <a:t>+ </a:t>
            </a:r>
            <a:r>
              <a:rPr kumimoji="1" lang="en-US" altLang="ja-JP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p</a:t>
            </a:r>
            <a:r>
              <a:rPr kumimoji="1" lang="en-US" altLang="ja-JP" dirty="0" smtClean="0">
                <a:latin typeface="+mn-lt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+mn-lt"/>
                <a:cs typeface="Times New Roman" pitchFamily="18" charset="0"/>
                <a:sym typeface="Symbol"/>
              </a:rPr>
              <a:t> </a:t>
            </a:r>
            <a:r>
              <a:rPr kumimoji="1" lang="en-US" altLang="ja-JP" i="1" dirty="0" smtClean="0">
                <a:solidFill>
                  <a:srgbClr val="7030A0"/>
                </a:solidFill>
                <a:latin typeface="+mn-lt"/>
                <a:cs typeface="Times New Roman" pitchFamily="18" charset="0"/>
                <a:sym typeface="Symbol"/>
              </a:rPr>
              <a:t>K</a:t>
            </a:r>
            <a:r>
              <a:rPr kumimoji="1" lang="en-US" altLang="ja-JP" baseline="30000" dirty="0" smtClean="0">
                <a:solidFill>
                  <a:srgbClr val="7030A0"/>
                </a:solidFill>
                <a:latin typeface="+mn-lt"/>
                <a:cs typeface="Times New Roman" pitchFamily="18" charset="0"/>
                <a:sym typeface="Symbol"/>
              </a:rPr>
              <a:t>+</a:t>
            </a:r>
            <a:r>
              <a:rPr kumimoji="1"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kumimoji="1" lang="en-US" altLang="ja-JP" dirty="0" smtClean="0">
                <a:latin typeface="+mn-lt"/>
                <a:cs typeface="Times New Roman" pitchFamily="18" charset="0"/>
                <a:sym typeface="Symbol"/>
              </a:rPr>
              <a:t>+ </a:t>
            </a:r>
            <a:r>
              <a:rPr kumimoji="1" lang="el-GR" altLang="ja-JP" dirty="0" smtClean="0">
                <a:latin typeface="+mn-lt"/>
                <a:cs typeface="Arial"/>
                <a:sym typeface="Symbol"/>
              </a:rPr>
              <a:t>Λ</a:t>
            </a:r>
            <a:endParaRPr kumimoji="1" lang="en-US" altLang="ja-JP" dirty="0" smtClean="0">
              <a:latin typeface="+mn-lt"/>
              <a:cs typeface="Times New Roman" pitchFamily="18" charset="0"/>
              <a:sym typeface="Symbol"/>
            </a:endParaRPr>
          </a:p>
          <a:p>
            <a:r>
              <a:rPr lang="el-GR" altLang="ja-JP" dirty="0" smtClean="0">
                <a:latin typeface="+mn-lt"/>
                <a:cs typeface="Times New Roman" pitchFamily="18" charset="0"/>
              </a:rPr>
              <a:t>γ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+ </a:t>
            </a:r>
            <a:r>
              <a:rPr lang="en-US" altLang="ja-JP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 </a:t>
            </a:r>
            <a:r>
              <a:rPr lang="en-US" altLang="ja-JP" i="1" dirty="0" smtClean="0">
                <a:solidFill>
                  <a:srgbClr val="7030A0"/>
                </a:solidFill>
                <a:latin typeface="+mn-lt"/>
                <a:cs typeface="Times New Roman" pitchFamily="18" charset="0"/>
                <a:sym typeface="Symbol"/>
              </a:rPr>
              <a:t>K</a:t>
            </a:r>
            <a:r>
              <a:rPr lang="en-US" altLang="ja-JP" baseline="30000" dirty="0" smtClean="0">
                <a:solidFill>
                  <a:srgbClr val="7030A0"/>
                </a:solidFill>
                <a:latin typeface="+mn-lt"/>
                <a:cs typeface="Times New Roman" pitchFamily="18" charset="0"/>
                <a:sym typeface="Symbol"/>
              </a:rPr>
              <a:t>+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+ </a:t>
            </a:r>
            <a:r>
              <a:rPr lang="el-GR" altLang="ja-JP" dirty="0" smtClean="0">
                <a:latin typeface="+mn-lt"/>
                <a:cs typeface="Times New Roman" pitchFamily="18" charset="0"/>
                <a:sym typeface="Symbol"/>
              </a:rPr>
              <a:t>Σ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0</a:t>
            </a:r>
          </a:p>
          <a:p>
            <a:r>
              <a:rPr lang="el-GR" altLang="ja-JP" dirty="0" smtClean="0">
                <a:latin typeface="+mn-lt"/>
                <a:cs typeface="Times New Roman" pitchFamily="18" charset="0"/>
              </a:rPr>
              <a:t>γ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+ </a:t>
            </a:r>
            <a:r>
              <a:rPr lang="en-US" altLang="ja-JP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 </a:t>
            </a:r>
            <a:r>
              <a:rPr lang="en-US" altLang="ja-JP" i="1" dirty="0" smtClean="0">
                <a:solidFill>
                  <a:srgbClr val="00B0F0"/>
                </a:solidFill>
                <a:latin typeface="+mn-lt"/>
                <a:cs typeface="Times New Roman" pitchFamily="18" charset="0"/>
                <a:sym typeface="Symbol"/>
              </a:rPr>
              <a:t>K</a:t>
            </a:r>
            <a:r>
              <a:rPr lang="en-US" altLang="ja-JP" baseline="30000" dirty="0" smtClean="0">
                <a:solidFill>
                  <a:srgbClr val="00B0F0"/>
                </a:solidFill>
                <a:latin typeface="+mn-lt"/>
                <a:cs typeface="Times New Roman" pitchFamily="18" charset="0"/>
                <a:sym typeface="Symbol"/>
              </a:rPr>
              <a:t>0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+ </a:t>
            </a:r>
            <a:r>
              <a:rPr lang="el-GR" altLang="ja-JP" dirty="0" smtClean="0">
                <a:latin typeface="+mn-lt"/>
                <a:cs typeface="Times New Roman" pitchFamily="18" charset="0"/>
                <a:sym typeface="Symbol"/>
              </a:rPr>
              <a:t>Σ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+</a:t>
            </a:r>
          </a:p>
          <a:p>
            <a:r>
              <a:rPr lang="el-GR" altLang="ja-JP" dirty="0" smtClean="0">
                <a:latin typeface="+mn-lt"/>
                <a:cs typeface="Times New Roman" pitchFamily="18" charset="0"/>
              </a:rPr>
              <a:t>γ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+ </a:t>
            </a:r>
            <a:r>
              <a:rPr lang="en-US" altLang="ja-JP" i="1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 </a:t>
            </a:r>
            <a:r>
              <a:rPr lang="en-US" altLang="ja-JP" i="1" dirty="0" smtClean="0">
                <a:solidFill>
                  <a:srgbClr val="00B0F0"/>
                </a:solidFill>
                <a:latin typeface="+mn-lt"/>
                <a:cs typeface="Times New Roman" pitchFamily="18" charset="0"/>
                <a:sym typeface="Symbol"/>
              </a:rPr>
              <a:t>K</a:t>
            </a:r>
            <a:r>
              <a:rPr lang="en-US" altLang="ja-JP" baseline="30000" dirty="0" smtClean="0">
                <a:solidFill>
                  <a:srgbClr val="00B0F0"/>
                </a:solidFill>
                <a:latin typeface="+mn-lt"/>
                <a:cs typeface="Times New Roman" pitchFamily="18" charset="0"/>
                <a:sym typeface="Symbol"/>
              </a:rPr>
              <a:t>0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+ </a:t>
            </a:r>
            <a:r>
              <a:rPr kumimoji="1" lang="el-GR" altLang="ja-JP" dirty="0" smtClean="0">
                <a:latin typeface="+mn-lt"/>
                <a:cs typeface="Arial"/>
                <a:sym typeface="Symbol"/>
              </a:rPr>
              <a:t>Λ</a:t>
            </a:r>
            <a:endParaRPr lang="en-US" altLang="ja-JP" dirty="0" smtClean="0">
              <a:latin typeface="+mn-lt"/>
              <a:cs typeface="Times New Roman" pitchFamily="18" charset="0"/>
              <a:sym typeface="Symbol"/>
            </a:endParaRPr>
          </a:p>
          <a:p>
            <a:r>
              <a:rPr lang="el-GR" altLang="ja-JP" dirty="0" smtClean="0">
                <a:latin typeface="+mn-lt"/>
                <a:cs typeface="Times New Roman" pitchFamily="18" charset="0"/>
              </a:rPr>
              <a:t>γ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+ </a:t>
            </a:r>
            <a:r>
              <a:rPr lang="en-US" altLang="ja-JP" i="1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 </a:t>
            </a:r>
            <a:r>
              <a:rPr lang="en-US" altLang="ja-JP" i="1" dirty="0" smtClean="0">
                <a:solidFill>
                  <a:srgbClr val="00B0F0"/>
                </a:solidFill>
                <a:latin typeface="+mn-lt"/>
                <a:cs typeface="Times New Roman" pitchFamily="18" charset="0"/>
                <a:sym typeface="Symbol"/>
              </a:rPr>
              <a:t>K</a:t>
            </a:r>
            <a:r>
              <a:rPr lang="en-US" altLang="ja-JP" baseline="30000" dirty="0" smtClean="0">
                <a:solidFill>
                  <a:srgbClr val="00B0F0"/>
                </a:solidFill>
                <a:latin typeface="+mn-lt"/>
                <a:cs typeface="Times New Roman" pitchFamily="18" charset="0"/>
                <a:sym typeface="Symbol"/>
              </a:rPr>
              <a:t>0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+ </a:t>
            </a:r>
            <a:r>
              <a:rPr lang="el-GR" altLang="ja-JP" dirty="0" smtClean="0">
                <a:latin typeface="+mn-lt"/>
                <a:cs typeface="Times New Roman" pitchFamily="18" charset="0"/>
                <a:sym typeface="Symbol"/>
              </a:rPr>
              <a:t>Σ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0</a:t>
            </a:r>
          </a:p>
          <a:p>
            <a:r>
              <a:rPr lang="el-GR" altLang="ja-JP" dirty="0" smtClean="0">
                <a:latin typeface="+mn-lt"/>
                <a:cs typeface="Times New Roman" pitchFamily="18" charset="0"/>
              </a:rPr>
              <a:t>γ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+ </a:t>
            </a:r>
            <a:r>
              <a:rPr lang="en-US" altLang="ja-JP" i="1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 </a:t>
            </a:r>
            <a:r>
              <a:rPr lang="en-US" altLang="ja-JP" i="1" dirty="0" smtClean="0">
                <a:solidFill>
                  <a:srgbClr val="7030A0"/>
                </a:solidFill>
                <a:latin typeface="+mn-lt"/>
                <a:cs typeface="Times New Roman" pitchFamily="18" charset="0"/>
                <a:sym typeface="Symbol"/>
              </a:rPr>
              <a:t>K</a:t>
            </a:r>
            <a:r>
              <a:rPr lang="en-US" altLang="ja-JP" baseline="30000" dirty="0" smtClean="0">
                <a:solidFill>
                  <a:srgbClr val="7030A0"/>
                </a:solidFill>
                <a:latin typeface="+mn-lt"/>
                <a:cs typeface="Times New Roman" pitchFamily="18" charset="0"/>
                <a:sym typeface="Symbol"/>
              </a:rPr>
              <a:t>+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+ </a:t>
            </a:r>
            <a:r>
              <a:rPr lang="el-GR" altLang="ja-JP" dirty="0" smtClean="0">
                <a:latin typeface="+mn-lt"/>
                <a:cs typeface="Times New Roman" pitchFamily="18" charset="0"/>
                <a:sym typeface="Symbol"/>
              </a:rPr>
              <a:t>Σ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+</a:t>
            </a:r>
            <a:r>
              <a:rPr lang="en-US" altLang="ja-JP" dirty="0" smtClean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altLang="ja-JP" baseline="30000" dirty="0" smtClean="0">
                <a:latin typeface="+mn-lt"/>
                <a:cs typeface="Times New Roman" pitchFamily="18" charset="0"/>
                <a:sym typeface="Symbol"/>
              </a:rPr>
              <a:t>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33257" y="1092010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ja-JP" u="sng" dirty="0" smtClean="0">
                <a:latin typeface="+mn-lt"/>
                <a:cs typeface="Times New Roman" pitchFamily="18" charset="0"/>
              </a:rPr>
              <a:t>γ</a:t>
            </a:r>
            <a:r>
              <a:rPr lang="en-US" altLang="ja-JP" u="sng" dirty="0" smtClean="0">
                <a:latin typeface="+mn-lt"/>
                <a:cs typeface="Times New Roman" pitchFamily="18" charset="0"/>
              </a:rPr>
              <a:t> </a:t>
            </a:r>
            <a:r>
              <a:rPr kumimoji="1" lang="en-US" altLang="ja-JP" u="sng" dirty="0" smtClean="0">
                <a:latin typeface="+mn-lt"/>
                <a:cs typeface="Times New Roman" pitchFamily="18" charset="0"/>
              </a:rPr>
              <a:t>+ </a:t>
            </a:r>
            <a:r>
              <a:rPr kumimoji="1" lang="en-US" altLang="ja-JP" i="1" u="sng" dirty="0" smtClean="0">
                <a:latin typeface="+mn-lt"/>
                <a:cs typeface="Times New Roman" pitchFamily="18" charset="0"/>
              </a:rPr>
              <a:t>N</a:t>
            </a:r>
            <a:r>
              <a:rPr kumimoji="1" lang="en-US" altLang="ja-JP" u="sng" dirty="0" smtClean="0">
                <a:latin typeface="+mn-lt"/>
                <a:cs typeface="Times New Roman" pitchFamily="18" charset="0"/>
              </a:rPr>
              <a:t> </a:t>
            </a:r>
            <a:r>
              <a:rPr kumimoji="1" lang="en-US" altLang="ja-JP" u="sng" dirty="0" smtClean="0">
                <a:latin typeface="+mn-lt"/>
                <a:cs typeface="Times New Roman" pitchFamily="18" charset="0"/>
                <a:sym typeface="Symbol"/>
              </a:rPr>
              <a:t> </a:t>
            </a:r>
            <a:r>
              <a:rPr kumimoji="1" lang="en-US" altLang="ja-JP" i="1" u="sng" dirty="0" smtClean="0">
                <a:latin typeface="+mn-lt"/>
                <a:cs typeface="Times New Roman" pitchFamily="18" charset="0"/>
                <a:sym typeface="Symbol"/>
              </a:rPr>
              <a:t>K </a:t>
            </a:r>
            <a:r>
              <a:rPr kumimoji="1" lang="en-US" altLang="ja-JP" u="sng" dirty="0" smtClean="0">
                <a:latin typeface="+mn-lt"/>
                <a:cs typeface="Times New Roman" pitchFamily="18" charset="0"/>
                <a:sym typeface="Symbol"/>
              </a:rPr>
              <a:t>+ </a:t>
            </a:r>
            <a:r>
              <a:rPr lang="en-US" altLang="ja-JP" i="1" u="sng" dirty="0" smtClean="0">
                <a:latin typeface="+mn-lt"/>
                <a:cs typeface="Times New Roman" pitchFamily="18" charset="0"/>
                <a:sym typeface="Symbol"/>
              </a:rPr>
              <a:t>Y</a:t>
            </a:r>
            <a:endParaRPr kumimoji="1" lang="en-US" altLang="ja-JP" i="1" u="sng" dirty="0" smtClean="0">
              <a:latin typeface="+mn-lt"/>
              <a:cs typeface="Times New Roman" pitchFamily="18" charset="0"/>
              <a:sym typeface="Symbo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40108" y="3174927"/>
            <a:ext cx="159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p: proton target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40108" y="2405171"/>
            <a:ext cx="159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n: neutron target</a:t>
            </a:r>
            <a:endParaRPr lang="en-US" sz="20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77663" y="3174927"/>
            <a:ext cx="1793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00B0F0"/>
                </a:solidFill>
                <a:latin typeface="+mn-lt"/>
                <a:cs typeface="Times New Roman" pitchFamily="18" charset="0"/>
                <a:sym typeface="Symbol"/>
              </a:rPr>
              <a:t>K</a:t>
            </a:r>
            <a:r>
              <a:rPr lang="en-US" altLang="ja-JP" sz="2000" baseline="30000" dirty="0" smtClean="0">
                <a:solidFill>
                  <a:srgbClr val="00B0F0"/>
                </a:solidFill>
                <a:latin typeface="+mn-lt"/>
                <a:cs typeface="Times New Roman" pitchFamily="18" charset="0"/>
                <a:sym typeface="Symbol"/>
              </a:rPr>
              <a:t>0 </a:t>
            </a:r>
            <a:r>
              <a:rPr lang="en-US" sz="2000" dirty="0" smtClean="0">
                <a:solidFill>
                  <a:srgbClr val="00B0F0"/>
                </a:solidFill>
                <a:latin typeface="+mn-lt"/>
              </a:rPr>
              <a:t>: neutral </a:t>
            </a:r>
            <a:r>
              <a:rPr lang="en-US" sz="2000" dirty="0" err="1" smtClean="0">
                <a:solidFill>
                  <a:srgbClr val="00B0F0"/>
                </a:solidFill>
                <a:latin typeface="+mn-lt"/>
              </a:rPr>
              <a:t>kaon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06339" y="2405171"/>
            <a:ext cx="1793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6600CC"/>
                </a:solidFill>
                <a:latin typeface="+mn-lt"/>
                <a:cs typeface="Times New Roman" pitchFamily="18" charset="0"/>
                <a:sym typeface="Symbol"/>
              </a:rPr>
              <a:t>K+</a:t>
            </a:r>
            <a:r>
              <a:rPr lang="en-US" altLang="ja-JP" sz="2000" baseline="30000" dirty="0" smtClean="0">
                <a:solidFill>
                  <a:srgbClr val="6600CC"/>
                </a:solidFill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6600CC"/>
                </a:solidFill>
                <a:latin typeface="+mn-lt"/>
              </a:rPr>
              <a:t>: anti- </a:t>
            </a:r>
            <a:r>
              <a:rPr lang="en-US" sz="2000" dirty="0" err="1" smtClean="0">
                <a:solidFill>
                  <a:srgbClr val="6600CC"/>
                </a:solidFill>
                <a:latin typeface="+mn-lt"/>
              </a:rPr>
              <a:t>kaon</a:t>
            </a:r>
            <a:endParaRPr lang="en-US" sz="2000" dirty="0">
              <a:solidFill>
                <a:srgbClr val="6600CC"/>
              </a:solidFill>
              <a:latin typeface="+mn-lt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-1" y="609361"/>
            <a:ext cx="6031689" cy="191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89789" y="85058"/>
            <a:ext cx="5964423" cy="418608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Electrophotoproduction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 strangeness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41194" y="4136505"/>
            <a:ext cx="8543499" cy="1323439"/>
          </a:xfrm>
          <a:prstGeom prst="rect">
            <a:avLst/>
          </a:prstGeom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In </a:t>
            </a:r>
            <a:r>
              <a:rPr lang="en-US" sz="2000" dirty="0" err="1" smtClean="0">
                <a:latin typeface="+mn-lt"/>
              </a:rPr>
              <a:t>electroproduction</a:t>
            </a:r>
            <a:r>
              <a:rPr lang="en-US" sz="2000" dirty="0" smtClean="0">
                <a:latin typeface="+mn-lt"/>
              </a:rPr>
              <a:t> …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hadron</a:t>
            </a:r>
            <a:r>
              <a:rPr lang="en-US" sz="2000" dirty="0" smtClean="0">
                <a:latin typeface="+mn-lt"/>
              </a:rPr>
              <a:t> structure is cleanly probed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electron vertex is well‐known from QED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one‐photon exchange is accurate on the % level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asymmetries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20872" y="1564832"/>
            <a:ext cx="5923128" cy="39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150505" y="5602408"/>
            <a:ext cx="6933063" cy="95865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MAMI delivers a stable 1.5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 electron beam with high polarization on high-power liquid hydrogen target</a:t>
            </a:r>
            <a:endParaRPr lang="en-US" sz="2000" dirty="0" smtClean="0">
              <a:latin typeface="+mn-lt"/>
            </a:endParaRPr>
          </a:p>
        </p:txBody>
      </p:sp>
      <p:graphicFrame>
        <p:nvGraphicFramePr>
          <p:cNvPr id="6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7652001"/>
              </p:ext>
            </p:extLst>
          </p:nvPr>
        </p:nvGraphicFramePr>
        <p:xfrm>
          <a:off x="95536" y="4415599"/>
          <a:ext cx="3471461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7628"/>
                <a:gridCol w="1323833"/>
              </a:tblGrid>
              <a:tr h="23075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liquid H</a:t>
                      </a:r>
                      <a:r>
                        <a:rPr kumimoji="1" lang="en-US" altLang="ja-JP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75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target thickness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dirty="0" smtClean="0"/>
                        <a:t>370 mg/cm</a:t>
                      </a:r>
                      <a:r>
                        <a:rPr lang="en-US" altLang="ja-JP" sz="1600" b="1" baseline="30000" dirty="0" smtClean="0"/>
                        <a:t>2</a:t>
                      </a:r>
                      <a:endParaRPr lang="ja-JP" altLang="en-US" sz="1600" b="1" baseline="30000" dirty="0"/>
                    </a:p>
                  </a:txBody>
                  <a:tcPr/>
                </a:tc>
              </a:tr>
              <a:tr h="23075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beam intensity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10 </a:t>
                      </a:r>
                      <a:r>
                        <a:rPr kumimoji="1" lang="en-US" altLang="ja-JP" sz="1600" b="1" dirty="0" err="1" smtClean="0"/>
                        <a:t>μA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823879" y="1708765"/>
            <a:ext cx="1528551" cy="507831"/>
          </a:xfrm>
          <a:prstGeom prst="rect">
            <a:avLst/>
          </a:prstGeom>
          <a:solidFill>
            <a:schemeClr val="accent1"/>
          </a:solidFill>
          <a:ln w="317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 smtClean="0">
                <a:solidFill>
                  <a:srgbClr val="0000CC"/>
                </a:solidFill>
                <a:latin typeface="Helvetica"/>
              </a:rPr>
              <a:t>P</a:t>
            </a:r>
            <a:r>
              <a:rPr lang="en-US" sz="1800" i="1" baseline="-25000" dirty="0" err="1" smtClean="0">
                <a:solidFill>
                  <a:srgbClr val="0000CC"/>
                </a:solidFill>
                <a:latin typeface="Helvetica"/>
              </a:rPr>
              <a:t>beam</a:t>
            </a:r>
            <a:r>
              <a:rPr lang="en-US" sz="1800" i="1" dirty="0" smtClean="0">
                <a:solidFill>
                  <a:srgbClr val="0000CC"/>
                </a:solidFill>
                <a:latin typeface="Helvetica"/>
              </a:rPr>
              <a:t> ~ 87 %</a:t>
            </a:r>
            <a:endParaRPr lang="en-US" sz="1800" dirty="0" smtClean="0">
              <a:solidFill>
                <a:srgbClr val="0000CC"/>
              </a:solidFill>
              <a:latin typeface="Helvetica"/>
            </a:endParaRPr>
          </a:p>
        </p:txBody>
      </p:sp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36" y="1527756"/>
            <a:ext cx="2950087" cy="28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012442" y="764289"/>
            <a:ext cx="4258102" cy="7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0049" y="955345"/>
            <a:ext cx="4793952" cy="14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Out-of-plane setup at MAMI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777" y="699448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355221" y="2200184"/>
            <a:ext cx="4788779" cy="40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315197" y="2224585"/>
            <a:ext cx="125559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Helvetica"/>
                <a:cs typeface="Arial"/>
              </a:rPr>
              <a:t>Φ</a:t>
            </a:r>
            <a:r>
              <a:rPr lang="de-DE" dirty="0" smtClean="0">
                <a:latin typeface="Helvetica"/>
                <a:cs typeface="Arial"/>
              </a:rPr>
              <a:t> ~ 40°</a:t>
            </a:r>
            <a:endParaRPr lang="en-US" dirty="0">
              <a:latin typeface="Helvetica"/>
            </a:endParaRPr>
          </a:p>
        </p:txBody>
      </p:sp>
      <p:graphicFrame>
        <p:nvGraphicFramePr>
          <p:cNvPr id="8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7652001"/>
              </p:ext>
            </p:extLst>
          </p:nvPr>
        </p:nvGraphicFramePr>
        <p:xfrm>
          <a:off x="1782929" y="4621133"/>
          <a:ext cx="4222087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2836"/>
                <a:gridCol w="2152638"/>
                <a:gridCol w="1346613"/>
              </a:tblGrid>
              <a:tr h="2307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solidFill>
                            <a:schemeClr val="tx1"/>
                          </a:solidFill>
                        </a:rPr>
                        <a:t>kaon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spectrometer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solidFill>
                            <a:schemeClr val="tx1"/>
                          </a:solidFill>
                        </a:rPr>
                        <a:t>Kaos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753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in-plane</a:t>
                      </a:r>
                      <a:r>
                        <a:rPr kumimoji="1" lang="en-US" altLang="ja-JP" sz="1600" b="1" baseline="0" dirty="0" smtClean="0"/>
                        <a:t> </a:t>
                      </a:r>
                      <a:r>
                        <a:rPr kumimoji="1" lang="en-US" altLang="ja-JP" sz="1600" b="1" baseline="0" dirty="0" smtClean="0"/>
                        <a:t>angle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21 – 43 </a:t>
                      </a:r>
                      <a:r>
                        <a:rPr kumimoji="1" lang="en-US" altLang="ja-JP" sz="1600" b="1" dirty="0" err="1" smtClean="0"/>
                        <a:t>deg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230753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central</a:t>
                      </a:r>
                      <a:r>
                        <a:rPr kumimoji="1" lang="en-US" altLang="ja-JP" sz="1600" b="1" baseline="0" dirty="0" smtClean="0"/>
                        <a:t> momentum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0.52 </a:t>
                      </a:r>
                      <a:r>
                        <a:rPr kumimoji="1" lang="en-US" altLang="ja-JP" sz="1600" b="1" dirty="0" err="1" smtClean="0"/>
                        <a:t>GeV</a:t>
                      </a:r>
                      <a:r>
                        <a:rPr kumimoji="1" lang="en-US" altLang="ja-JP" sz="1600" b="1" dirty="0" smtClean="0"/>
                        <a:t>/c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2307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e’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spectrometer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/>
                        <a:t>SpecB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0753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in-plane</a:t>
                      </a:r>
                      <a:r>
                        <a:rPr kumimoji="1" lang="en-US" altLang="ja-JP" sz="1600" b="1" baseline="0" dirty="0" smtClean="0"/>
                        <a:t> </a:t>
                      </a:r>
                      <a:r>
                        <a:rPr kumimoji="1" lang="en-US" altLang="ja-JP" sz="1600" b="1" baseline="0" dirty="0" smtClean="0"/>
                        <a:t>angle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15 </a:t>
                      </a:r>
                      <a:r>
                        <a:rPr kumimoji="1" lang="en-US" altLang="ja-JP" sz="1600" b="1" dirty="0" err="1" smtClean="0"/>
                        <a:t>deg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212450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central momentum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0.36 </a:t>
                      </a:r>
                      <a:r>
                        <a:rPr kumimoji="1" lang="en-US" altLang="ja-JP" sz="1600" b="1" dirty="0" err="1" smtClean="0"/>
                        <a:t>GeV</a:t>
                      </a:r>
                      <a:r>
                        <a:rPr kumimoji="1" lang="en-US" altLang="ja-JP" sz="1600" b="1" dirty="0" smtClean="0"/>
                        <a:t>/c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background rejection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115" y="964015"/>
            <a:ext cx="3804389" cy="263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164" y="775435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05425" y="3669470"/>
            <a:ext cx="3838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04714" y="3887235"/>
            <a:ext cx="50633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 new </a:t>
            </a:r>
            <a:r>
              <a:rPr lang="en-US" sz="1800" dirty="0" err="1" smtClean="0">
                <a:latin typeface="+mn-lt"/>
              </a:rPr>
              <a:t>aerogel</a:t>
            </a:r>
            <a:r>
              <a:rPr lang="en-US" sz="1800" dirty="0" smtClean="0">
                <a:latin typeface="+mn-lt"/>
              </a:rPr>
              <a:t> Cherenkov detector for </a:t>
            </a:r>
            <a:r>
              <a:rPr lang="en-US" sz="1800" dirty="0" err="1" smtClean="0">
                <a:latin typeface="+mn-lt"/>
              </a:rPr>
              <a:t>kaon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ID</a:t>
            </a:r>
            <a:endParaRPr lang="en-US" sz="180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 new </a:t>
            </a:r>
            <a:r>
              <a:rPr lang="en-US" sz="1800" dirty="0" err="1" smtClean="0">
                <a:latin typeface="+mn-lt"/>
              </a:rPr>
              <a:t>scintillator</a:t>
            </a:r>
            <a:r>
              <a:rPr lang="en-US" sz="1800" dirty="0" smtClean="0">
                <a:latin typeface="+mn-lt"/>
              </a:rPr>
              <a:t> wall for </a:t>
            </a:r>
            <a:r>
              <a:rPr lang="en-US" sz="1800" dirty="0" smtClean="0">
                <a:latin typeface="+mn-lt"/>
              </a:rPr>
              <a:t>PID </a:t>
            </a:r>
            <a:r>
              <a:rPr lang="en-US" sz="1800" dirty="0" smtClean="0">
                <a:latin typeface="+mn-lt"/>
              </a:rPr>
              <a:t>by single-arm TOF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 new </a:t>
            </a:r>
            <a:r>
              <a:rPr lang="en-US" sz="1800" dirty="0" smtClean="0">
                <a:latin typeface="+mn-lt"/>
              </a:rPr>
              <a:t>FPGA trigger with improved timing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 smaller </a:t>
            </a:r>
            <a:r>
              <a:rPr lang="en-US" sz="1800" dirty="0" smtClean="0">
                <a:latin typeface="+mn-lt"/>
              </a:rPr>
              <a:t>systematic errors in the </a:t>
            </a:r>
            <a:r>
              <a:rPr lang="en-US" sz="1800" dirty="0" smtClean="0">
                <a:latin typeface="+mn-lt"/>
              </a:rPr>
              <a:t>simulation</a:t>
            </a:r>
            <a:r>
              <a:rPr lang="en-US" sz="1800" dirty="0" smtClean="0">
                <a:latin typeface="+mn-lt"/>
              </a:rPr>
              <a:t>	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 much </a:t>
            </a:r>
            <a:r>
              <a:rPr lang="en-US" sz="1800" dirty="0" smtClean="0">
                <a:latin typeface="+mn-lt"/>
              </a:rPr>
              <a:t>improved tracking </a:t>
            </a:r>
            <a:r>
              <a:rPr lang="en-US" sz="1800" dirty="0" smtClean="0">
                <a:latin typeface="+mn-lt"/>
              </a:rPr>
              <a:t>code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identification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3499" y="1228292"/>
            <a:ext cx="4386722" cy="363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8728" y="1191303"/>
            <a:ext cx="4135272" cy="36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feil nach rechts 6"/>
          <p:cNvSpPr/>
          <p:nvPr/>
        </p:nvSpPr>
        <p:spPr bwMode="auto">
          <a:xfrm>
            <a:off x="4203510" y="777918"/>
            <a:ext cx="300251" cy="23201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55343" y="4626585"/>
            <a:ext cx="289332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momentum [</a:t>
            </a:r>
            <a:r>
              <a:rPr lang="en-US" dirty="0" err="1" smtClean="0">
                <a:latin typeface="Helvetica"/>
              </a:rPr>
              <a:t>GeV</a:t>
            </a:r>
            <a:r>
              <a:rPr lang="en-US" dirty="0" smtClean="0">
                <a:latin typeface="Helvetica"/>
              </a:rPr>
              <a:t>/c]</a:t>
            </a:r>
            <a:endParaRPr lang="en-US" dirty="0">
              <a:latin typeface="Helvetic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64072" y="4615212"/>
            <a:ext cx="300250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momentum [</a:t>
            </a:r>
            <a:r>
              <a:rPr lang="en-US" dirty="0" err="1" smtClean="0">
                <a:latin typeface="Helvetica"/>
              </a:rPr>
              <a:t>GeV</a:t>
            </a:r>
            <a:r>
              <a:rPr lang="en-US" dirty="0" smtClean="0">
                <a:latin typeface="Helvetica"/>
              </a:rPr>
              <a:t>/c]</a:t>
            </a:r>
            <a:endParaRPr lang="en-US" dirty="0">
              <a:latin typeface="Helvetica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994601" y="2263841"/>
            <a:ext cx="245086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time-of-flight [ns]</a:t>
            </a:r>
            <a:endParaRPr lang="en-US" dirty="0">
              <a:latin typeface="Helvetica"/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3770746" y="2307058"/>
            <a:ext cx="245086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time-of-flight [ns]</a:t>
            </a:r>
            <a:endParaRPr lang="en-US" dirty="0">
              <a:latin typeface="Helvetica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5910" y="627791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</a:rPr>
              <a:t>without </a:t>
            </a:r>
            <a:r>
              <a:rPr lang="en-US" dirty="0" err="1" smtClean="0">
                <a:latin typeface="Helvetica"/>
              </a:rPr>
              <a:t>dE</a:t>
            </a:r>
            <a:r>
              <a:rPr lang="en-US" dirty="0" smtClean="0">
                <a:latin typeface="Helvetica"/>
              </a:rPr>
              <a:t>/</a:t>
            </a:r>
            <a:r>
              <a:rPr lang="en-US" dirty="0" err="1" smtClean="0">
                <a:latin typeface="Helvetica"/>
              </a:rPr>
              <a:t>dx</a:t>
            </a:r>
            <a:r>
              <a:rPr lang="en-US" dirty="0" smtClean="0">
                <a:latin typeface="Helvetica"/>
              </a:rPr>
              <a:t> cuts</a:t>
            </a:r>
            <a:endParaRPr lang="en-US" dirty="0">
              <a:latin typeface="Helvetica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83958" y="630065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</a:rPr>
              <a:t>with </a:t>
            </a:r>
            <a:r>
              <a:rPr lang="en-US" dirty="0" err="1" smtClean="0">
                <a:latin typeface="Helvetica"/>
              </a:rPr>
              <a:t>dE</a:t>
            </a:r>
            <a:r>
              <a:rPr lang="en-US" dirty="0" smtClean="0">
                <a:latin typeface="Helvetica"/>
              </a:rPr>
              <a:t>/</a:t>
            </a:r>
            <a:r>
              <a:rPr lang="en-US" dirty="0" err="1" smtClean="0">
                <a:latin typeface="Helvetica"/>
              </a:rPr>
              <a:t>dx</a:t>
            </a:r>
            <a:r>
              <a:rPr lang="en-US" dirty="0" smtClean="0">
                <a:latin typeface="Helvetica"/>
              </a:rPr>
              <a:t> cuts on </a:t>
            </a:r>
            <a:r>
              <a:rPr lang="en-US" dirty="0" err="1" smtClean="0">
                <a:latin typeface="Helvetica"/>
              </a:rPr>
              <a:t>kaons</a:t>
            </a:r>
            <a:endParaRPr lang="en-US" dirty="0">
              <a:latin typeface="Helvetic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3890" y="130175"/>
            <a:ext cx="5176221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asymmetries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12527"/>
            <a:ext cx="3781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3532" y="1771650"/>
            <a:ext cx="38766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feil nach rechts 7"/>
          <p:cNvSpPr/>
          <p:nvPr/>
        </p:nvSpPr>
        <p:spPr bwMode="auto">
          <a:xfrm>
            <a:off x="3835020" y="3179928"/>
            <a:ext cx="450377" cy="24566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56880" y="777919"/>
            <a:ext cx="2980116" cy="1078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1695" y="130175"/>
            <a:ext cx="6687403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 to CLAS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at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0.5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/c)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592" y="726526"/>
            <a:ext cx="7385385" cy="486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4544700" y="2142701"/>
            <a:ext cx="2715903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[Model provided by P. </a:t>
            </a:r>
            <a:r>
              <a:rPr kumimoji="1" lang="en-US" altLang="ja-JP" sz="1200" dirty="0" err="1" smtClean="0">
                <a:solidFill>
                  <a:srgbClr val="0000FF"/>
                </a:solidFill>
                <a:latin typeface="+mn-lt"/>
              </a:rPr>
              <a:t>Vancraeyveld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 ]</a:t>
            </a:r>
            <a:endParaRPr lang="en-US" sz="1200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22124" y="3411942"/>
            <a:ext cx="270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[Data point from </a:t>
            </a:r>
            <a:b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</a:br>
            <a:r>
              <a:rPr kumimoji="1" lang="en-US" altLang="ja-JP" sz="1200" dirty="0" err="1" smtClean="0">
                <a:solidFill>
                  <a:srgbClr val="0000FF"/>
                </a:solidFill>
                <a:latin typeface="+mn-lt"/>
              </a:rPr>
              <a:t>Nasseripour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et al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 (CLAS </a:t>
            </a:r>
            <a:r>
              <a:rPr kumimoji="1" lang="en-US" altLang="ja-JP" sz="1200" dirty="0" err="1" smtClean="0">
                <a:solidFill>
                  <a:srgbClr val="0000FF"/>
                </a:solidFill>
                <a:latin typeface="+mn-lt"/>
              </a:rPr>
              <a:t>Collab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.),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Phys. Rev. 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C 77, 065208 (2008)]</a:t>
            </a:r>
            <a:endParaRPr lang="en-US" sz="1200" dirty="0">
              <a:latin typeface="+mn-lt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282889" y="3357348"/>
            <a:ext cx="144000" cy="144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76030" y="5843961"/>
            <a:ext cx="6648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MAMI preliminary data point without error bars</a:t>
            </a:r>
            <a:endParaRPr lang="en-US" dirty="0">
              <a:latin typeface="+mn-lt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 flipV="1">
            <a:off x="1446663" y="3684896"/>
            <a:ext cx="655092" cy="221093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572621" y="311143"/>
            <a:ext cx="8407606" cy="46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strangeness physics </a:t>
            </a:r>
            <a:r>
              <a:rPr lang="en-US" sz="2000" dirty="0" err="1">
                <a:solidFill>
                  <a:srgbClr val="0000CC"/>
                </a:solidFill>
                <a:latin typeface="Arial" pitchFamily="34" charset="0"/>
              </a:rPr>
              <a:t>programme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</a:rPr>
              <a:t> at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MAMI 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</a:rPr>
              <a:t>is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complementary </a:t>
            </a:r>
            <a:b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	to other laboratories (esp. Jefferson Lab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)</a:t>
            </a:r>
            <a:endParaRPr lang="en-US" sz="20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</a:rPr>
              <a:t>kaon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</a:rPr>
              <a:t>electroproduction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 structure functions at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low 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</a:rPr>
              <a:t>Q²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 extracted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						(from 2oo8/2oo9  data)</a:t>
            </a:r>
            <a:endParaRPr lang="en-US" sz="2000" dirty="0">
              <a:solidFill>
                <a:srgbClr val="0000CC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polarized structure functions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at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low 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</a:rPr>
              <a:t>Q²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 extracted (from 2o11 data)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2012" y="250881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What can be </a:t>
            </a:r>
            <a:r>
              <a:rPr lang="en-US" sz="2000" dirty="0" smtClean="0">
                <a:latin typeface="+mn-lt"/>
              </a:rPr>
              <a:t>learned: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models with large </a:t>
            </a:r>
            <a:r>
              <a:rPr lang="el-GR" sz="2000" dirty="0" smtClean="0">
                <a:latin typeface="+mn-lt"/>
              </a:rPr>
              <a:t>σ</a:t>
            </a:r>
            <a:r>
              <a:rPr lang="de-DE" sz="2000" baseline="-25000" dirty="0" smtClean="0">
                <a:latin typeface="+mn-lt"/>
              </a:rPr>
              <a:t>L </a:t>
            </a:r>
            <a:r>
              <a:rPr lang="en-US" sz="2000" dirty="0" smtClean="0">
                <a:latin typeface="+mn-lt"/>
              </a:rPr>
              <a:t>contributions excluded</a:t>
            </a:r>
            <a:endParaRPr lang="en-US" sz="2000" dirty="0" smtClean="0">
              <a:latin typeface="+mn-lt"/>
            </a:endParaRP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/>
              </a:rPr>
              <a:t>→ </a:t>
            </a:r>
            <a:r>
              <a:rPr lang="en-US" sz="2000" dirty="0" smtClean="0">
                <a:latin typeface="+mn-lt"/>
                <a:cs typeface="Arial"/>
              </a:rPr>
              <a:t>more observables are needed to characterize the reaction</a:t>
            </a:r>
            <a:endParaRPr lang="en-US" sz="2000" dirty="0" smtClean="0">
              <a:latin typeface="+mn-lt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σ</a:t>
            </a:r>
            <a:r>
              <a:rPr lang="de-DE" sz="2000" baseline="-25000" dirty="0" smtClean="0">
                <a:latin typeface="+mn-lt"/>
              </a:rPr>
              <a:t>LT‘ </a:t>
            </a:r>
            <a:r>
              <a:rPr lang="en-US" sz="2000" dirty="0" smtClean="0">
                <a:latin typeface="+mn-lt"/>
              </a:rPr>
              <a:t>is sensitive to interference terms between assumed resonances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/>
              </a:rPr>
              <a:t>→ non-trivial physical information on dynamics of the process</a:t>
            </a:r>
            <a:endParaRPr lang="en-US" sz="2000" dirty="0" smtClean="0">
              <a:latin typeface="+mn-lt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at </a:t>
            </a:r>
            <a:r>
              <a:rPr lang="en-US" sz="2000" dirty="0" smtClean="0">
                <a:latin typeface="+mn-lt"/>
              </a:rPr>
              <a:t>energies </a:t>
            </a:r>
            <a:r>
              <a:rPr lang="en-US" sz="2000" dirty="0" smtClean="0">
                <a:latin typeface="+mn-lt"/>
              </a:rPr>
              <a:t>~</a:t>
            </a:r>
            <a:r>
              <a:rPr lang="en-US" sz="2000" dirty="0" smtClean="0">
                <a:latin typeface="+mn-lt"/>
              </a:rPr>
              <a:t>1.7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higher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i="1" dirty="0" smtClean="0">
                <a:latin typeface="Helvetica"/>
              </a:rPr>
              <a:t>Q</a:t>
            </a:r>
            <a:r>
              <a:rPr lang="en-US" sz="2000" i="1" baseline="30000" dirty="0" smtClean="0">
                <a:latin typeface="Helvetica"/>
              </a:rPr>
              <a:t>2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dirty="0" smtClean="0">
                <a:latin typeface="+mn-lt"/>
              </a:rPr>
              <a:t>CLAS data </a:t>
            </a:r>
            <a:r>
              <a:rPr lang="en-US" sz="2000" dirty="0" smtClean="0">
                <a:latin typeface="+mn-lt"/>
              </a:rPr>
              <a:t>shows enhancement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/>
              </a:rPr>
              <a:t>→ unknown resonance structure</a:t>
            </a:r>
            <a:endParaRPr lang="en-US" sz="2000" dirty="0" smtClean="0">
              <a:latin typeface="+mn-lt"/>
            </a:endParaRP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/>
              </a:rPr>
              <a:t>→ more data at </a:t>
            </a:r>
            <a:r>
              <a:rPr lang="en-US" sz="2000" dirty="0" smtClean="0">
                <a:latin typeface="+mn-lt"/>
                <a:cs typeface="Arial"/>
              </a:rPr>
              <a:t>low </a:t>
            </a:r>
            <a:r>
              <a:rPr lang="en-US" sz="2000" i="1" dirty="0" smtClean="0">
                <a:latin typeface="+mn-lt"/>
              </a:rPr>
              <a:t>Q</a:t>
            </a:r>
            <a:r>
              <a:rPr lang="en-US" sz="2000" i="1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improves interpretation</a:t>
            </a: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2139729"/>
            <a:ext cx="4416425" cy="4699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Lab results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2139729"/>
            <a:ext cx="4416425" cy="469900"/>
          </a:xfrm>
        </p:spPr>
        <p:txBody>
          <a:bodyPr/>
          <a:lstStyle/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Unpolarized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functions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1733266" y="916613"/>
            <a:ext cx="5145205" cy="525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2961564" y="6086901"/>
            <a:ext cx="3930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fr-FR" sz="1200" dirty="0" err="1" smtClean="0">
                <a:solidFill>
                  <a:srgbClr val="0000CC"/>
                </a:solidFill>
                <a:latin typeface="+mn-lt"/>
              </a:rPr>
              <a:t>Ambrozewicz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et al.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Phys. </a:t>
            </a:r>
            <a:r>
              <a:rPr lang="fr-FR" sz="1200" i="1" dirty="0" err="1" smtClean="0">
                <a:solidFill>
                  <a:srgbClr val="0000CC"/>
                </a:solidFill>
                <a:latin typeface="+mn-lt"/>
              </a:rPr>
              <a:t>Rev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. 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C 75 (2007) 045203</a:t>
            </a:r>
            <a:r>
              <a:rPr lang="de-DE" sz="1200" dirty="0" smtClean="0">
                <a:solidFill>
                  <a:srgbClr val="0000CC"/>
                </a:solidFill>
                <a:latin typeface="+mn-lt"/>
              </a:rPr>
              <a:t>]</a:t>
            </a:r>
            <a:endParaRPr lang="de-DE" sz="12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1504" y="138410"/>
            <a:ext cx="5431809" cy="461665"/>
          </a:xfrm>
        </p:spPr>
        <p:txBody>
          <a:bodyPr/>
          <a:lstStyle/>
          <a:p>
            <a:r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Unseparated Λ and Σ cross sections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70848" y="802566"/>
            <a:ext cx="2190466" cy="461665"/>
          </a:xfrm>
          <a:prstGeom prst="rect">
            <a:avLst/>
          </a:prstGeom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l-GR" i="1" dirty="0" smtClean="0">
                <a:latin typeface="+mn-lt"/>
              </a:rPr>
              <a:t>σ</a:t>
            </a:r>
            <a:r>
              <a:rPr lang="en-US" i="1" baseline="-25000" dirty="0" smtClean="0">
                <a:latin typeface="+mn-lt"/>
              </a:rPr>
              <a:t>U</a:t>
            </a:r>
            <a:r>
              <a:rPr lang="en-US" i="1" dirty="0" smtClean="0">
                <a:latin typeface="+mn-lt"/>
              </a:rPr>
              <a:t> = </a:t>
            </a:r>
            <a:r>
              <a:rPr lang="el-GR" i="1" dirty="0" smtClean="0">
                <a:latin typeface="+mn-lt"/>
              </a:rPr>
              <a:t>σ</a:t>
            </a:r>
            <a:r>
              <a:rPr lang="en-US" i="1" baseline="-25000" dirty="0" smtClean="0">
                <a:latin typeface="+mn-lt"/>
              </a:rPr>
              <a:t>T</a:t>
            </a:r>
            <a:r>
              <a:rPr lang="en-US" i="1" dirty="0" smtClean="0">
                <a:latin typeface="+mn-lt"/>
              </a:rPr>
              <a:t> + </a:t>
            </a:r>
            <a:r>
              <a:rPr lang="el-GR" i="1" dirty="0" smtClean="0">
                <a:latin typeface="+mn-lt"/>
              </a:rPr>
              <a:t>ε</a:t>
            </a:r>
            <a:r>
              <a:rPr lang="de-DE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σ</a:t>
            </a:r>
            <a:r>
              <a:rPr lang="en-US" i="1" baseline="-25000" dirty="0" smtClean="0">
                <a:latin typeface="+mn-lt"/>
              </a:rPr>
              <a:t>L</a:t>
            </a:r>
            <a:endParaRPr lang="en-US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3963590" y="3165346"/>
            <a:ext cx="48958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 bwMode="auto">
          <a:xfrm>
            <a:off x="3980204" y="3264249"/>
            <a:ext cx="4866167" cy="144602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3785274"/>
            <a:ext cx="452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degree-of-polarization </a:t>
            </a:r>
            <a:r>
              <a:rPr lang="en-US" sz="1800" dirty="0" smtClean="0">
                <a:latin typeface="+mn-lt"/>
              </a:rPr>
              <a:t>of photons:</a:t>
            </a:r>
            <a:endParaRPr lang="en-US" sz="18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58949" y="4905236"/>
            <a:ext cx="7655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n-lt"/>
              </a:rPr>
              <a:t> </a:t>
            </a:r>
            <a:r>
              <a:rPr lang="el-GR" sz="1800" i="1" dirty="0" smtClean="0">
                <a:latin typeface="+mn-lt"/>
              </a:rPr>
              <a:t>ε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is Lorentz invariant under boosts along the virtual photon direction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n-lt"/>
              </a:rPr>
              <a:t> no longitudinal polarization possible for real photons with </a:t>
            </a:r>
            <a:r>
              <a:rPr lang="en-US" sz="1800" i="1" dirty="0" smtClean="0">
                <a:latin typeface="+mn-lt"/>
              </a:rPr>
              <a:t>Q</a:t>
            </a:r>
            <a:r>
              <a:rPr lang="en-US" sz="1800" i="1" baseline="30000" dirty="0" smtClean="0">
                <a:latin typeface="+mn-lt"/>
              </a:rPr>
              <a:t>2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= 0 </a:t>
            </a:r>
            <a:endParaRPr lang="en-US" sz="1800" dirty="0"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10908" y="1050343"/>
            <a:ext cx="5069762" cy="707886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+mn-lt"/>
              </a:rPr>
              <a:t>strangeness production in response of nucleon to electromagnetic field</a:t>
            </a:r>
            <a:endParaRPr lang="en-GB" sz="2000" dirty="0">
              <a:latin typeface="+mn-lt"/>
            </a:endParaRPr>
          </a:p>
        </p:txBody>
      </p:sp>
      <p:pic>
        <p:nvPicPr>
          <p:cNvPr id="508936" name="Picture 8" descr="http://blogs.uslhc.us/wp-content/uploads/2010/03/eetoee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67154" y="565035"/>
            <a:ext cx="3284646" cy="1663839"/>
          </a:xfrm>
          <a:prstGeom prst="rect">
            <a:avLst/>
          </a:prstGeom>
          <a:noFill/>
        </p:spPr>
      </p:pic>
      <p:cxnSp>
        <p:nvCxnSpPr>
          <p:cNvPr id="18" name="Gerade Verbindung mit Pfeil 17"/>
          <p:cNvCxnSpPr/>
          <p:nvPr/>
        </p:nvCxnSpPr>
        <p:spPr bwMode="auto">
          <a:xfrm flipV="1">
            <a:off x="5497033" y="744279"/>
            <a:ext cx="0" cy="187133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 flipV="1">
            <a:off x="5500577" y="2604977"/>
            <a:ext cx="2229293" cy="354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5603290" y="786803"/>
            <a:ext cx="3189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Times" pitchFamily="18" charset="0"/>
              </a:rPr>
              <a:t>p</a:t>
            </a:r>
            <a:endParaRPr lang="en-US" sz="1800" i="1" dirty="0">
              <a:latin typeface="Times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96206" y="1523994"/>
            <a:ext cx="3189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Times" pitchFamily="18" charset="0"/>
              </a:rPr>
              <a:t>p</a:t>
            </a:r>
            <a:endParaRPr lang="en-US" sz="1800" i="1" dirty="0">
              <a:latin typeface="Times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790057" y="326060"/>
            <a:ext cx="3189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Times" pitchFamily="18" charset="0"/>
              </a:rPr>
              <a:t>p</a:t>
            </a:r>
            <a:endParaRPr lang="en-US" sz="1800" i="1" dirty="0">
              <a:latin typeface="Times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825023" y="326060"/>
            <a:ext cx="3189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Times" pitchFamily="18" charset="0"/>
              </a:rPr>
              <a:t>p</a:t>
            </a:r>
            <a:endParaRPr lang="en-US" sz="1800" i="1" dirty="0">
              <a:latin typeface="Times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507665" y="2215116"/>
            <a:ext cx="2456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Q</a:t>
            </a:r>
            <a:r>
              <a:rPr lang="en-US" sz="1600" b="1" i="1" baseline="30000" dirty="0" smtClean="0">
                <a:latin typeface="+mn-lt"/>
              </a:rPr>
              <a:t>2</a:t>
            </a:r>
            <a:r>
              <a:rPr lang="en-US" sz="1600" b="1" i="1" dirty="0" smtClean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&gt; 0: space-like</a:t>
            </a:r>
            <a:endParaRPr lang="en-US" sz="1600" b="1" dirty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510131" y="2215116"/>
            <a:ext cx="2456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Q</a:t>
            </a:r>
            <a:r>
              <a:rPr lang="en-US" sz="1600" b="1" i="1" baseline="30000" dirty="0" smtClean="0">
                <a:latin typeface="+mn-lt"/>
              </a:rPr>
              <a:t>2</a:t>
            </a:r>
            <a:r>
              <a:rPr lang="en-US" sz="1600" b="1" i="1" dirty="0" smtClean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&lt; 0: time-like</a:t>
            </a:r>
            <a:endParaRPr lang="en-US" sz="1600" b="1" dirty="0"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511209" y="2633330"/>
            <a:ext cx="2456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space</a:t>
            </a:r>
            <a:endParaRPr lang="en-US" sz="1600" b="1" dirty="0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 rot="16200000">
            <a:off x="4100624" y="1212112"/>
            <a:ext cx="2456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time</a:t>
            </a:r>
            <a:endParaRPr lang="en-US" sz="1600" b="1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87643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“virtual” photon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155140" y="1132765"/>
            <a:ext cx="75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●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8311485" y="848437"/>
            <a:ext cx="75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6032025" y="5522608"/>
            <a:ext cx="2929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+mn-lt"/>
              </a:rPr>
              <a:t>              1                   </a:t>
            </a:r>
            <a:r>
              <a:rPr lang="de-DE" sz="1400" b="1" i="1" dirty="0" smtClean="0">
                <a:latin typeface="+mn-lt"/>
              </a:rPr>
              <a:t>Q</a:t>
            </a:r>
            <a:r>
              <a:rPr lang="de-DE" sz="1400" b="1" i="1" baseline="30000" dirty="0" smtClean="0">
                <a:latin typeface="+mn-lt"/>
              </a:rPr>
              <a:t>2</a:t>
            </a:r>
            <a:r>
              <a:rPr lang="de-DE" sz="1400" b="1" dirty="0" smtClean="0">
                <a:latin typeface="+mn-lt"/>
              </a:rPr>
              <a:t> (</a:t>
            </a:r>
            <a:r>
              <a:rPr lang="de-DE" sz="1400" b="1" dirty="0" err="1" smtClean="0">
                <a:latin typeface="+mn-lt"/>
              </a:rPr>
              <a:t>GeV</a:t>
            </a:r>
            <a:r>
              <a:rPr lang="de-DE" sz="1400" b="1" i="1" dirty="0" smtClean="0">
                <a:latin typeface="+mn-lt"/>
              </a:rPr>
              <a:t>/c</a:t>
            </a:r>
            <a:r>
              <a:rPr lang="de-DE" sz="1400" b="1" dirty="0" smtClean="0">
                <a:latin typeface="+mn-lt"/>
              </a:rPr>
              <a:t>)</a:t>
            </a:r>
            <a:r>
              <a:rPr lang="de-DE" sz="1400" b="1" baseline="30000" dirty="0" smtClean="0">
                <a:latin typeface="+mn-lt"/>
              </a:rPr>
              <a:t>2 </a:t>
            </a:r>
            <a:endParaRPr lang="de-DE" sz="1400" b="1" baseline="30000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617" y="130175"/>
            <a:ext cx="4828767" cy="4699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Separated </a:t>
            </a:r>
            <a:r>
              <a:rPr lang="el-GR" dirty="0" smtClean="0">
                <a:cs typeface="Arial"/>
              </a:rPr>
              <a:t>Λ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sections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804011" y="996287"/>
            <a:ext cx="4172255" cy="50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268036" y="6045958"/>
            <a:ext cx="3548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fr-FR" sz="1200" dirty="0" err="1" smtClean="0">
                <a:solidFill>
                  <a:srgbClr val="0000CC"/>
                </a:solidFill>
                <a:latin typeface="+mn-lt"/>
              </a:rPr>
              <a:t>Coman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et al.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Phys. </a:t>
            </a:r>
            <a:r>
              <a:rPr lang="fr-FR" sz="1200" i="1" dirty="0" err="1" smtClean="0">
                <a:solidFill>
                  <a:srgbClr val="0000CC"/>
                </a:solidFill>
                <a:latin typeface="+mn-lt"/>
              </a:rPr>
              <a:t>Rev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.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C 81 (2010) 052201</a:t>
            </a:r>
            <a:r>
              <a:rPr lang="de-DE" sz="1200" dirty="0" smtClean="0">
                <a:solidFill>
                  <a:srgbClr val="0000CC"/>
                </a:solidFill>
                <a:latin typeface="+mn-lt"/>
              </a:rPr>
              <a:t>]</a:t>
            </a:r>
            <a:endParaRPr lang="de-DE" sz="12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28013" y="5372483"/>
            <a:ext cx="2929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+mn-lt"/>
              </a:rPr>
              <a:t>              1                   </a:t>
            </a:r>
            <a:r>
              <a:rPr lang="de-DE" sz="1400" b="1" i="1" dirty="0" smtClean="0">
                <a:latin typeface="+mn-lt"/>
              </a:rPr>
              <a:t>Q</a:t>
            </a:r>
            <a:r>
              <a:rPr lang="de-DE" sz="1400" b="1" i="1" baseline="30000" dirty="0" smtClean="0">
                <a:latin typeface="+mn-lt"/>
              </a:rPr>
              <a:t>2</a:t>
            </a:r>
            <a:r>
              <a:rPr lang="de-DE" sz="1400" b="1" dirty="0" smtClean="0">
                <a:latin typeface="+mn-lt"/>
              </a:rPr>
              <a:t> (</a:t>
            </a:r>
            <a:r>
              <a:rPr lang="de-DE" sz="1400" b="1" dirty="0" err="1" smtClean="0">
                <a:latin typeface="+mn-lt"/>
              </a:rPr>
              <a:t>GeV</a:t>
            </a:r>
            <a:r>
              <a:rPr lang="de-DE" sz="1400" b="1" i="1" dirty="0" smtClean="0">
                <a:latin typeface="+mn-lt"/>
              </a:rPr>
              <a:t>/c</a:t>
            </a:r>
            <a:r>
              <a:rPr lang="de-DE" sz="1400" b="1" dirty="0" smtClean="0">
                <a:latin typeface="+mn-lt"/>
              </a:rPr>
              <a:t>)</a:t>
            </a:r>
            <a:r>
              <a:rPr lang="de-DE" sz="1400" b="1" baseline="30000" dirty="0" smtClean="0">
                <a:latin typeface="+mn-lt"/>
              </a:rPr>
              <a:t>2 </a:t>
            </a:r>
            <a:endParaRPr lang="de-DE" sz="1400" b="1" baseline="30000" dirty="0">
              <a:latin typeface="+mn-lt"/>
            </a:endParaRPr>
          </a:p>
        </p:txBody>
      </p:sp>
      <p:pic>
        <p:nvPicPr>
          <p:cNvPr id="17" name="Picture 2" descr="E:\Dokumente und Einstellungen\patrick\Eigene Dateien\Forschung\book\src\fig3.jpg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1000134"/>
            <a:ext cx="4339988" cy="4450209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/>
        </p:nvSpPr>
        <p:spPr>
          <a:xfrm>
            <a:off x="996287" y="6045958"/>
            <a:ext cx="3603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fr-FR" sz="1200" dirty="0" err="1" smtClean="0">
                <a:solidFill>
                  <a:srgbClr val="0000CC"/>
                </a:solidFill>
                <a:latin typeface="+mn-lt"/>
              </a:rPr>
              <a:t>Mohring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et al.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Phys. </a:t>
            </a:r>
            <a:r>
              <a:rPr lang="fr-FR" sz="1200" i="1" dirty="0" err="1" smtClean="0">
                <a:solidFill>
                  <a:srgbClr val="0000CC"/>
                </a:solidFill>
                <a:latin typeface="+mn-lt"/>
              </a:rPr>
              <a:t>Rev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.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C 67 (2003) 055205</a:t>
            </a:r>
            <a:r>
              <a:rPr lang="de-DE" sz="1200" dirty="0" smtClean="0">
                <a:solidFill>
                  <a:srgbClr val="0000CC"/>
                </a:solidFill>
                <a:latin typeface="+mn-lt"/>
              </a:rPr>
              <a:t>]</a:t>
            </a:r>
            <a:endParaRPr lang="de-DE" sz="1200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2" cstate="screen">
            <a:lum bright="-40000" contrast="60000"/>
          </a:blip>
          <a:srcRect/>
          <a:stretch>
            <a:fillRect/>
          </a:stretch>
        </p:blipFill>
        <p:spPr bwMode="auto">
          <a:xfrm>
            <a:off x="1709882" y="1426192"/>
            <a:ext cx="5320494" cy="460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330055" y="6059607"/>
            <a:ext cx="3848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fr-FR" sz="1200" dirty="0" err="1" smtClean="0">
                <a:solidFill>
                  <a:srgbClr val="0000CC"/>
                </a:solidFill>
                <a:latin typeface="+mn-lt"/>
              </a:rPr>
              <a:t>Ambrozewicz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et al.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Phys. </a:t>
            </a:r>
            <a:r>
              <a:rPr lang="fr-FR" sz="1200" i="1" dirty="0" err="1" smtClean="0">
                <a:solidFill>
                  <a:srgbClr val="0000CC"/>
                </a:solidFill>
                <a:latin typeface="+mn-lt"/>
              </a:rPr>
              <a:t>Rev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.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C 75 (2007) 045203</a:t>
            </a:r>
            <a:r>
              <a:rPr lang="de-DE" sz="1200" dirty="0" smtClean="0">
                <a:solidFill>
                  <a:srgbClr val="0000CC"/>
                </a:solidFill>
                <a:latin typeface="+mn-lt"/>
              </a:rPr>
              <a:t>]</a:t>
            </a:r>
            <a:endParaRPr lang="de-DE" sz="12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2955" y="752900"/>
            <a:ext cx="3411940" cy="707886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  <a:sym typeface="Wingdings" pitchFamily="2" charset="2"/>
              </a:rPr>
              <a:t>CLAS data suggests vanishing longitudinal parts</a:t>
            </a:r>
            <a:endParaRPr lang="en-US" sz="2000" dirty="0">
              <a:latin typeface="+mn-lt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pPr lvl="0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Separated </a:t>
            </a:r>
            <a:r>
              <a:rPr lang="el-GR" dirty="0" smtClean="0">
                <a:cs typeface="Arial"/>
              </a:rPr>
              <a:t>Λ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0657" y="111114"/>
            <a:ext cx="6482687" cy="461665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Unpolarized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interference structure functions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27095" y="5718413"/>
            <a:ext cx="3835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fr-FR" sz="1200" dirty="0" err="1" smtClean="0">
                <a:solidFill>
                  <a:srgbClr val="0000CC"/>
                </a:solidFill>
                <a:latin typeface="+mn-lt"/>
              </a:rPr>
              <a:t>Ambrozewicz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et al.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Phys. </a:t>
            </a:r>
            <a:r>
              <a:rPr lang="fr-FR" sz="1200" i="1" dirty="0" err="1" smtClean="0">
                <a:solidFill>
                  <a:srgbClr val="0000CC"/>
                </a:solidFill>
                <a:latin typeface="+mn-lt"/>
              </a:rPr>
              <a:t>Rev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.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C 75 (2007) 045203</a:t>
            </a:r>
            <a:r>
              <a:rPr lang="de-DE" sz="1200" dirty="0" smtClean="0">
                <a:solidFill>
                  <a:srgbClr val="0000CC"/>
                </a:solidFill>
                <a:latin typeface="+mn-lt"/>
              </a:rPr>
              <a:t>]</a:t>
            </a:r>
            <a:endParaRPr lang="de-DE" sz="120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0" y="693262"/>
            <a:ext cx="9144000" cy="505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2139729"/>
            <a:ext cx="4416425" cy="4699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Polarized structure functions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97466"/>
            <a:ext cx="4473740" cy="4616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 data at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0.5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/c)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1" y="691913"/>
            <a:ext cx="4672097" cy="47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610617" y="731577"/>
            <a:ext cx="4533383" cy="475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862316" y="6182438"/>
            <a:ext cx="528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kumimoji="1" lang="en-US" altLang="ja-JP" sz="1200" dirty="0" err="1" smtClean="0">
                <a:solidFill>
                  <a:srgbClr val="0000FF"/>
                </a:solidFill>
                <a:latin typeface="+mn-lt"/>
              </a:rPr>
              <a:t>Nasseripour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et al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 (CLAS Collaboration),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Phys. Rev. 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C 77, 065208 (2008)]</a:t>
            </a:r>
            <a:endParaRPr lang="en-US" sz="1200" dirty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7421" y="5302113"/>
            <a:ext cx="614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MB isobar model (blue long dashes)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GLV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Regge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model (red dash-dot)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+mn-lt"/>
              </a:rPr>
              <a:t>Ghent RPR model including a D13(1900) state (green solid)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+mn-lt"/>
              </a:rPr>
              <a:t>Ghent RPR model including a P11(1900) state (green short dashes)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621755" y="4162574"/>
            <a:ext cx="5767328" cy="81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77572" y="3910722"/>
            <a:ext cx="752364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n-lt"/>
              </a:rPr>
              <a:t>structure of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virtual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photoproduction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cross section: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1603253" y="1604673"/>
            <a:ext cx="6186207" cy="244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58337" y="984031"/>
            <a:ext cx="2626057" cy="9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6944" y="109594"/>
            <a:ext cx="8070112" cy="461665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e,e‘K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)Λ in the one-photon-exchange approximation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75296" y="4986609"/>
            <a:ext cx="7523640" cy="4160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n-lt"/>
              </a:rPr>
              <a:t>for polarized electrons with </a:t>
            </a:r>
            <a:r>
              <a:rPr lang="en-US" sz="1600" dirty="0" err="1" smtClean="0">
                <a:latin typeface="+mn-lt"/>
              </a:rPr>
              <a:t>helicity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h</a:t>
            </a:r>
            <a:r>
              <a:rPr lang="en-US" sz="1600" dirty="0" smtClean="0">
                <a:latin typeface="+mn-lt"/>
              </a:rPr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4842" y="676197"/>
            <a:ext cx="862538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n-lt"/>
              </a:rPr>
              <a:t>five-fold differential cross section separates into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virtual photon flux </a:t>
            </a:r>
            <a:r>
              <a:rPr lang="en-US" sz="1600" dirty="0" smtClean="0">
                <a:latin typeface="+mn-lt"/>
              </a:rPr>
              <a:t>and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virt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.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photoproduction</a:t>
            </a:r>
            <a:endParaRPr lang="en-US" sz="1600" dirty="0" smtClean="0"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6232620" y="4333613"/>
            <a:ext cx="2529242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691218" y="5780458"/>
            <a:ext cx="8452781" cy="4160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n-lt"/>
              </a:rPr>
              <a:t>for </a:t>
            </a:r>
            <a:r>
              <a:rPr lang="en-US" sz="1600" i="1" dirty="0" smtClean="0">
                <a:latin typeface="+mn-lt"/>
              </a:rPr>
              <a:t>Q</a:t>
            </a:r>
            <a:r>
              <a:rPr lang="en-US" sz="1600" i="1" baseline="30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dirty="0" smtClean="0">
                <a:latin typeface="+mn-lt"/>
                <a:sym typeface="Wingdings" pitchFamily="2" charset="2"/>
              </a:rPr>
              <a:t>→ 0 </a:t>
            </a:r>
            <a:r>
              <a:rPr lang="en-US" sz="1600" dirty="0" smtClean="0">
                <a:latin typeface="+mn-lt"/>
              </a:rPr>
              <a:t>and </a:t>
            </a:r>
            <a:r>
              <a:rPr lang="en-US" sz="1600" dirty="0" err="1" smtClean="0">
                <a:latin typeface="+mn-lt"/>
              </a:rPr>
              <a:t>unpolarized</a:t>
            </a:r>
            <a:r>
              <a:rPr lang="en-US" sz="1600" dirty="0" smtClean="0">
                <a:latin typeface="+mn-lt"/>
              </a:rPr>
              <a:t> electrons relation to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real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photoproduction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cross section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135272" y="4749409"/>
            <a:ext cx="5005432" cy="104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411939" y="1238035"/>
            <a:ext cx="267496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n-lt"/>
              </a:rPr>
              <a:t>with degree of </a:t>
            </a:r>
            <a:r>
              <a:rPr lang="en-US" sz="1600" dirty="0" err="1" smtClean="0">
                <a:latin typeface="+mn-lt"/>
              </a:rPr>
              <a:t>polarisation</a:t>
            </a:r>
            <a:r>
              <a:rPr lang="en-US" sz="1600" dirty="0" smtClean="0">
                <a:latin typeface="+mn-lt"/>
              </a:rPr>
              <a:t>: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5866253" y="1036733"/>
            <a:ext cx="2841092" cy="73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648" y="814507"/>
            <a:ext cx="4667534" cy="16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4150" y="130175"/>
            <a:ext cx="7915701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Lagrangian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models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strangeness production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3067050"/>
            <a:ext cx="9144000" cy="4084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• </a:t>
            </a:r>
            <a:r>
              <a:rPr lang="en-US" sz="1800" i="1" dirty="0" err="1" smtClean="0">
                <a:solidFill>
                  <a:srgbClr val="C00000"/>
                </a:solidFill>
              </a:rPr>
              <a:t>Saclay</a:t>
            </a:r>
            <a:r>
              <a:rPr lang="en-US" sz="1800" i="1" dirty="0" smtClean="0">
                <a:solidFill>
                  <a:srgbClr val="C00000"/>
                </a:solidFill>
              </a:rPr>
              <a:t>-Lyon A</a:t>
            </a:r>
            <a:r>
              <a:rPr lang="en-US" sz="1800" dirty="0" smtClean="0"/>
              <a:t>:	no 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f. f., SU(3), crossing symmetry, </a:t>
            </a:r>
          </a:p>
          <a:p>
            <a:pPr marL="0" lvl="1"/>
            <a:r>
              <a:rPr lang="en-US" dirty="0" smtClean="0"/>
              <a:t> 		nucleon (spin 1/2 and 3/2) and </a:t>
            </a:r>
            <a:r>
              <a:rPr lang="en-US" dirty="0" err="1" smtClean="0"/>
              <a:t>hyperon</a:t>
            </a:r>
            <a:r>
              <a:rPr lang="en-US" dirty="0" smtClean="0"/>
              <a:t> resonances</a:t>
            </a:r>
          </a:p>
          <a:p>
            <a:pPr marL="0" lvl="1"/>
            <a:r>
              <a:rPr lang="en-US" dirty="0" smtClean="0"/>
              <a:t>		 extended Born terms (p,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, K), K*(890), K</a:t>
            </a:r>
            <a:r>
              <a:rPr lang="en-US" baseline="-25000" dirty="0" smtClean="0"/>
              <a:t>1</a:t>
            </a:r>
            <a:r>
              <a:rPr lang="en-US" dirty="0" smtClean="0"/>
              <a:t>(1270)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200" dirty="0" smtClean="0"/>
              <a:t>	</a:t>
            </a:r>
            <a:r>
              <a:rPr lang="en-US" sz="1200" dirty="0" smtClean="0">
                <a:solidFill>
                  <a:srgbClr val="0000FF"/>
                </a:solidFill>
              </a:rPr>
              <a:t>[</a:t>
            </a:r>
            <a:r>
              <a:rPr lang="en-US" altLang="ja-JP" sz="1200" dirty="0" smtClean="0">
                <a:solidFill>
                  <a:srgbClr val="0000FF"/>
                </a:solidFill>
              </a:rPr>
              <a:t>T. Mart, C. </a:t>
            </a:r>
            <a:r>
              <a:rPr lang="en-US" altLang="ja-JP" sz="1200" dirty="0" err="1" smtClean="0">
                <a:solidFill>
                  <a:srgbClr val="0000FF"/>
                </a:solidFill>
              </a:rPr>
              <a:t>Bennhold</a:t>
            </a:r>
            <a:r>
              <a:rPr lang="en-US" altLang="ja-JP" sz="1200" dirty="0" smtClean="0">
                <a:solidFill>
                  <a:srgbClr val="0000FF"/>
                </a:solidFill>
              </a:rPr>
              <a:t>, </a:t>
            </a:r>
            <a:r>
              <a:rPr lang="en-US" altLang="ja-JP" sz="1200" i="1" dirty="0" smtClean="0">
                <a:solidFill>
                  <a:srgbClr val="0000FF"/>
                </a:solidFill>
              </a:rPr>
              <a:t>Phys. Rev.</a:t>
            </a:r>
            <a:r>
              <a:rPr lang="en-US" altLang="ja-JP" sz="1200" dirty="0" smtClean="0">
                <a:solidFill>
                  <a:srgbClr val="0000FF"/>
                </a:solidFill>
              </a:rPr>
              <a:t> C 61 (2000) 012201(R</a:t>
            </a:r>
            <a:r>
              <a:rPr lang="en-US" altLang="ja-JP" sz="1200" dirty="0" smtClean="0">
                <a:solidFill>
                  <a:srgbClr val="0000FF"/>
                </a:solidFill>
              </a:rPr>
              <a:t>)]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800" dirty="0" smtClean="0"/>
              <a:t>• </a:t>
            </a:r>
            <a:r>
              <a:rPr lang="en-US" sz="1800" i="1" dirty="0" err="1" smtClean="0">
                <a:solidFill>
                  <a:srgbClr val="C00000"/>
                </a:solidFill>
              </a:rPr>
              <a:t>Kaon</a:t>
            </a:r>
            <a:r>
              <a:rPr lang="en-US" sz="1800" i="1" dirty="0" smtClean="0">
                <a:solidFill>
                  <a:srgbClr val="C00000"/>
                </a:solidFill>
              </a:rPr>
              <a:t>-MAID</a:t>
            </a:r>
            <a:r>
              <a:rPr lang="en-US" sz="1800" dirty="0" smtClean="0">
                <a:solidFill>
                  <a:srgbClr val="C00000"/>
                </a:solidFill>
              </a:rPr>
              <a:t>:</a:t>
            </a:r>
            <a:r>
              <a:rPr lang="en-US" sz="1800" dirty="0" smtClean="0"/>
              <a:t>	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f. f., SU(3), no </a:t>
            </a:r>
            <a:r>
              <a:rPr lang="en-US" sz="1800" dirty="0" err="1" smtClean="0"/>
              <a:t>hyperon</a:t>
            </a:r>
            <a:r>
              <a:rPr lang="en-US" sz="1800" dirty="0" smtClean="0"/>
              <a:t> resonances, </a:t>
            </a:r>
            <a:br>
              <a:rPr lang="en-US" sz="1800" dirty="0" smtClean="0"/>
            </a:br>
            <a:r>
              <a:rPr lang="en-US" sz="1800" dirty="0" smtClean="0"/>
              <a:t>		only nucleon  (spin 1/2 and 3/2)  resonances</a:t>
            </a:r>
          </a:p>
          <a:p>
            <a:r>
              <a:rPr lang="en-US" sz="1800" dirty="0" smtClean="0"/>
              <a:t>			extended Born terms (p, 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, K), K*(890), K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(1270) </a:t>
            </a:r>
            <a:br>
              <a:rPr lang="en-US" sz="1800" dirty="0" smtClean="0"/>
            </a:br>
            <a:r>
              <a:rPr lang="en-US" sz="1800" dirty="0" smtClean="0"/>
              <a:t>		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[T. </a:t>
            </a:r>
            <a:r>
              <a:rPr kumimoji="1" lang="en-US" altLang="ja-JP" sz="1200" dirty="0" err="1" smtClean="0">
                <a:solidFill>
                  <a:srgbClr val="0000FF"/>
                </a:solidFill>
              </a:rPr>
              <a:t>Mizutani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1200" i="1" dirty="0" smtClean="0">
                <a:solidFill>
                  <a:srgbClr val="0000FF"/>
                </a:solidFill>
              </a:rPr>
              <a:t>et al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., </a:t>
            </a:r>
            <a:r>
              <a:rPr kumimoji="1" lang="en-US" altLang="ja-JP" sz="1200" i="1" dirty="0" smtClean="0">
                <a:solidFill>
                  <a:srgbClr val="0000FF"/>
                </a:solidFill>
              </a:rPr>
              <a:t>Phys. Rev. C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 58 (1998) 75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]</a:t>
            </a:r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/>
              <a:t>• </a:t>
            </a:r>
            <a:r>
              <a:rPr lang="en-US" sz="1800" i="1" dirty="0" smtClean="0">
                <a:solidFill>
                  <a:srgbClr val="C00000"/>
                </a:solidFill>
              </a:rPr>
              <a:t>RPR</a:t>
            </a:r>
            <a:r>
              <a:rPr lang="en-US" sz="1800" dirty="0" smtClean="0">
                <a:solidFill>
                  <a:srgbClr val="C00000"/>
                </a:solidFill>
              </a:rPr>
              <a:t>:</a:t>
            </a:r>
            <a:r>
              <a:rPr lang="en-US" sz="1800" dirty="0" smtClean="0"/>
              <a:t>	</a:t>
            </a:r>
            <a:r>
              <a:rPr lang="en-US" sz="1800" dirty="0" smtClean="0"/>
              <a:t>	</a:t>
            </a:r>
            <a:r>
              <a:rPr lang="en-US" sz="1800" dirty="0" err="1" smtClean="0"/>
              <a:t>Regge</a:t>
            </a:r>
            <a:r>
              <a:rPr lang="en-US" sz="1800" dirty="0" smtClean="0"/>
              <a:t> </a:t>
            </a:r>
            <a:r>
              <a:rPr lang="en-US" sz="1800" dirty="0" smtClean="0"/>
              <a:t>model </a:t>
            </a:r>
            <a:r>
              <a:rPr lang="en-US" sz="1800" dirty="0" smtClean="0"/>
              <a:t>for t-channel </a:t>
            </a:r>
          </a:p>
          <a:p>
            <a:r>
              <a:rPr lang="en-US" sz="1800" dirty="0" smtClean="0"/>
              <a:t>	</a:t>
            </a:r>
            <a:r>
              <a:rPr lang="en-US" sz="1800" dirty="0" smtClean="0"/>
              <a:t>		moderate no. of </a:t>
            </a:r>
            <a:r>
              <a:rPr lang="en-US" sz="1800" dirty="0" smtClean="0"/>
              <a:t>s-channel </a:t>
            </a:r>
            <a:r>
              <a:rPr lang="en-US" sz="1800" dirty="0" smtClean="0"/>
              <a:t>nucleon resonances</a:t>
            </a:r>
          </a:p>
          <a:p>
            <a:r>
              <a:rPr lang="en-US" sz="1800" dirty="0" smtClean="0"/>
              <a:t>	</a:t>
            </a:r>
            <a:r>
              <a:rPr lang="en-US" sz="1800" dirty="0" smtClean="0"/>
              <a:t>		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[</a:t>
            </a:r>
            <a:r>
              <a:rPr lang="en-US" sz="1200" dirty="0" smtClean="0">
                <a:solidFill>
                  <a:srgbClr val="0000FF"/>
                </a:solidFill>
              </a:rPr>
              <a:t>T. </a:t>
            </a:r>
            <a:r>
              <a:rPr lang="en-US" sz="1200" dirty="0" err="1" smtClean="0">
                <a:solidFill>
                  <a:srgbClr val="0000FF"/>
                </a:solidFill>
              </a:rPr>
              <a:t>Corthals</a:t>
            </a:r>
            <a:r>
              <a:rPr lang="en-US" sz="1200" dirty="0" smtClean="0">
                <a:solidFill>
                  <a:srgbClr val="0000FF"/>
                </a:solidFill>
              </a:rPr>
              <a:t>, D.G. Ireland, T. Van </a:t>
            </a:r>
            <a:r>
              <a:rPr lang="en-US" sz="1200" dirty="0" err="1" smtClean="0">
                <a:solidFill>
                  <a:srgbClr val="0000FF"/>
                </a:solidFill>
              </a:rPr>
              <a:t>Cauteren</a:t>
            </a:r>
            <a:r>
              <a:rPr lang="en-US" sz="1200" dirty="0" smtClean="0">
                <a:solidFill>
                  <a:srgbClr val="0000FF"/>
                </a:solidFill>
              </a:rPr>
              <a:t>, J. </a:t>
            </a:r>
            <a:r>
              <a:rPr lang="en-US" sz="1200" dirty="0" err="1" smtClean="0">
                <a:solidFill>
                  <a:srgbClr val="0000FF"/>
                </a:solidFill>
              </a:rPr>
              <a:t>Ryckebusch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i="1" dirty="0" smtClean="0">
                <a:solidFill>
                  <a:srgbClr val="0000FF"/>
                </a:solidFill>
              </a:rPr>
              <a:t>Phys</a:t>
            </a:r>
            <a:r>
              <a:rPr lang="en-US" sz="1200" i="1" dirty="0" smtClean="0">
                <a:solidFill>
                  <a:srgbClr val="0000FF"/>
                </a:solidFill>
              </a:rPr>
              <a:t>. Rev. C</a:t>
            </a:r>
            <a:r>
              <a:rPr lang="en-US" sz="1200" dirty="0" smtClean="0">
                <a:solidFill>
                  <a:srgbClr val="0000FF"/>
                </a:solidFill>
              </a:rPr>
              <a:t> 75, (2007</a:t>
            </a:r>
            <a:r>
              <a:rPr lang="en-US" sz="1200" dirty="0" smtClean="0">
                <a:solidFill>
                  <a:srgbClr val="0000FF"/>
                </a:solidFill>
              </a:rPr>
              <a:t>) 045204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]</a:t>
            </a:r>
            <a:endParaRPr kumimoji="1" lang="en-US" altLang="ja-JP" sz="1200" dirty="0" smtClean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1013" y="696036"/>
            <a:ext cx="4362987" cy="243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7124131" y="736978"/>
            <a:ext cx="2019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altLang="ja-JP" sz="1400" dirty="0" smtClean="0">
                <a:solidFill>
                  <a:srgbClr val="0000FF"/>
                </a:solidFill>
                <a:latin typeface="+mn-lt"/>
              </a:rPr>
              <a:t>Fig. from </a:t>
            </a:r>
            <a:r>
              <a:rPr lang="en-US" altLang="ja-JP" sz="1400" dirty="0" smtClean="0">
                <a:solidFill>
                  <a:srgbClr val="0000FF"/>
                </a:solidFill>
                <a:latin typeface="+mn-lt"/>
              </a:rPr>
              <a:t>T. </a:t>
            </a:r>
            <a:r>
              <a:rPr lang="en-US" altLang="ja-JP" sz="1400" dirty="0" err="1" smtClean="0">
                <a:solidFill>
                  <a:srgbClr val="0000FF"/>
                </a:solidFill>
                <a:latin typeface="+mn-lt"/>
              </a:rPr>
              <a:t>Corthals</a:t>
            </a:r>
            <a:r>
              <a:rPr lang="en-US" altLang="ja-JP" sz="1400" dirty="0" smtClean="0">
                <a:solidFill>
                  <a:srgbClr val="0000FF"/>
                </a:solidFill>
                <a:latin typeface="+mn-lt"/>
              </a:rPr>
              <a:t>]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-1" y="3197277"/>
            <a:ext cx="4963349" cy="36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E:\Dokumente und Einstellungen\patrick\Eigene Dateien\Aktuelles\xse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0210" y="324141"/>
            <a:ext cx="4145313" cy="2784691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4640239" y="3363966"/>
            <a:ext cx="4503761" cy="328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579" y="56522"/>
            <a:ext cx="4794843" cy="4616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Predictions for MAMI kinematics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35773" y="696514"/>
            <a:ext cx="4408227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model for d</a:t>
            </a:r>
            <a:r>
              <a:rPr lang="el-GR" sz="2000" dirty="0" smtClean="0">
                <a:latin typeface="+mn-lt"/>
              </a:rPr>
              <a:t>σ</a:t>
            </a:r>
            <a:r>
              <a:rPr lang="de-DE" sz="2000" dirty="0" smtClean="0">
                <a:latin typeface="+mn-lt"/>
              </a:rPr>
              <a:t>/d</a:t>
            </a:r>
            <a:r>
              <a:rPr lang="el-GR" sz="2000" dirty="0" smtClean="0">
                <a:latin typeface="+mn-lt"/>
              </a:rPr>
              <a:t>Ω</a:t>
            </a:r>
            <a:r>
              <a:rPr lang="en-US" sz="2000" dirty="0" smtClean="0">
                <a:latin typeface="+mn-lt"/>
              </a:rPr>
              <a:t> as a function of </a:t>
            </a:r>
            <a:r>
              <a:rPr lang="en-US" sz="2000" i="1" dirty="0" smtClean="0">
                <a:latin typeface="+mn-lt"/>
              </a:rPr>
              <a:t>Q</a:t>
            </a:r>
            <a:r>
              <a:rPr lang="en-US" sz="2000" i="1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i="1" dirty="0" smtClean="0">
                <a:latin typeface="+mn-lt"/>
              </a:rPr>
              <a:t>W</a:t>
            </a:r>
            <a:r>
              <a:rPr lang="en-US" sz="2000" dirty="0" smtClean="0">
                <a:latin typeface="+mn-lt"/>
              </a:rPr>
              <a:t> at </a:t>
            </a:r>
            <a:r>
              <a:rPr lang="el-GR" sz="2000" dirty="0" smtClean="0">
                <a:latin typeface="+mn-lt"/>
              </a:rPr>
              <a:t>θ</a:t>
            </a:r>
            <a:r>
              <a:rPr lang="de-DE" sz="2000" baseline="-25000" dirty="0" smtClean="0">
                <a:latin typeface="+mn-lt"/>
              </a:rPr>
              <a:t>K</a:t>
            </a:r>
            <a:r>
              <a:rPr lang="de-DE" sz="2000" dirty="0" smtClean="0">
                <a:latin typeface="+mn-lt"/>
              </a:rPr>
              <a:t> = 60° </a:t>
            </a:r>
            <a:r>
              <a:rPr lang="de-DE" sz="2000" dirty="0" err="1" smtClean="0">
                <a:latin typeface="+mn-lt"/>
              </a:rPr>
              <a:t>and</a:t>
            </a:r>
            <a:r>
              <a:rPr lang="de-DE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ε</a:t>
            </a:r>
            <a:r>
              <a:rPr lang="de-DE" sz="2000" dirty="0" smtClean="0">
                <a:latin typeface="+mn-lt"/>
              </a:rPr>
              <a:t> = 0.5</a:t>
            </a:r>
            <a:endParaRPr lang="en-US" sz="2000" dirty="0" smtClean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35773" y="2036269"/>
            <a:ext cx="4408227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model for d</a:t>
            </a:r>
            <a:r>
              <a:rPr lang="el-GR" sz="2000" dirty="0" smtClean="0">
                <a:latin typeface="+mn-lt"/>
              </a:rPr>
              <a:t>σ</a:t>
            </a:r>
            <a:r>
              <a:rPr lang="de-DE" sz="2000" dirty="0" smtClean="0">
                <a:latin typeface="+mn-lt"/>
              </a:rPr>
              <a:t>/d</a:t>
            </a:r>
            <a:r>
              <a:rPr lang="el-GR" sz="2000" dirty="0" smtClean="0">
                <a:latin typeface="+mn-lt"/>
              </a:rPr>
              <a:t>Ω</a:t>
            </a:r>
            <a:r>
              <a:rPr lang="en-US" sz="2000" dirty="0" smtClean="0">
                <a:latin typeface="+mn-lt"/>
              </a:rPr>
              <a:t> as a function of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err="1" smtClean="0">
                <a:latin typeface="+mn-lt"/>
              </a:rPr>
              <a:t>cos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θ</a:t>
            </a:r>
            <a:r>
              <a:rPr lang="de-DE" sz="2000" baseline="-25000" dirty="0" smtClean="0">
                <a:latin typeface="+mn-lt"/>
              </a:rPr>
              <a:t>K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at</a:t>
            </a:r>
            <a:r>
              <a:rPr lang="de-DE" sz="2000" dirty="0" smtClean="0">
                <a:latin typeface="+mn-lt"/>
              </a:rPr>
              <a:t> W </a:t>
            </a:r>
            <a:r>
              <a:rPr lang="de-DE" sz="2000" dirty="0" smtClean="0">
                <a:latin typeface="+mn-lt"/>
              </a:rPr>
              <a:t>= </a:t>
            </a:r>
            <a:r>
              <a:rPr lang="de-DE" sz="2000" dirty="0" smtClean="0">
                <a:latin typeface="+mn-lt"/>
              </a:rPr>
              <a:t>1.75 </a:t>
            </a:r>
            <a:r>
              <a:rPr lang="de-DE" sz="2000" dirty="0" err="1" smtClean="0">
                <a:latin typeface="+mn-lt"/>
              </a:rPr>
              <a:t>GeV</a:t>
            </a:r>
            <a:endParaRPr lang="en-US" sz="2000" dirty="0" smtClean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435523" y="3108405"/>
            <a:ext cx="4708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[P. Achenbach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et al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 (A1 Collaboration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), </a:t>
            </a:r>
            <a:r>
              <a:rPr kumimoji="1" lang="en-US" altLang="ja-JP" sz="1200" dirty="0" err="1" smtClean="0">
                <a:solidFill>
                  <a:srgbClr val="0000FF"/>
                </a:solidFill>
                <a:latin typeface="+mn-lt"/>
              </a:rPr>
              <a:t>Nucl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 Phys. A 881 2012)]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2033403"/>
            <a:ext cx="4416425" cy="461665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at MAMI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9823" y="151215"/>
            <a:ext cx="5869172" cy="46166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spectrometer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" descr="E:\Dokumente und Einstellungen\patrick\Eigene Dateien\Eigene Bilder\Kaos\2009-09-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867" y="914793"/>
            <a:ext cx="7805818" cy="544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feld 13"/>
          <p:cNvSpPr txBox="1"/>
          <p:nvPr/>
        </p:nvSpPr>
        <p:spPr>
          <a:xfrm>
            <a:off x="4449295" y="2921170"/>
            <a:ext cx="42463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32161" y="4616001"/>
            <a:ext cx="42463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232009" y="3581301"/>
            <a:ext cx="42463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5431519" y="5322757"/>
            <a:ext cx="90548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</a:t>
            </a:r>
            <a:r>
              <a:rPr lang="de-DE" sz="1800" dirty="0" smtClean="0"/>
              <a:t>AOS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614148" y="543532"/>
            <a:ext cx="781223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March/April 2oo8: 	commissioning of the K</a:t>
            </a:r>
            <a:r>
              <a:rPr lang="en-US" sz="1600" dirty="0" smtClean="0">
                <a:latin typeface="+mn-lt"/>
              </a:rPr>
              <a:t>AOS</a:t>
            </a:r>
            <a:r>
              <a:rPr lang="en-US" sz="2000" dirty="0" smtClean="0">
                <a:latin typeface="+mn-lt"/>
              </a:rPr>
              <a:t> spectrometer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Sept./Oct. 2oo8:	1</a:t>
            </a:r>
            <a:r>
              <a:rPr lang="en-US" sz="2000" baseline="30000" dirty="0" smtClean="0">
                <a:latin typeface="+mn-lt"/>
              </a:rPr>
              <a:t>st</a:t>
            </a:r>
            <a:r>
              <a:rPr lang="en-US" sz="2000" dirty="0" smtClean="0">
                <a:latin typeface="+mn-lt"/>
              </a:rPr>
              <a:t>  campaign on </a:t>
            </a:r>
            <a:r>
              <a:rPr lang="en-US" sz="2000" dirty="0" err="1" smtClean="0">
                <a:latin typeface="+mn-lt"/>
              </a:rPr>
              <a:t>kaon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electroproduction</a:t>
            </a:r>
            <a:endParaRPr lang="en-US" sz="20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July 2oo9:		2</a:t>
            </a:r>
            <a:r>
              <a:rPr lang="en-US" sz="2000" baseline="30000" dirty="0" smtClean="0">
                <a:latin typeface="+mn-lt"/>
              </a:rPr>
              <a:t>nd</a:t>
            </a:r>
            <a:r>
              <a:rPr lang="en-US" sz="2000" dirty="0" smtClean="0">
                <a:latin typeface="+mn-lt"/>
              </a:rPr>
              <a:t> campaign on </a:t>
            </a:r>
            <a:r>
              <a:rPr lang="en-US" sz="2000" dirty="0" err="1" smtClean="0">
                <a:latin typeface="+mn-lt"/>
              </a:rPr>
              <a:t>kaon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electroproduction</a:t>
            </a:r>
            <a:endParaRPr lang="en-US" sz="20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Nov. 2o11:		3</a:t>
            </a:r>
            <a:r>
              <a:rPr lang="en-US" sz="2000" baseline="30000" dirty="0" smtClean="0">
                <a:latin typeface="+mn-lt"/>
              </a:rPr>
              <a:t>rd</a:t>
            </a:r>
            <a:r>
              <a:rPr lang="en-US" sz="2000" dirty="0" smtClean="0">
                <a:latin typeface="+mn-lt"/>
              </a:rPr>
              <a:t> campaign on </a:t>
            </a:r>
            <a:r>
              <a:rPr lang="en-US" sz="2000" dirty="0" err="1" smtClean="0">
                <a:latin typeface="+mn-lt"/>
              </a:rPr>
              <a:t>kaon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electroproduction</a:t>
            </a:r>
            <a:endParaRPr lang="en-US" sz="2000" dirty="0" smtClean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273" y="71253"/>
            <a:ext cx="7053944" cy="475013"/>
          </a:xfrm>
        </p:spPr>
        <p:txBody>
          <a:bodyPr/>
          <a:lstStyle/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electro-production measurements at MAMI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6727" y="2636823"/>
            <a:ext cx="8639033" cy="507831"/>
          </a:xfrm>
          <a:prstGeom prst="rect">
            <a:avLst/>
          </a:prstGeom>
          <a:solidFill>
            <a:schemeClr val="accent1"/>
          </a:solidFill>
          <a:ln w="317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smtClean="0">
                <a:solidFill>
                  <a:srgbClr val="0000CC"/>
                </a:solidFill>
                <a:latin typeface="Helvetica"/>
              </a:rPr>
              <a:t>Q</a:t>
            </a:r>
            <a:r>
              <a:rPr lang="en-US" sz="1800" i="1" baseline="30000" dirty="0" smtClean="0">
                <a:solidFill>
                  <a:srgbClr val="0000CC"/>
                </a:solidFill>
                <a:latin typeface="Helvetica"/>
              </a:rPr>
              <a:t>2</a:t>
            </a:r>
            <a:r>
              <a:rPr lang="en-US" sz="1800" dirty="0" smtClean="0">
                <a:solidFill>
                  <a:srgbClr val="0000CC"/>
                </a:solidFill>
                <a:latin typeface="Helvetica"/>
              </a:rPr>
              <a:t> range 0.03-0.055 (</a:t>
            </a:r>
            <a:r>
              <a:rPr lang="en-US" sz="1800" dirty="0" err="1" smtClean="0">
                <a:solidFill>
                  <a:srgbClr val="0000CC"/>
                </a:solidFill>
                <a:latin typeface="Helvetica"/>
              </a:rPr>
              <a:t>GeV</a:t>
            </a:r>
            <a:r>
              <a:rPr lang="en-US" sz="1800" i="1" dirty="0" smtClean="0">
                <a:solidFill>
                  <a:srgbClr val="0000CC"/>
                </a:solidFill>
                <a:latin typeface="Helvetica"/>
              </a:rPr>
              <a:t>/c</a:t>
            </a:r>
            <a:r>
              <a:rPr lang="en-US" sz="1800" dirty="0" smtClean="0">
                <a:solidFill>
                  <a:srgbClr val="0000CC"/>
                </a:solidFill>
                <a:latin typeface="Helvetica"/>
              </a:rPr>
              <a:t>)</a:t>
            </a:r>
            <a:r>
              <a:rPr lang="en-US" sz="1800" baseline="30000" dirty="0" smtClean="0">
                <a:solidFill>
                  <a:srgbClr val="0000CC"/>
                </a:solidFill>
                <a:latin typeface="Helvetica"/>
              </a:rPr>
              <a:t>2 </a:t>
            </a:r>
            <a:r>
              <a:rPr lang="en-US" sz="1800" dirty="0" smtClean="0">
                <a:solidFill>
                  <a:srgbClr val="0000CC"/>
                </a:solidFill>
                <a:latin typeface="Helvetica"/>
              </a:rPr>
              <a:t> </a:t>
            </a:r>
            <a:r>
              <a:rPr lang="en-US" sz="1800" dirty="0" smtClean="0">
                <a:solidFill>
                  <a:srgbClr val="0000CC"/>
                </a:solidFill>
                <a:latin typeface="Helvetica"/>
              </a:rPr>
              <a:t>not accessible at any other accelerator worldwide</a:t>
            </a:r>
            <a:endParaRPr lang="en-US" sz="1800" dirty="0" smtClean="0">
              <a:solidFill>
                <a:srgbClr val="0000CC"/>
              </a:solidFill>
              <a:latin typeface="Helvetic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screen">
            <a:lum bright="-30000" contrast="50000"/>
          </a:blip>
          <a:srcRect/>
          <a:stretch>
            <a:fillRect/>
          </a:stretch>
        </p:blipFill>
        <p:spPr bwMode="auto">
          <a:xfrm>
            <a:off x="1057669" y="3222564"/>
            <a:ext cx="5810964" cy="34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5560828" y="4837814"/>
            <a:ext cx="358317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strange particle and fragment production at W &gt; 1.6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GeV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88357" y="3239599"/>
            <a:ext cx="6687403" cy="507831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W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 = 1650 – 1750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in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3</a:t>
            </a:r>
            <a:r>
              <a:rPr lang="en-US" sz="1800" baseline="30000" dirty="0" smtClean="0">
                <a:solidFill>
                  <a:srgbClr val="C00000"/>
                </a:solidFill>
                <a:latin typeface="+mn-lt"/>
              </a:rPr>
              <a:t>rd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resonance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region of the proton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435523" y="3940918"/>
            <a:ext cx="4708477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[P. Achenbach </a:t>
            </a:r>
            <a:r>
              <a:rPr kumimoji="1" lang="en-US" altLang="ja-JP" sz="1200" i="1" dirty="0" smtClean="0">
                <a:solidFill>
                  <a:srgbClr val="0000FF"/>
                </a:solidFill>
                <a:latin typeface="+mn-lt"/>
              </a:rPr>
              <a:t>et al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. (A1 Collaboration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+mn-lt"/>
              </a:rPr>
              <a:t>), Eur. Phys. J ST 198 2011)]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1128</Words>
  <Application>Microsoft Office PowerPoint</Application>
  <PresentationFormat>Bildschirmpräsentation (4:3)</PresentationFormat>
  <Paragraphs>193</Paragraphs>
  <Slides>34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4" baseType="lpstr">
      <vt:lpstr>Arial</vt:lpstr>
      <vt:lpstr>Times New Roman</vt:lpstr>
      <vt:lpstr>Symbol</vt:lpstr>
      <vt:lpstr>Wingdings</vt:lpstr>
      <vt:lpstr>Verdana</vt:lpstr>
      <vt:lpstr>Times</vt:lpstr>
      <vt:lpstr>Helvetica</vt:lpstr>
      <vt:lpstr>msmincho</vt:lpstr>
      <vt:lpstr>1_Streifen</vt:lpstr>
      <vt:lpstr>Formel</vt:lpstr>
      <vt:lpstr>Unpolarized and polarized elementary kaon electroproduction at MAMI</vt:lpstr>
      <vt:lpstr>Electrophotoproduction of  strangeness</vt:lpstr>
      <vt:lpstr>The “virtual” photon</vt:lpstr>
      <vt:lpstr>p(e,e‘K)Λ in the one-photon-exchange approximation</vt:lpstr>
      <vt:lpstr>Effective Lagrangian models for strangeness production</vt:lpstr>
      <vt:lpstr>Predictions for MAMI kinematics</vt:lpstr>
      <vt:lpstr>Measurements at MAMI</vt:lpstr>
      <vt:lpstr>Dedicated kaon spectrometer Kaos</vt:lpstr>
      <vt:lpstr>Kaon electro-production measurements at MAMI</vt:lpstr>
      <vt:lpstr>Kaon identification</vt:lpstr>
      <vt:lpstr>Reaction identification</vt:lpstr>
      <vt:lpstr>Unpolarized structure functions</vt:lpstr>
      <vt:lpstr>KΛ cross section at Q2 = 0.036</vt:lpstr>
      <vt:lpstr>KΛ cross section at Q2 = 0.05</vt:lpstr>
      <vt:lpstr>Longitudinal couplings in K-Maid</vt:lpstr>
      <vt:lpstr>Comparison with modern isobar model variants</vt:lpstr>
      <vt:lpstr>Results for the KΣ-channel</vt:lpstr>
      <vt:lpstr>Polarized structure functions</vt:lpstr>
      <vt:lpstr>Model predictions</vt:lpstr>
      <vt:lpstr>Accessing helicity asymmetries </vt:lpstr>
      <vt:lpstr>Out-of-plane setup at MAMI</vt:lpstr>
      <vt:lpstr>Improved background rejection</vt:lpstr>
      <vt:lpstr>Improved kaon identification</vt:lpstr>
      <vt:lpstr>Preliminary helicity asymmetries</vt:lpstr>
      <vt:lpstr>Connection to CLAS data at Q2 &gt; 0.5 (GeV/c)2</vt:lpstr>
      <vt:lpstr>Conclusions</vt:lpstr>
      <vt:lpstr>Jefferson Lab results</vt:lpstr>
      <vt:lpstr>Unpolarized structure functions</vt:lpstr>
      <vt:lpstr>Unseparated Λ and Σ cross sections</vt:lpstr>
      <vt:lpstr>Separated Λ cross sections</vt:lpstr>
      <vt:lpstr>Separated Λ cross sections </vt:lpstr>
      <vt:lpstr>Unpolarized interference structure functions</vt:lpstr>
      <vt:lpstr>Polarized structure functions</vt:lpstr>
      <vt:lpstr>CLAS data at Q2 &gt; 0.5 (GeV/c)2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Challenges for Hypernuclear Physics at Panda</dc:title>
  <dc:creator>Patrick Achenbach</dc:creator>
  <cp:lastModifiedBy>Patrick Achenbach</cp:lastModifiedBy>
  <cp:revision>555</cp:revision>
  <cp:lastPrinted>1601-01-01T00:00:00Z</cp:lastPrinted>
  <dcterms:created xsi:type="dcterms:W3CDTF">2002-04-08T07:33:42Z</dcterms:created>
  <dcterms:modified xsi:type="dcterms:W3CDTF">2012-06-01T10:21:50Z</dcterms:modified>
</cp:coreProperties>
</file>