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55" r:id="rId2"/>
    <p:sldId id="642" r:id="rId3"/>
    <p:sldId id="610" r:id="rId4"/>
    <p:sldId id="665" r:id="rId5"/>
    <p:sldId id="562" r:id="rId6"/>
    <p:sldId id="648" r:id="rId7"/>
    <p:sldId id="650" r:id="rId8"/>
    <p:sldId id="653" r:id="rId9"/>
    <p:sldId id="654" r:id="rId10"/>
    <p:sldId id="655" r:id="rId11"/>
    <p:sldId id="656" r:id="rId12"/>
    <p:sldId id="663" r:id="rId13"/>
    <p:sldId id="657" r:id="rId14"/>
    <p:sldId id="658" r:id="rId15"/>
    <p:sldId id="720" r:id="rId16"/>
    <p:sldId id="671" r:id="rId17"/>
    <p:sldId id="716" r:id="rId18"/>
    <p:sldId id="673" r:id="rId19"/>
    <p:sldId id="675" r:id="rId20"/>
    <p:sldId id="643" r:id="rId21"/>
    <p:sldId id="625" r:id="rId22"/>
    <p:sldId id="683" r:id="rId23"/>
    <p:sldId id="641" r:id="rId24"/>
    <p:sldId id="715" r:id="rId25"/>
    <p:sldId id="690" r:id="rId26"/>
    <p:sldId id="684" r:id="rId27"/>
    <p:sldId id="686" r:id="rId28"/>
    <p:sldId id="687" r:id="rId29"/>
    <p:sldId id="698" r:id="rId30"/>
    <p:sldId id="696" r:id="rId31"/>
    <p:sldId id="699" r:id="rId32"/>
    <p:sldId id="691" r:id="rId33"/>
    <p:sldId id="719" r:id="rId34"/>
    <p:sldId id="706" r:id="rId35"/>
    <p:sldId id="707" r:id="rId36"/>
    <p:sldId id="708" r:id="rId37"/>
    <p:sldId id="714" r:id="rId38"/>
    <p:sldId id="711" r:id="rId39"/>
    <p:sldId id="631" r:id="rId40"/>
    <p:sldId id="703" r:id="rId41"/>
    <p:sldId id="718" r:id="rId42"/>
    <p:sldId id="701" r:id="rId43"/>
    <p:sldId id="71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kal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FFCC99"/>
    <a:srgbClr val="EAC0E1"/>
    <a:srgbClr val="66FF33"/>
    <a:srgbClr val="DECCCF"/>
    <a:srgbClr val="4A206A"/>
    <a:srgbClr val="FFFF66"/>
    <a:srgbClr val="FFCC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81890" autoAdjust="0"/>
  </p:normalViewPr>
  <p:slideViewPr>
    <p:cSldViewPr>
      <p:cViewPr>
        <p:scale>
          <a:sx n="50" d="100"/>
          <a:sy n="50" d="100"/>
        </p:scale>
        <p:origin x="-243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3" name="Symbol zastępczy nagłówka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F7E29-F64F-4FFA-9A16-E11B64805F8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E78ED-61CC-4C3F-8A16-96E4BEBC1776}" type="datetimeFigureOut">
              <a:rPr lang="pl-PL" smtClean="0"/>
              <a:t>2012-06-02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40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Promieniowanie_rentgenowskie" TargetMode="External"/><Relationship Id="rId13" Type="http://schemas.openxmlformats.org/officeDocument/2006/relationships/hyperlink" Target="http://pl.wikipedia.org/wiki/Wszech%C5%9Bwiat" TargetMode="External"/><Relationship Id="rId18" Type="http://schemas.openxmlformats.org/officeDocument/2006/relationships/hyperlink" Target="http://pl.wikipedia.org/wiki/Materia_(fizyka)" TargetMode="External"/><Relationship Id="rId3" Type="http://schemas.openxmlformats.org/officeDocument/2006/relationships/hyperlink" Target="http://pl.wikipedia.org/wiki/Gromada_galaktyk" TargetMode="External"/><Relationship Id="rId7" Type="http://schemas.openxmlformats.org/officeDocument/2006/relationships/hyperlink" Target="http://pl.wikipedia.org/wiki/Rok_%C5%9Bwietlny" TargetMode="External"/><Relationship Id="rId12" Type="http://schemas.openxmlformats.org/officeDocument/2006/relationships/hyperlink" Target="http://pl.wikipedia.org/wiki/Galaktyka" TargetMode="External"/><Relationship Id="rId17" Type="http://schemas.openxmlformats.org/officeDocument/2006/relationships/hyperlink" Target="http://pl.wikipedia.org/wiki/J%C4%99zyk_angielski" TargetMode="External"/><Relationship Id="rId2" Type="http://schemas.openxmlformats.org/officeDocument/2006/relationships/slide" Target="../slides/slide25.xml"/><Relationship Id="rId16" Type="http://schemas.openxmlformats.org/officeDocument/2006/relationships/hyperlink" Target="http://pl.wikipedia.org/wiki/Ci%C5%9Bnienie" TargetMode="External"/><Relationship Id="rId20" Type="http://schemas.openxmlformats.org/officeDocument/2006/relationships/hyperlink" Target="http://pl.wikipedia.org/wiki/Soczewkowanie_grawitacyjn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l.wikipedia.org/wiki/Ziemia" TargetMode="External"/><Relationship Id="rId11" Type="http://schemas.openxmlformats.org/officeDocument/2006/relationships/hyperlink" Target="http://pl.wikipedia.org/wiki/Gwiazda" TargetMode="External"/><Relationship Id="rId5" Type="http://schemas.openxmlformats.org/officeDocument/2006/relationships/hyperlink" Target="http://pl.wikipedia.org/wiki/Przesuni%C4%99cie_ku_czerwieni" TargetMode="External"/><Relationship Id="rId15" Type="http://schemas.openxmlformats.org/officeDocument/2006/relationships/hyperlink" Target="http://pl.wikipedia.org/w/index.php?title=Baryonic_dark_matter&amp;action=edit&amp;redlink=1" TargetMode="External"/><Relationship Id="rId10" Type="http://schemas.openxmlformats.org/officeDocument/2006/relationships/hyperlink" Target="http://pl.wikipedia.org/wiki/Kelwin" TargetMode="External"/><Relationship Id="rId19" Type="http://schemas.openxmlformats.org/officeDocument/2006/relationships/hyperlink" Target="http://pl.wikipedia.org/wiki/Aerodynamika" TargetMode="External"/><Relationship Id="rId4" Type="http://schemas.openxmlformats.org/officeDocument/2006/relationships/hyperlink" Target="http://pl.wikipedia.org/wiki/Gwiazdozbi%C3%B3r_Kila" TargetMode="External"/><Relationship Id="rId9" Type="http://schemas.openxmlformats.org/officeDocument/2006/relationships/hyperlink" Target="http://pl.wikipedia.org/wiki/O%C5%9Brodek_mi%C4%99dzygwiazdowy" TargetMode="External"/><Relationship Id="rId14" Type="http://schemas.openxmlformats.org/officeDocument/2006/relationships/hyperlink" Target="http://pl.wikipedia.org/wiki/Gromada_galaktyk_1E0657-558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888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6C43D3-1C7E-4BA3-828C-F7541AB2A559}" type="slidenum">
              <a:rPr lang="pl-PL" sz="1200" smtClean="0"/>
              <a:pPr eaLnBrk="1" hangingPunct="1"/>
              <a:t>11</a:t>
            </a:fld>
            <a:endParaRPr lang="pl-PL" sz="1200" smtClean="0"/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6B2061-4A22-4EA2-9E48-CBE8B02247FB}" type="slidenum">
              <a:rPr lang="pl-PL" sz="1200" smtClean="0"/>
              <a:pPr eaLnBrk="1" hangingPunct="1"/>
              <a:t>12</a:t>
            </a:fld>
            <a:endParaRPr lang="pl-PL" sz="1200" smtClean="0"/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wpsomniec</a:t>
            </a:r>
            <a:r>
              <a:rPr lang="pl-PL" baseline="0" dirty="0" smtClean="0"/>
              <a:t> o </a:t>
            </a:r>
            <a:r>
              <a:rPr lang="pl-PL" baseline="0" dirty="0" err="1" smtClean="0"/>
              <a:t>Pelletach</a:t>
            </a:r>
            <a:r>
              <a:rPr lang="pl-PL" baseline="0" dirty="0" smtClean="0"/>
              <a:t> … ( a może </a:t>
            </a:r>
            <a:r>
              <a:rPr lang="pl-PL" baseline="0" dirty="0" err="1" smtClean="0"/>
              <a:t>ktos</a:t>
            </a:r>
            <a:r>
              <a:rPr lang="pl-PL" baseline="0" dirty="0" smtClean="0"/>
              <a:t> ma szkic albo zdjęcie ..)</a:t>
            </a:r>
            <a:endParaRPr lang="pl-PL" dirty="0" smtClean="0"/>
          </a:p>
          <a:p>
            <a:r>
              <a:rPr lang="pl-PL" dirty="0" smtClean="0"/>
              <a:t>TU PRZYDAŁOBY SIĘ WIDMO POKAZUJACE IDENTYFIKACJE …</a:t>
            </a:r>
          </a:p>
          <a:p>
            <a:r>
              <a:rPr lang="pl-PL" dirty="0" smtClean="0"/>
              <a:t>Magdalena 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Widma są po dopasowaniu kinematycznym:</a:t>
            </a:r>
          </a:p>
          <a:p>
            <a:r>
              <a:rPr lang="pl-PL" dirty="0" err="1" smtClean="0"/>
              <a:t>pd</a:t>
            </a:r>
            <a:r>
              <a:rPr lang="pl-PL" dirty="0" smtClean="0"/>
              <a:t> jest z 3*10^7 et,  natomiast </a:t>
            </a:r>
            <a:r>
              <a:rPr lang="pl-PL" dirty="0" err="1" smtClean="0"/>
              <a:t>pp</a:t>
            </a:r>
            <a:r>
              <a:rPr lang="pl-PL" dirty="0" smtClean="0"/>
              <a:t> z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23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Widma są po dopasowaniu kinematycznym:</a:t>
            </a:r>
          </a:p>
          <a:p>
            <a:r>
              <a:rPr lang="pl-PL" dirty="0" err="1" smtClean="0"/>
              <a:t>pd</a:t>
            </a:r>
            <a:r>
              <a:rPr lang="pl-PL" dirty="0" smtClean="0"/>
              <a:t> jest z 3*10^7 et,  natomiast </a:t>
            </a:r>
            <a:r>
              <a:rPr lang="pl-PL" dirty="0" err="1" smtClean="0"/>
              <a:t>pp</a:t>
            </a:r>
            <a:r>
              <a:rPr lang="pl-PL" dirty="0" smtClean="0"/>
              <a:t> z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23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Pi0pi0gamma </a:t>
            </a:r>
            <a:r>
              <a:rPr lang="pl-PL" dirty="0" err="1" smtClean="0"/>
              <a:t>violates</a:t>
            </a:r>
            <a:r>
              <a:rPr lang="pl-PL" dirty="0" smtClean="0"/>
              <a:t> C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not </a:t>
            </a:r>
            <a:r>
              <a:rPr lang="pl-PL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measuerd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far, but  </a:t>
            </a:r>
            <a:r>
              <a:rPr lang="pl-PL" baseline="0" dirty="0" err="1" smtClean="0"/>
              <a:t>pi+pi-gamma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not, but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strongly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suppressed</a:t>
            </a:r>
            <a:r>
              <a:rPr lang="pl-PL" baseline="0" dirty="0" smtClean="0"/>
              <a:t> … L=1.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Lest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page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1600" b="1" baseline="3000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does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not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vilate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C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if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only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L(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=1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Piony </a:t>
            </a:r>
            <a:r>
              <a:rPr lang="pl-PL" sz="11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sa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bozonami stad  CP(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-) =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+1;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 skoro 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 (-1)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to C(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=-1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endParaRPr lang="it-IT" sz="1600" b="1" baseline="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Czyli jeśli 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to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 = -1 i 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 +1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Czyli C jest zachowane w rozpadzie </a:t>
            </a: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Jeśli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(ale kret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wiekszy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od zera jest tłumiony) bo eta jest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mala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735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25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 the </a:t>
            </a:r>
            <a:r>
              <a:rPr lang="pl-PL" dirty="0" err="1" smtClean="0"/>
              <a:t>first</a:t>
            </a:r>
            <a:r>
              <a:rPr lang="pl-PL" dirty="0" smtClean="0"/>
              <a:t> </a:t>
            </a:r>
            <a:r>
              <a:rPr lang="pl-PL" dirty="0" err="1" smtClean="0"/>
              <a:t>time</a:t>
            </a:r>
            <a:r>
              <a:rPr lang="pl-PL" dirty="0" smtClean="0"/>
              <a:t> the </a:t>
            </a:r>
            <a:r>
              <a:rPr lang="pl-PL" dirty="0" err="1" smtClean="0"/>
              <a:t>bakcground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subtracted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acceptance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corrected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distributions</a:t>
            </a:r>
            <a:r>
              <a:rPr lang="pl-PL" baseline="0" dirty="0" smtClean="0"/>
              <a:t> ….</a:t>
            </a:r>
            <a:r>
              <a:rPr lang="pl-PL" baseline="0" dirty="0" err="1" smtClean="0"/>
              <a:t>explain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…</a:t>
            </a:r>
          </a:p>
          <a:p>
            <a:r>
              <a:rPr lang="pl-PL" baseline="0" dirty="0" err="1" smtClean="0"/>
              <a:t>Next</a:t>
            </a:r>
            <a:r>
              <a:rPr lang="pl-PL" baseline="0" dirty="0" smtClean="0"/>
              <a:t> speaker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coathor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paper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he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better</a:t>
            </a:r>
            <a:r>
              <a:rPr lang="pl-PL" baseline="0" dirty="0" smtClean="0"/>
              <a:t> </a:t>
            </a:r>
          </a:p>
          <a:p>
            <a:endParaRPr lang="pl-PL" baseline="0" dirty="0" smtClean="0"/>
          </a:p>
          <a:p>
            <a:r>
              <a:rPr lang="pl-PL" dirty="0" smtClean="0"/>
              <a:t>F. </a:t>
            </a:r>
            <a:r>
              <a:rPr lang="pl-PL" smtClean="0"/>
              <a:t>Stollenwerk</a:t>
            </a:r>
            <a:r>
              <a:rPr lang="pl-PL" dirty="0" smtClean="0"/>
              <a:t>, C. </a:t>
            </a:r>
            <a:r>
              <a:rPr lang="pl-PL" dirty="0" err="1" smtClean="0"/>
              <a:t>Hanhart</a:t>
            </a:r>
            <a:r>
              <a:rPr lang="pl-PL" dirty="0" smtClean="0"/>
              <a:t> (IAS, </a:t>
            </a:r>
            <a:r>
              <a:rPr lang="pl-PL" dirty="0" err="1" smtClean="0"/>
              <a:t>Julich</a:t>
            </a:r>
            <a:r>
              <a:rPr lang="pl-PL" dirty="0" smtClean="0"/>
              <a:t>), A. </a:t>
            </a:r>
            <a:r>
              <a:rPr lang="pl-PL" dirty="0" err="1" smtClean="0"/>
              <a:t>Kupsc</a:t>
            </a:r>
            <a:r>
              <a:rPr lang="pl-PL" dirty="0" smtClean="0"/>
              <a:t> (Uppsala U. &amp; </a:t>
            </a:r>
            <a:r>
              <a:rPr lang="pl-PL" dirty="0" err="1" smtClean="0"/>
              <a:t>Warsaw</a:t>
            </a:r>
            <a:r>
              <a:rPr lang="pl-PL" dirty="0" smtClean="0"/>
              <a:t>, Inst. </a:t>
            </a:r>
            <a:r>
              <a:rPr lang="pl-PL" dirty="0" err="1" smtClean="0"/>
              <a:t>Nucl</a:t>
            </a:r>
            <a:r>
              <a:rPr lang="pl-PL" dirty="0" smtClean="0"/>
              <a:t>. </a:t>
            </a:r>
            <a:r>
              <a:rPr lang="pl-PL" dirty="0" err="1" smtClean="0"/>
              <a:t>Studies</a:t>
            </a:r>
            <a:r>
              <a:rPr lang="pl-PL" dirty="0" smtClean="0"/>
              <a:t>), U.G. Meissner (IAS, </a:t>
            </a:r>
            <a:r>
              <a:rPr lang="pl-PL" dirty="0" err="1" smtClean="0"/>
              <a:t>Julich</a:t>
            </a:r>
            <a:r>
              <a:rPr lang="pl-PL" dirty="0" smtClean="0"/>
              <a:t> &amp; Bonn U. &amp; Bonn U., HISKP), A. </a:t>
            </a:r>
            <a:r>
              <a:rPr lang="pl-PL" dirty="0" err="1" smtClean="0"/>
              <a:t>Wirzba</a:t>
            </a:r>
            <a:r>
              <a:rPr lang="pl-PL" dirty="0" smtClean="0"/>
              <a:t> (IAS, </a:t>
            </a:r>
            <a:r>
              <a:rPr lang="pl-PL" dirty="0" err="1" smtClean="0"/>
              <a:t>Julich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250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Najpierw je</a:t>
            </a:r>
          </a:p>
          <a:p>
            <a:r>
              <a:rPr lang="pl-PL" dirty="0" smtClean="0"/>
              <a:t>Pi0pi0gamma </a:t>
            </a:r>
            <a:r>
              <a:rPr lang="pl-PL" dirty="0" err="1" smtClean="0"/>
              <a:t>violates</a:t>
            </a:r>
            <a:r>
              <a:rPr lang="pl-PL" dirty="0" smtClean="0"/>
              <a:t> C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not </a:t>
            </a:r>
            <a:r>
              <a:rPr lang="pl-PL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measuerd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far, but  </a:t>
            </a:r>
            <a:r>
              <a:rPr lang="pl-PL" baseline="0" dirty="0" err="1" smtClean="0"/>
              <a:t>pi+pi-gamma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not, but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strongly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suppressed</a:t>
            </a:r>
            <a:r>
              <a:rPr lang="pl-PL" baseline="0" dirty="0" smtClean="0"/>
              <a:t> … L=1.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Lest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page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1600" b="1" baseline="3000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does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not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vilate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C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if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only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L(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=1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Piony </a:t>
            </a:r>
            <a:r>
              <a:rPr lang="pl-PL" sz="11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sa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bozonami stad  CP(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-) =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+1;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 skoro 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 (-1)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to C(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=-1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endParaRPr lang="it-IT" sz="1600" b="1" baseline="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Czyli jeśli 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to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 = -1 i 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 +1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Czyli C jest zachowane w rozpadzie </a:t>
            </a: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Jeśli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(ale kret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wiekszy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od zera jest tłumiony) bo eta jest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mala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735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pl-PL" dirty="0" err="1" smtClean="0"/>
              <a:t>Lamanie</a:t>
            </a:r>
            <a:r>
              <a:rPr lang="pl-PL" dirty="0" smtClean="0"/>
              <a:t> CP </a:t>
            </a:r>
            <a:r>
              <a:rPr lang="pl-PL" baseline="0" dirty="0" smtClean="0"/>
              <a:t> bez zmiany zapachu,  czyli w modelu standardowym w drugim </a:t>
            </a:r>
            <a:r>
              <a:rPr lang="pl-PL" baseline="0" dirty="0" err="1" smtClean="0"/>
              <a:t>rzedzie</a:t>
            </a:r>
            <a:r>
              <a:rPr lang="pl-PL" baseline="0" dirty="0" smtClean="0"/>
              <a:t> może </a:t>
            </a:r>
            <a:r>
              <a:rPr lang="pl-PL" baseline="0" dirty="0" err="1" smtClean="0"/>
              <a:t>zachodzic</a:t>
            </a:r>
            <a:r>
              <a:rPr lang="pl-PL" baseline="0" dirty="0" smtClean="0"/>
              <a:t> (u-s-u) …</a:t>
            </a:r>
          </a:p>
          <a:p>
            <a:pPr marL="0" indent="0">
              <a:buNone/>
            </a:pPr>
            <a:r>
              <a:rPr lang="pl-PL" baseline="0" dirty="0" smtClean="0"/>
              <a:t>Eta ma s-</a:t>
            </a:r>
            <a:r>
              <a:rPr lang="pl-PL" baseline="0" dirty="0" err="1" smtClean="0"/>
              <a:t>antys</a:t>
            </a:r>
            <a:r>
              <a:rPr lang="pl-PL" baseline="0" dirty="0" smtClean="0"/>
              <a:t> ale </a:t>
            </a:r>
            <a:r>
              <a:rPr lang="pl-PL" baseline="0" dirty="0" err="1" smtClean="0"/>
              <a:t>musialby</a:t>
            </a:r>
            <a:r>
              <a:rPr lang="pl-PL" baseline="0" dirty="0" smtClean="0"/>
              <a:t> oba na raz ulec zamianie jeden na u a drugi na anty-u wiec tez drugiego </a:t>
            </a:r>
            <a:r>
              <a:rPr lang="pl-PL" baseline="0" dirty="0" err="1" smtClean="0"/>
              <a:t>rzedu</a:t>
            </a:r>
            <a:r>
              <a:rPr lang="pl-PL" baseline="0" dirty="0" smtClean="0"/>
              <a:t>…</a:t>
            </a:r>
            <a:endParaRPr lang="pl-PL" dirty="0" smtClean="0"/>
          </a:p>
          <a:p>
            <a:pPr marL="228600" indent="-228600">
              <a:buAutoNum type="arabicParenR"/>
            </a:pPr>
            <a:r>
              <a:rPr lang="pl-PL" baseline="0" dirty="0" err="1" smtClean="0"/>
              <a:t>Wytlumaczyc</a:t>
            </a:r>
            <a:r>
              <a:rPr lang="pl-PL" baseline="0" dirty="0" smtClean="0"/>
              <a:t>  transformacje CP  / </a:t>
            </a:r>
            <a:r>
              <a:rPr lang="pl-PL" baseline="0" dirty="0" err="1" smtClean="0"/>
              <a:t>zrobic</a:t>
            </a:r>
            <a:r>
              <a:rPr lang="pl-PL" baseline="0" dirty="0" smtClean="0"/>
              <a:t> dodatkowy rysunek …</a:t>
            </a:r>
          </a:p>
          <a:p>
            <a:pPr marL="228600" indent="-228600">
              <a:buAutoNum type="arabicParenR"/>
            </a:pPr>
            <a:r>
              <a:rPr lang="pl-PL" baseline="0" dirty="0" err="1" smtClean="0"/>
              <a:t>Pokazac</a:t>
            </a:r>
            <a:r>
              <a:rPr lang="pl-PL" baseline="0" dirty="0" smtClean="0"/>
              <a:t> identyfikacje </a:t>
            </a:r>
            <a:r>
              <a:rPr lang="pl-PL" baseline="0" dirty="0" err="1" smtClean="0"/>
              <a:t>czastek</a:t>
            </a:r>
            <a:r>
              <a:rPr lang="pl-PL" baseline="0" dirty="0" smtClean="0"/>
              <a:t>,  </a:t>
            </a:r>
            <a:r>
              <a:rPr lang="pl-PL" baseline="0" dirty="0" err="1" smtClean="0"/>
              <a:t>masybrakujace</a:t>
            </a:r>
            <a:r>
              <a:rPr lang="pl-PL" baseline="0" dirty="0" smtClean="0"/>
              <a:t> dla </a:t>
            </a:r>
            <a:r>
              <a:rPr lang="pl-PL" baseline="0" dirty="0" err="1" smtClean="0"/>
              <a:t>roznych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przedzialów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</a:p>
          <a:p>
            <a:pPr marL="228600" indent="-228600">
              <a:buAutoNum type="arabicParenR"/>
            </a:pPr>
            <a:r>
              <a:rPr lang="pl-PL" baseline="0" dirty="0" smtClean="0"/>
              <a:t>Porównać w wynikami KLOE…</a:t>
            </a:r>
          </a:p>
          <a:p>
            <a:pPr marL="228600" indent="-228600">
              <a:buAutoNum type="arabicParenR"/>
            </a:pPr>
            <a:r>
              <a:rPr lang="pl-PL" baseline="0" dirty="0" smtClean="0"/>
              <a:t>Wynik na podstawie 3*10^7 (z pd</a:t>
            </a:r>
            <a:r>
              <a:rPr lang="pl-PL" baseline="0" dirty="0" smtClean="0">
                <a:sym typeface="Wingdings" pitchFamily="2" charset="2"/>
              </a:rPr>
              <a:t>3He eta)  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</a:t>
            </a:r>
            <a:r>
              <a:rPr lang="pl-PL" baseline="0" dirty="0" err="1" smtClean="0">
                <a:sym typeface="Wingdings" pitchFamily="2" charset="2"/>
              </a:rPr>
              <a:t>pp</a:t>
            </a:r>
            <a:r>
              <a:rPr lang="pl-PL" baseline="0" dirty="0" smtClean="0">
                <a:sym typeface="Wingdings" pitchFamily="2" charset="2"/>
              </a:rPr>
              <a:t> (</a:t>
            </a:r>
            <a:r>
              <a:rPr lang="pl-PL" baseline="0" dirty="0" err="1" smtClean="0">
                <a:sym typeface="Wingdings" pitchFamily="2" charset="2"/>
              </a:rPr>
              <a:t>here</a:t>
            </a:r>
            <a:r>
              <a:rPr lang="pl-PL" baseline="0" dirty="0" smtClean="0">
                <a:sym typeface="Wingdings" pitchFamily="2" charset="2"/>
              </a:rPr>
              <a:t> we </a:t>
            </a:r>
            <a:r>
              <a:rPr lang="pl-PL" baseline="0" dirty="0" err="1" smtClean="0">
                <a:sym typeface="Wingdings" pitchFamily="2" charset="2"/>
              </a:rPr>
              <a:t>have</a:t>
            </a:r>
            <a:r>
              <a:rPr lang="pl-PL" baseline="0" dirty="0" smtClean="0">
                <a:sym typeface="Wingdings" pitchFamily="2" charset="2"/>
              </a:rPr>
              <a:t> 10^9)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77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Phenomena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explained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framework</a:t>
            </a:r>
            <a:r>
              <a:rPr lang="pl-PL" baseline="0" dirty="0" smtClean="0"/>
              <a:t> of the SM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20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buAutoNum type="arabicParenR"/>
            </a:pPr>
            <a:r>
              <a:rPr lang="pl-PL" dirty="0" err="1" smtClean="0"/>
              <a:t>Lamanie</a:t>
            </a:r>
            <a:r>
              <a:rPr lang="pl-PL" dirty="0" smtClean="0"/>
              <a:t> CP </a:t>
            </a:r>
            <a:r>
              <a:rPr lang="pl-PL" baseline="0" dirty="0" smtClean="0"/>
              <a:t> bez zmiany zapachu,  czyli w modelu standardowym w drugim </a:t>
            </a:r>
            <a:r>
              <a:rPr lang="pl-PL" baseline="0" dirty="0" err="1" smtClean="0"/>
              <a:t>rzedzie</a:t>
            </a:r>
            <a:r>
              <a:rPr lang="pl-PL" baseline="0" dirty="0" smtClean="0"/>
              <a:t> może </a:t>
            </a:r>
            <a:r>
              <a:rPr lang="pl-PL" baseline="0" dirty="0" err="1" smtClean="0"/>
              <a:t>zachodzic</a:t>
            </a:r>
            <a:r>
              <a:rPr lang="pl-PL" baseline="0" dirty="0" smtClean="0"/>
              <a:t> (u-s-u) …</a:t>
            </a:r>
          </a:p>
          <a:p>
            <a:pPr marL="0" indent="0">
              <a:buNone/>
            </a:pPr>
            <a:r>
              <a:rPr lang="pl-PL" baseline="0" dirty="0" smtClean="0"/>
              <a:t>Eta ma s-</a:t>
            </a:r>
            <a:r>
              <a:rPr lang="pl-PL" baseline="0" dirty="0" err="1" smtClean="0"/>
              <a:t>antys</a:t>
            </a:r>
            <a:r>
              <a:rPr lang="pl-PL" baseline="0" dirty="0" smtClean="0"/>
              <a:t> ale </a:t>
            </a:r>
            <a:r>
              <a:rPr lang="pl-PL" baseline="0" dirty="0" err="1" smtClean="0"/>
              <a:t>musialby</a:t>
            </a:r>
            <a:r>
              <a:rPr lang="pl-PL" baseline="0" dirty="0" smtClean="0"/>
              <a:t> oba na raz ulec zamianie jeden na u a drugi na anty-u wiec tez drugiego </a:t>
            </a:r>
            <a:r>
              <a:rPr lang="pl-PL" baseline="0" dirty="0" err="1" smtClean="0"/>
              <a:t>rzedu</a:t>
            </a:r>
            <a:r>
              <a:rPr lang="pl-PL" baseline="0" dirty="0" smtClean="0"/>
              <a:t>…</a:t>
            </a:r>
            <a:endParaRPr lang="pl-PL" dirty="0" smtClean="0"/>
          </a:p>
          <a:p>
            <a:pPr marL="228600" indent="-228600">
              <a:buAutoNum type="arabicParenR"/>
            </a:pPr>
            <a:r>
              <a:rPr lang="pl-PL" baseline="0" dirty="0" err="1" smtClean="0"/>
              <a:t>Wytlumaczyc</a:t>
            </a:r>
            <a:r>
              <a:rPr lang="pl-PL" baseline="0" dirty="0" smtClean="0"/>
              <a:t>  transformacje CP  / </a:t>
            </a:r>
            <a:r>
              <a:rPr lang="pl-PL" baseline="0" dirty="0" err="1" smtClean="0"/>
              <a:t>zrobic</a:t>
            </a:r>
            <a:r>
              <a:rPr lang="pl-PL" baseline="0" dirty="0" smtClean="0"/>
              <a:t> dodatkowy rysunek …</a:t>
            </a:r>
          </a:p>
          <a:p>
            <a:pPr marL="228600" indent="-228600">
              <a:buAutoNum type="arabicParenR"/>
            </a:pPr>
            <a:r>
              <a:rPr lang="pl-PL" baseline="0" dirty="0" err="1" smtClean="0"/>
              <a:t>Pokazac</a:t>
            </a:r>
            <a:r>
              <a:rPr lang="pl-PL" baseline="0" dirty="0" smtClean="0"/>
              <a:t> identyfikacje </a:t>
            </a:r>
            <a:r>
              <a:rPr lang="pl-PL" baseline="0" dirty="0" err="1" smtClean="0"/>
              <a:t>czastek</a:t>
            </a:r>
            <a:r>
              <a:rPr lang="pl-PL" baseline="0" dirty="0" smtClean="0"/>
              <a:t>,  </a:t>
            </a:r>
            <a:r>
              <a:rPr lang="pl-PL" baseline="0" dirty="0" err="1" smtClean="0"/>
              <a:t>masybrakujace</a:t>
            </a:r>
            <a:r>
              <a:rPr lang="pl-PL" baseline="0" dirty="0" smtClean="0"/>
              <a:t> dla </a:t>
            </a:r>
            <a:r>
              <a:rPr lang="pl-PL" baseline="0" dirty="0" err="1" smtClean="0"/>
              <a:t>roznych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przedzialów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</a:p>
          <a:p>
            <a:pPr marL="228600" indent="-228600">
              <a:buAutoNum type="arabicParenR"/>
            </a:pPr>
            <a:r>
              <a:rPr lang="pl-PL" baseline="0" dirty="0" smtClean="0"/>
              <a:t>Porównać w wynikami KLOE…</a:t>
            </a:r>
          </a:p>
          <a:p>
            <a:pPr marL="228600" indent="-228600">
              <a:buAutoNum type="arabicParenR"/>
            </a:pPr>
            <a:r>
              <a:rPr lang="pl-PL" baseline="0" dirty="0" smtClean="0"/>
              <a:t>Wynik na podstawie 3*10^7 (z pd</a:t>
            </a:r>
            <a:r>
              <a:rPr lang="pl-PL" baseline="0" dirty="0" smtClean="0">
                <a:sym typeface="Wingdings" pitchFamily="2" charset="2"/>
              </a:rPr>
              <a:t>3He eta)  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</a:t>
            </a:r>
            <a:r>
              <a:rPr lang="pl-PL" baseline="0" dirty="0" err="1" smtClean="0">
                <a:sym typeface="Wingdings" pitchFamily="2" charset="2"/>
              </a:rPr>
              <a:t>pp</a:t>
            </a:r>
            <a:r>
              <a:rPr lang="pl-PL" baseline="0" dirty="0" smtClean="0">
                <a:sym typeface="Wingdings" pitchFamily="2" charset="2"/>
              </a:rPr>
              <a:t> (</a:t>
            </a:r>
            <a:r>
              <a:rPr lang="pl-PL" baseline="0" dirty="0" err="1" smtClean="0">
                <a:sym typeface="Wingdings" pitchFamily="2" charset="2"/>
              </a:rPr>
              <a:t>here</a:t>
            </a:r>
            <a:r>
              <a:rPr lang="pl-PL" baseline="0" dirty="0" smtClean="0">
                <a:sym typeface="Wingdings" pitchFamily="2" charset="2"/>
              </a:rPr>
              <a:t> we </a:t>
            </a:r>
            <a:r>
              <a:rPr lang="pl-PL" baseline="0" dirty="0" err="1" smtClean="0">
                <a:sym typeface="Wingdings" pitchFamily="2" charset="2"/>
              </a:rPr>
              <a:t>have</a:t>
            </a:r>
            <a:r>
              <a:rPr lang="pl-PL" baseline="0" dirty="0" smtClean="0">
                <a:sym typeface="Wingdings" pitchFamily="2" charset="2"/>
              </a:rPr>
              <a:t> 10^9)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4D565D-3C79-497E-8EED-1103DB0B965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623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KLOE:  </a:t>
            </a:r>
            <a:r>
              <a:rPr lang="pl-PL" sz="1200" b="1" dirty="0" smtClean="0"/>
              <a:t>PL B675 (2009) 283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err="1" smtClean="0"/>
              <a:t>Theoretical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predictions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up</a:t>
            </a:r>
            <a:r>
              <a:rPr lang="pl-PL" sz="1200" b="1" dirty="0" smtClean="0"/>
              <a:t> to 2%  and  with KLOE-2   0.8 % precision </a:t>
            </a:r>
            <a:r>
              <a:rPr lang="pl-PL" sz="1200" b="1" dirty="0" err="1" smtClean="0"/>
              <a:t>is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expected</a:t>
            </a:r>
            <a:endParaRPr lang="pl-PL" sz="1200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Apfi</a:t>
            </a:r>
            <a:r>
              <a:rPr lang="pl-PL" dirty="0" smtClean="0"/>
              <a:t>= (-0.6 +_2.5stat +-1.7syst</a:t>
            </a:r>
            <a:r>
              <a:rPr lang="pl-PL" baseline="0" dirty="0" smtClean="0"/>
              <a:t> +- 0.5corr) * 10^-2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CP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cosmological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consequences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 the  </a:t>
            </a:r>
            <a:r>
              <a:rPr lang="pl-PL" baseline="0" dirty="0" err="1" smtClean="0"/>
              <a:t>assymetry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bewteen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matter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anti-matter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explained</a:t>
            </a:r>
            <a:endParaRPr lang="pl-PL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With the </a:t>
            </a:r>
            <a:r>
              <a:rPr lang="pl-PL" baseline="0" dirty="0" err="1" smtClean="0"/>
              <a:t>presently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known</a:t>
            </a:r>
            <a:r>
              <a:rPr lang="pl-PL" baseline="0" dirty="0" smtClean="0"/>
              <a:t> CP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C…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But </a:t>
            </a:r>
            <a:r>
              <a:rPr lang="pl-PL" baseline="0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interestning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confirmed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hypothesis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indications</a:t>
            </a:r>
            <a:r>
              <a:rPr lang="pl-PL" baseline="0" dirty="0" smtClean="0"/>
              <a:t>) from the </a:t>
            </a:r>
            <a:r>
              <a:rPr lang="pl-PL" baseline="0" dirty="0" err="1" smtClean="0"/>
              <a:t>Cosmos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eg</a:t>
            </a:r>
            <a:r>
              <a:rPr lang="pl-PL" baseline="0" dirty="0" smtClean="0"/>
              <a:t>. Dark </a:t>
            </a:r>
            <a:r>
              <a:rPr lang="pl-PL" baseline="0" dirty="0" err="1" smtClean="0"/>
              <a:t>matter</a:t>
            </a:r>
            <a:r>
              <a:rPr lang="pl-PL" baseline="0" dirty="0" smtClean="0"/>
              <a:t> …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013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KLOE:  </a:t>
            </a:r>
            <a:r>
              <a:rPr lang="pl-PL" sz="1200" b="1" dirty="0" smtClean="0"/>
              <a:t>PL B675 (2009) 283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err="1" smtClean="0"/>
              <a:t>Theoretical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predictions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up</a:t>
            </a:r>
            <a:r>
              <a:rPr lang="pl-PL" sz="1200" b="1" dirty="0" smtClean="0"/>
              <a:t> to 2%  and  with KLOE-2   0.8 % precision </a:t>
            </a:r>
            <a:r>
              <a:rPr lang="pl-PL" sz="1200" b="1" dirty="0" err="1" smtClean="0"/>
              <a:t>is</a:t>
            </a:r>
            <a:r>
              <a:rPr lang="pl-PL" sz="1200" b="1" dirty="0" smtClean="0"/>
              <a:t> </a:t>
            </a:r>
            <a:r>
              <a:rPr lang="pl-PL" sz="1200" b="1" dirty="0" err="1" smtClean="0"/>
              <a:t>expected</a:t>
            </a:r>
            <a:endParaRPr lang="pl-PL" sz="1200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Apfi</a:t>
            </a:r>
            <a:r>
              <a:rPr lang="pl-PL" dirty="0" smtClean="0"/>
              <a:t>= (-0.6 +_2.5stat +-1.7syst</a:t>
            </a:r>
            <a:r>
              <a:rPr lang="pl-PL" baseline="0" dirty="0" smtClean="0"/>
              <a:t> +- 0.5corr) * 10^-2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CP </a:t>
            </a:r>
            <a:r>
              <a:rPr lang="pl-PL" baseline="0" dirty="0" err="1" smtClean="0"/>
              <a:t>studies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cosmological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consequences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 the  </a:t>
            </a:r>
            <a:r>
              <a:rPr lang="pl-PL" baseline="0" dirty="0" err="1" smtClean="0"/>
              <a:t>assymetry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bewteen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matter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anti-matter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explained</a:t>
            </a:r>
            <a:endParaRPr lang="pl-PL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With the </a:t>
            </a:r>
            <a:r>
              <a:rPr lang="pl-PL" baseline="0" dirty="0" err="1" smtClean="0"/>
              <a:t>presently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known</a:t>
            </a:r>
            <a:r>
              <a:rPr lang="pl-PL" baseline="0" dirty="0" smtClean="0"/>
              <a:t> CP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C…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But </a:t>
            </a:r>
            <a:r>
              <a:rPr lang="pl-PL" baseline="0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interestning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confirmed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hypothesis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indications</a:t>
            </a:r>
            <a:r>
              <a:rPr lang="pl-PL" baseline="0" dirty="0" smtClean="0"/>
              <a:t>) from the </a:t>
            </a:r>
            <a:r>
              <a:rPr lang="pl-PL" baseline="0" dirty="0" err="1" smtClean="0"/>
              <a:t>Cosmos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eg</a:t>
            </a:r>
            <a:r>
              <a:rPr lang="pl-PL" baseline="0" dirty="0" smtClean="0"/>
              <a:t>. Dark </a:t>
            </a:r>
            <a:r>
              <a:rPr lang="pl-PL" baseline="0" dirty="0" err="1" smtClean="0"/>
              <a:t>matter</a:t>
            </a:r>
            <a:r>
              <a:rPr lang="pl-PL" baseline="0" dirty="0" smtClean="0"/>
              <a:t> …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01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Gromada galaktyk 1E0657-558</a:t>
            </a:r>
            <a:r>
              <a:rPr lang="pl-PL" dirty="0" smtClean="0"/>
              <a:t> (</a:t>
            </a:r>
            <a:r>
              <a:rPr lang="pl-PL" i="1" dirty="0" smtClean="0"/>
              <a:t>Gromada Pocisk</a:t>
            </a:r>
            <a:r>
              <a:rPr lang="pl-PL" dirty="0" smtClean="0"/>
              <a:t>) – gromada powstała w wyniku kolizji dwóch </a:t>
            </a:r>
            <a:r>
              <a:rPr lang="pl-PL" dirty="0" smtClean="0">
                <a:hlinkClick r:id="rId3" tooltip="Gromada galaktyk"/>
              </a:rPr>
              <a:t>gromad galaktyk</a:t>
            </a:r>
            <a:r>
              <a:rPr lang="pl-PL" dirty="0" smtClean="0"/>
              <a:t>, zderzających się ze sobą z prędkością 4700 km/s. Położona jest w </a:t>
            </a:r>
            <a:r>
              <a:rPr lang="pl-PL" dirty="0" smtClean="0">
                <a:hlinkClick r:id="rId4" tooltip="Gwiazdozbiór Kila"/>
              </a:rPr>
              <a:t>gwiazdozbiorze Kila</a:t>
            </a:r>
            <a:r>
              <a:rPr lang="pl-PL" dirty="0" smtClean="0"/>
              <a:t>. Jej </a:t>
            </a:r>
            <a:r>
              <a:rPr lang="pl-PL" dirty="0" smtClean="0">
                <a:hlinkClick r:id="rId5" tooltip="Przesunięcie ku czerwieni"/>
              </a:rPr>
              <a:t>przesunięcie ku czerwieni</a:t>
            </a:r>
            <a:r>
              <a:rPr lang="pl-PL" dirty="0" smtClean="0"/>
              <a:t> wynosi </a:t>
            </a:r>
            <a:r>
              <a:rPr lang="pl-PL" i="1" dirty="0" smtClean="0"/>
              <a:t>z</a:t>
            </a:r>
            <a:r>
              <a:rPr lang="pl-PL" dirty="0" smtClean="0"/>
              <a:t> = 0,296, co odpowiada odległości od </a:t>
            </a:r>
            <a:r>
              <a:rPr lang="pl-PL" dirty="0" smtClean="0">
                <a:hlinkClick r:id="rId6" tooltip="Ziemia"/>
              </a:rPr>
              <a:t>Ziemi</a:t>
            </a:r>
            <a:r>
              <a:rPr lang="pl-PL" dirty="0" smtClean="0"/>
              <a:t> wynoszącej ok. 3,5 miliarda </a:t>
            </a:r>
            <a:r>
              <a:rPr lang="pl-PL" dirty="0" smtClean="0">
                <a:hlinkClick r:id="rId7" tooltip="Rok świetlny"/>
              </a:rPr>
              <a:t>lat świetlnych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Gromada ta jest jedną z najgorętszych i najjaśniejszych w zakresie </a:t>
            </a:r>
            <a:r>
              <a:rPr lang="pl-PL" dirty="0" smtClean="0">
                <a:hlinkClick r:id="rId8" tooltip="Promieniowanie rentgenowskie"/>
              </a:rPr>
              <a:t>promieniowania rentgenowskiego</a:t>
            </a:r>
            <a:r>
              <a:rPr lang="pl-PL" dirty="0" smtClean="0"/>
              <a:t> spośród znanych gromad galaktyk. Temperatura </a:t>
            </a:r>
            <a:r>
              <a:rPr lang="pl-PL" dirty="0" smtClean="0">
                <a:hlinkClick r:id="rId9" tooltip="Ośrodek międzygwiazdowy"/>
              </a:rPr>
              <a:t>gazu międzygwiazdowego</a:t>
            </a:r>
            <a:r>
              <a:rPr lang="pl-PL" dirty="0" smtClean="0"/>
              <a:t> wewnątrz gromady wynosi ok. 200 milionów </a:t>
            </a:r>
            <a:r>
              <a:rPr lang="pl-PL" dirty="0" smtClean="0">
                <a:hlinkClick r:id="rId10" tooltip="Kelwin"/>
              </a:rPr>
              <a:t>K</a:t>
            </a:r>
            <a:r>
              <a:rPr lang="pl-PL" dirty="0" smtClean="0"/>
              <a:t>, co odpowiada promieniowaniu rentgenowskiemu (kolor czerwony na zdjęciu), poza nim gromada składa się z </a:t>
            </a:r>
            <a:r>
              <a:rPr lang="pl-PL" dirty="0" smtClean="0">
                <a:hlinkClick r:id="rId11" tooltip="Gwiazda"/>
              </a:rPr>
              <a:t>gwiazd</a:t>
            </a:r>
            <a:r>
              <a:rPr lang="pl-PL" dirty="0" smtClean="0"/>
              <a:t> skupionych w </a:t>
            </a:r>
            <a:r>
              <a:rPr lang="pl-PL" dirty="0" smtClean="0">
                <a:hlinkClick r:id="rId12" tooltip="Galaktyka"/>
              </a:rPr>
              <a:t>galaktykach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Obserwacje tej gromady dają najlepszy znany do tej pory dowód na istnienie ciemnej materii we </a:t>
            </a:r>
            <a:r>
              <a:rPr lang="pl-PL" dirty="0" smtClean="0">
                <a:hlinkClick r:id="rId13" tooltip="Wszechświat"/>
              </a:rPr>
              <a:t>Wszechświecie</a:t>
            </a:r>
            <a:r>
              <a:rPr lang="pl-PL" baseline="30000" dirty="0" smtClean="0">
                <a:hlinkClick r:id="rId14"/>
              </a:rPr>
              <a:t>[1][2][3]</a:t>
            </a:r>
            <a:r>
              <a:rPr lang="pl-PL" dirty="0" smtClean="0"/>
              <a:t>, choć istnieją także alternatywne wyjaśnienia opierające się na tzw. </a:t>
            </a:r>
            <a:r>
              <a:rPr lang="pl-PL" i="1" dirty="0" err="1" smtClean="0">
                <a:hlinkClick r:id="rId15" tooltip="Baryonic dark matter (strona nie istnieje)"/>
              </a:rPr>
              <a:t>baryonic</a:t>
            </a:r>
            <a:r>
              <a:rPr lang="pl-PL" i="1" dirty="0" smtClean="0">
                <a:hlinkClick r:id="rId15" tooltip="Baryonic dark matter (strona nie istnieje)"/>
              </a:rPr>
              <a:t> </a:t>
            </a:r>
            <a:r>
              <a:rPr lang="pl-PL" i="1" dirty="0" err="1" smtClean="0">
                <a:hlinkClick r:id="rId15" tooltip="Baryonic dark matter (strona nie istnieje)"/>
              </a:rPr>
              <a:t>dark</a:t>
            </a:r>
            <a:r>
              <a:rPr lang="pl-PL" i="1" dirty="0" smtClean="0">
                <a:hlinkClick r:id="rId15" tooltip="Baryonic dark matter (strona nie istnieje)"/>
              </a:rPr>
              <a:t> </a:t>
            </a:r>
            <a:r>
              <a:rPr lang="pl-PL" i="1" dirty="0" err="1" smtClean="0">
                <a:hlinkClick r:id="rId15" tooltip="Baryonic dark matter (strona nie istnieje)"/>
              </a:rPr>
              <a:t>matter</a:t>
            </a:r>
            <a:r>
              <a:rPr lang="pl-PL" baseline="30000" dirty="0" smtClean="0">
                <a:hlinkClick r:id="rId14"/>
              </a:rPr>
              <a:t>[4]</a:t>
            </a:r>
            <a:r>
              <a:rPr lang="pl-PL" dirty="0" smtClean="0"/>
              <a:t>.</a:t>
            </a:r>
          </a:p>
          <a:p>
            <a:r>
              <a:rPr lang="pl-PL" dirty="0" smtClean="0"/>
              <a:t>Zderzenie dwóch gromad galaktyk spowodowało powstanie gigantycznej fali uderzeniowej, która w wyniku </a:t>
            </a:r>
            <a:r>
              <a:rPr lang="pl-PL" dirty="0" smtClean="0">
                <a:hlinkClick r:id="rId16" tooltip="Ciśnienie"/>
              </a:rPr>
              <a:t>ciśnienia</a:t>
            </a:r>
            <a:r>
              <a:rPr lang="pl-PL" dirty="0" smtClean="0"/>
              <a:t> gazu utworzyła stożek (po prawej), przybierający kształt pocisku, stąd angielska nazwa całej gromady – Gromada Pocisk (</a:t>
            </a:r>
            <a:r>
              <a:rPr lang="pl-PL" dirty="0" smtClean="0">
                <a:hlinkClick r:id="rId17" tooltip="Język angielski"/>
              </a:rPr>
              <a:t>ang.</a:t>
            </a:r>
            <a:r>
              <a:rPr lang="pl-PL" dirty="0" smtClean="0"/>
              <a:t> </a:t>
            </a:r>
            <a:r>
              <a:rPr lang="pl-PL" i="1" dirty="0" err="1" smtClean="0"/>
              <a:t>Bullet</a:t>
            </a:r>
            <a:r>
              <a:rPr lang="pl-PL" i="1" dirty="0" smtClean="0"/>
              <a:t> </a:t>
            </a:r>
            <a:r>
              <a:rPr lang="pl-PL" i="1" dirty="0" err="1" smtClean="0"/>
              <a:t>cluster</a:t>
            </a:r>
            <a:r>
              <a:rPr lang="pl-PL" dirty="0" smtClean="0"/>
              <a:t>). Centra emisyjne dwóch gromad minęły się ok. 100 milionów lat przed momentem emisji obserwowanego obecnie promieniowania. Ciemna materia, jako że oddziałuje z </a:t>
            </a:r>
            <a:r>
              <a:rPr lang="pl-PL" dirty="0" smtClean="0">
                <a:hlinkClick r:id="rId18" tooltip="Materia (fizyka)"/>
              </a:rPr>
              <a:t>materią widzialną</a:t>
            </a:r>
            <a:r>
              <a:rPr lang="pl-PL" dirty="0" smtClean="0"/>
              <a:t> tylko grawitacyjnie, unikając tarcia i działań </a:t>
            </a:r>
            <a:r>
              <a:rPr lang="pl-PL" dirty="0" smtClean="0">
                <a:hlinkClick r:id="rId19" tooltip="Aerodynamika"/>
              </a:rPr>
              <a:t>aerodynamiki</a:t>
            </a:r>
            <a:r>
              <a:rPr lang="pl-PL" dirty="0" smtClean="0"/>
              <a:t> w gazie, oddala się szybciej (na zdjęciu kolor niebieski). Ciemna materia została wykryta pośrednio - poprzez porównanie rozkładu przestrzennego wielkości </a:t>
            </a:r>
            <a:r>
              <a:rPr lang="pl-PL" dirty="0" err="1" smtClean="0">
                <a:hlinkClick r:id="rId20" tooltip="Soczewkowanie grawitacyjne"/>
              </a:rPr>
              <a:t>soczewkowania</a:t>
            </a:r>
            <a:r>
              <a:rPr lang="pl-PL" dirty="0" smtClean="0">
                <a:hlinkClick r:id="rId20" tooltip="Soczewkowanie grawitacyjne"/>
              </a:rPr>
              <a:t> grawitacyjnego</a:t>
            </a:r>
            <a:r>
              <a:rPr lang="pl-PL" dirty="0" smtClean="0"/>
              <a:t> z rozkładem zwyczajnej materii, utożsamionej ze źródłami </a:t>
            </a:r>
            <a:r>
              <a:rPr lang="pl-PL" dirty="0" smtClean="0">
                <a:hlinkClick r:id="rId8" tooltip="Promieniowanie rentgenowskie"/>
              </a:rPr>
              <a:t>promieniowania rentgenowskiego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153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method</a:t>
            </a:r>
            <a:r>
              <a:rPr lang="pl-PL" dirty="0" smtClean="0"/>
              <a:t> Andrzej </a:t>
            </a:r>
            <a:r>
              <a:rPr lang="pl-PL" dirty="0" err="1" smtClean="0"/>
              <a:t>Kupsc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talk in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next</a:t>
            </a:r>
            <a:r>
              <a:rPr lang="pl-PL" baseline="0" smtClean="0"/>
              <a:t> talk…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249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Pi0pi0gamma </a:t>
            </a:r>
            <a:r>
              <a:rPr lang="pl-PL" dirty="0" err="1" smtClean="0"/>
              <a:t>violates</a:t>
            </a:r>
            <a:r>
              <a:rPr lang="pl-PL" dirty="0" smtClean="0"/>
              <a:t> C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not </a:t>
            </a:r>
            <a:r>
              <a:rPr lang="pl-PL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measuerd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far, but  </a:t>
            </a:r>
            <a:r>
              <a:rPr lang="pl-PL" baseline="0" dirty="0" err="1" smtClean="0"/>
              <a:t>pi+pi-gamma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not, but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strongly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suppressed</a:t>
            </a:r>
            <a:r>
              <a:rPr lang="pl-PL" baseline="0" dirty="0" smtClean="0"/>
              <a:t> … L=1.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Lest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page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1600" b="1" baseline="3000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does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not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vilate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C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if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only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L(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=1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Piony </a:t>
            </a:r>
            <a:r>
              <a:rPr lang="pl-PL" sz="11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sa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bozonami stad  CP(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-) =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+1;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 skoro 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 (-1)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to C(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=-1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endParaRPr lang="it-IT" sz="1600" b="1" baseline="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Czyli jeśli 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to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 = -1 i 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 +1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Czyli C jest zachowane w rozpadzie </a:t>
            </a: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Jeśli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(ale kret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wiekszy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od zera jest tłumiony) bo eta jest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mala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735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Może nie </a:t>
            </a:r>
            <a:r>
              <a:rPr lang="pl-PL" dirty="0" err="1" smtClean="0"/>
              <a:t>pokazywac</a:t>
            </a:r>
            <a:r>
              <a:rPr lang="pl-PL" baseline="0" dirty="0" smtClean="0"/>
              <a:t> tego widma??  TRZY ZDARZENIA POCHODZA Z </a:t>
            </a:r>
            <a:r>
              <a:rPr lang="pl-PL" baseline="0" dirty="0" err="1" smtClean="0"/>
              <a:t>eta</a:t>
            </a:r>
            <a:r>
              <a:rPr lang="pl-PL" baseline="0" dirty="0" err="1" smtClean="0">
                <a:sym typeface="Wingdings" pitchFamily="2" charset="2"/>
              </a:rPr>
              <a:t>e+e-gamma</a:t>
            </a:r>
            <a:endParaRPr lang="pl-PL" baseline="0" dirty="0" smtClean="0">
              <a:sym typeface="Wingdings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err="1" smtClean="0">
                <a:sym typeface="Wingdings" pitchFamily="2" charset="2"/>
              </a:rPr>
              <a:t>e+e-gamma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is</a:t>
            </a:r>
            <a:r>
              <a:rPr lang="pl-PL" baseline="0" dirty="0" smtClean="0">
                <a:sym typeface="Wingdings" pitchFamily="2" charset="2"/>
              </a:rPr>
              <a:t> a </a:t>
            </a:r>
            <a:r>
              <a:rPr lang="pl-PL" baseline="0" dirty="0" err="1" smtClean="0">
                <a:sym typeface="Wingdings" pitchFamily="2" charset="2"/>
              </a:rPr>
              <a:t>bakcground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here</a:t>
            </a:r>
            <a:r>
              <a:rPr lang="pl-PL" baseline="0" dirty="0" smtClean="0">
                <a:sym typeface="Wingdings" pitchFamily="2" charset="2"/>
              </a:rPr>
              <a:t> but </a:t>
            </a:r>
            <a:r>
              <a:rPr lang="pl-PL" baseline="0" dirty="0" err="1" smtClean="0">
                <a:sym typeface="Wingdings" pitchFamily="2" charset="2"/>
              </a:rPr>
              <a:t>it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may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also</a:t>
            </a:r>
            <a:r>
              <a:rPr lang="pl-PL" baseline="0" dirty="0" smtClean="0">
                <a:sym typeface="Wingdings" pitchFamily="2" charset="2"/>
              </a:rPr>
              <a:t> be </a:t>
            </a:r>
            <a:r>
              <a:rPr lang="pl-PL" baseline="0" dirty="0" err="1" smtClean="0">
                <a:sym typeface="Wingdings" pitchFamily="2" charset="2"/>
              </a:rPr>
              <a:t>used</a:t>
            </a:r>
            <a:r>
              <a:rPr lang="pl-PL" baseline="0" dirty="0" smtClean="0">
                <a:sym typeface="Wingdings" pitchFamily="2" charset="2"/>
              </a:rPr>
              <a:t> to </a:t>
            </a:r>
            <a:r>
              <a:rPr lang="pl-PL" baseline="0" dirty="0" err="1" smtClean="0">
                <a:sym typeface="Wingdings" pitchFamily="2" charset="2"/>
              </a:rPr>
              <a:t>search</a:t>
            </a:r>
            <a:r>
              <a:rPr lang="pl-PL" baseline="0" dirty="0" smtClean="0">
                <a:sym typeface="Wingdings" pitchFamily="2" charset="2"/>
              </a:rPr>
              <a:t> for the U </a:t>
            </a:r>
            <a:r>
              <a:rPr lang="pl-PL" baseline="0" dirty="0" err="1" smtClean="0">
                <a:sym typeface="Wingdings" pitchFamily="2" charset="2"/>
              </a:rPr>
              <a:t>boson</a:t>
            </a:r>
            <a:r>
              <a:rPr lang="pl-PL" baseline="0" dirty="0" smtClean="0">
                <a:sym typeface="Wingdings" pitchFamily="2" charset="2"/>
              </a:rPr>
              <a:t> as </a:t>
            </a:r>
            <a:r>
              <a:rPr lang="pl-PL" baseline="0" dirty="0" err="1" smtClean="0">
                <a:sym typeface="Wingdings" pitchFamily="2" charset="2"/>
              </a:rPr>
              <a:t>an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invariant</a:t>
            </a:r>
            <a:r>
              <a:rPr lang="pl-PL" baseline="0" dirty="0" smtClean="0">
                <a:sym typeface="Wingdings" pitchFamily="2" charset="2"/>
              </a:rPr>
              <a:t> mass…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err="1" smtClean="0"/>
              <a:t>So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measure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reaction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well</a:t>
            </a:r>
            <a:r>
              <a:rPr lang="pl-PL" baseline="0" dirty="0" smtClean="0"/>
              <a:t> but I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discuss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contex</a:t>
            </a:r>
            <a:r>
              <a:rPr lang="pl-PL" baseline="0" dirty="0" smtClean="0"/>
              <a:t> of FORM FACTOR and </a:t>
            </a:r>
            <a:r>
              <a:rPr lang="pl-PL" baseline="0" dirty="0" err="1" smtClean="0"/>
              <a:t>anomalous</a:t>
            </a:r>
            <a:r>
              <a:rPr lang="pl-PL" baseline="0" dirty="0" smtClean="0"/>
              <a:t> ….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Special trigger used - high energy deposited in the both sides of WASA electromagnetic calorimeter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measurement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radiative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decays of mesons (in particular of the η meson)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interesting also in the context of the search for the explanation of the recent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astrophysical observations of excess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e+e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− annihilation γ quanta from the galactic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center observed by the INTEGRAL satellite [33], the excess in the cosmic ray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positrons reported by PAMELA [34], the total electron and positron flux measured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by ATIC [35], Fermi [36], and HESS [37], and the annual modulation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DAMA/LIBRA signal [38]. In one of the considered scenarios, which may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reconciled with the observations [1], the origin of this kind of enhanced stream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radiation may be explained assuming that positrons are created in an annihilation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the dark matter particles into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e+e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− pairs, and that this process is mediated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U boson with the mass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scale [39 – 42, 1]. The existence of such 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boson could manifests itself as a maximum in the invariant mass distribution of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e+e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− pairs originating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radiative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decays as e.g. η →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γU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→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γe+e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− [43].</a:t>
            </a:r>
            <a:endParaRPr lang="pl-P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Cut optimization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remaining expected number of events coming from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eta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gamma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e+e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−) background = 2.8 ± 0.8 events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POLACZYC</a:t>
            </a:r>
            <a:r>
              <a:rPr lang="pl-PL" baseline="0" dirty="0" smtClean="0"/>
              <a:t> JAKOS Z NASTĘPNYMI, MOŻE na tle z </a:t>
            </a:r>
            <a:r>
              <a:rPr lang="pl-PL" baseline="0" dirty="0" err="1" smtClean="0"/>
              <a:t>duzym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ryzunkiem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napisam</a:t>
            </a:r>
            <a:r>
              <a:rPr lang="pl-PL" baseline="0" dirty="0" smtClean="0"/>
              <a:t>, ze BR znacznie </a:t>
            </a:r>
            <a:r>
              <a:rPr lang="pl-PL" baseline="0" dirty="0" err="1" smtClean="0"/>
              <a:t>wiekszy</a:t>
            </a:r>
            <a:r>
              <a:rPr lang="pl-PL" baseline="0" dirty="0" smtClean="0"/>
              <a:t> niż … </a:t>
            </a:r>
            <a:r>
              <a:rPr lang="pl-PL" baseline="0" dirty="0" err="1" smtClean="0"/>
              <a:t>could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indicate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mechanism</a:t>
            </a:r>
            <a:r>
              <a:rPr lang="pl-PL" baseline="0" dirty="0" smtClean="0"/>
              <a:t> …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Z </a:t>
            </a:r>
            <a:r>
              <a:rPr lang="pl-PL" dirty="0" err="1" smtClean="0"/>
              <a:t>wykladu</a:t>
            </a:r>
            <a:r>
              <a:rPr lang="pl-PL" dirty="0" smtClean="0"/>
              <a:t> </a:t>
            </a:r>
            <a:r>
              <a:rPr lang="pl-PL" dirty="0" err="1" smtClean="0"/>
              <a:t>Chcristopha</a:t>
            </a:r>
            <a:r>
              <a:rPr lang="pl-PL" dirty="0" smtClean="0"/>
              <a:t>  10^-8 i 10^-9</a:t>
            </a:r>
          </a:p>
          <a:p>
            <a:r>
              <a:rPr lang="pl-PL" dirty="0" smtClean="0"/>
              <a:t>2) </a:t>
            </a:r>
            <a:r>
              <a:rPr lang="pl-PL" dirty="0" err="1" smtClean="0"/>
              <a:t>Tlumiony</a:t>
            </a:r>
            <a:r>
              <a:rPr lang="pl-PL" baseline="0" dirty="0" smtClean="0"/>
              <a:t> jak alfa^2  i (m/m)^2, czyli </a:t>
            </a:r>
            <a:r>
              <a:rPr lang="pl-PL" baseline="0" dirty="0" err="1" smtClean="0"/>
              <a:t>doskonaly</a:t>
            </a:r>
            <a:r>
              <a:rPr lang="pl-PL" baseline="0" dirty="0" smtClean="0"/>
              <a:t> do obserwowania ewentualnych efektów egzotycznych</a:t>
            </a:r>
          </a:p>
          <a:p>
            <a:r>
              <a:rPr lang="pl-PL" baseline="0" dirty="0" smtClean="0"/>
              <a:t>3) Ciemna materia </a:t>
            </a:r>
            <a:r>
              <a:rPr lang="pl-PL" baseline="0" dirty="0" smtClean="0">
                <a:sym typeface="Wingdings" pitchFamily="2" charset="2"/>
              </a:rPr>
              <a:t> idea </a:t>
            </a:r>
            <a:r>
              <a:rPr lang="pl-PL" baseline="0" dirty="0" err="1" smtClean="0">
                <a:sym typeface="Wingdings" pitchFamily="2" charset="2"/>
              </a:rPr>
              <a:t>sprzegania</a:t>
            </a:r>
            <a:r>
              <a:rPr lang="pl-PL" baseline="0" dirty="0" smtClean="0">
                <a:sym typeface="Wingdings" pitchFamily="2" charset="2"/>
              </a:rPr>
              <a:t> się z materią poprzez bozon oddziaływania  (</a:t>
            </a:r>
            <a:r>
              <a:rPr lang="pl-PL" baseline="0" dirty="0" err="1" smtClean="0">
                <a:sym typeface="Wingdings" pitchFamily="2" charset="2"/>
              </a:rPr>
              <a:t>jakis</a:t>
            </a:r>
            <a:r>
              <a:rPr lang="pl-PL" baseline="0" dirty="0" smtClean="0">
                <a:sym typeface="Wingdings" pitchFamily="2" charset="2"/>
              </a:rPr>
              <a:t> wykres z </a:t>
            </a:r>
            <a:r>
              <a:rPr lang="pl-PL" baseline="0" dirty="0" err="1" smtClean="0">
                <a:sym typeface="Wingdings" pitchFamily="2" charset="2"/>
              </a:rPr>
              <a:t>Michala</a:t>
            </a:r>
            <a:r>
              <a:rPr lang="pl-PL" baseline="0" dirty="0" smtClean="0">
                <a:sym typeface="Wingdings" pitchFamily="2" charset="2"/>
              </a:rPr>
              <a:t>/</a:t>
            </a:r>
            <a:r>
              <a:rPr lang="pl-PL" baseline="0" dirty="0" err="1" smtClean="0">
                <a:sym typeface="Wingdings" pitchFamily="2" charset="2"/>
              </a:rPr>
              <a:t>Jaroslawa</a:t>
            </a:r>
            <a:r>
              <a:rPr lang="pl-PL" baseline="0" dirty="0" smtClean="0">
                <a:sym typeface="Wingdings" pitchFamily="2" charset="2"/>
              </a:rPr>
              <a:t>) </a:t>
            </a:r>
            <a:r>
              <a:rPr lang="pl-PL" baseline="0" dirty="0" err="1" smtClean="0">
                <a:sym typeface="Wingdings" pitchFamily="2" charset="2"/>
              </a:rPr>
              <a:t>gammaUgamma</a:t>
            </a:r>
            <a:endParaRPr lang="pl-PL" baseline="0" dirty="0" smtClean="0">
              <a:sym typeface="Wingdings" pitchFamily="2" charset="2"/>
            </a:endParaRPr>
          </a:p>
          <a:p>
            <a:r>
              <a:rPr lang="pl-PL" baseline="0" dirty="0" smtClean="0">
                <a:sym typeface="Wingdings" pitchFamily="2" charset="2"/>
              </a:rPr>
              <a:t>4) Sposoby zaobserwowania  a) </a:t>
            </a:r>
            <a:r>
              <a:rPr lang="pl-PL" baseline="0" dirty="0" err="1" smtClean="0">
                <a:sym typeface="Wingdings" pitchFamily="2" charset="2"/>
              </a:rPr>
              <a:t>wiekszy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przekroj</a:t>
            </a:r>
            <a:r>
              <a:rPr lang="pl-PL" baseline="0" dirty="0" smtClean="0">
                <a:sym typeface="Wingdings" pitchFamily="2" charset="2"/>
              </a:rPr>
              <a:t> czynny w </a:t>
            </a:r>
            <a:r>
              <a:rPr lang="pl-PL" baseline="0" dirty="0" err="1" smtClean="0">
                <a:sym typeface="Wingdings" pitchFamily="2" charset="2"/>
              </a:rPr>
              <a:t>etae+e</a:t>
            </a:r>
            <a:r>
              <a:rPr lang="pl-PL" baseline="0" dirty="0" smtClean="0">
                <a:sym typeface="Wingdings" pitchFamily="2" charset="2"/>
              </a:rPr>
              <a:t>- </a:t>
            </a:r>
            <a:r>
              <a:rPr lang="pl-PL" baseline="0" dirty="0" err="1" smtClean="0">
                <a:sym typeface="Wingdings" pitchFamily="2" charset="2"/>
              </a:rPr>
              <a:t>pie+e</a:t>
            </a:r>
            <a:r>
              <a:rPr lang="pl-PL" baseline="0" dirty="0" smtClean="0">
                <a:sym typeface="Wingdings" pitchFamily="2" charset="2"/>
              </a:rPr>
              <a:t>- ;  albo maksimum na masie niezmienniczej …</a:t>
            </a:r>
          </a:p>
          <a:p>
            <a:r>
              <a:rPr lang="pl-PL" baseline="0" dirty="0" smtClean="0">
                <a:sym typeface="Wingdings" pitchFamily="2" charset="2"/>
              </a:rPr>
              <a:t>5) Obrazki z </a:t>
            </a:r>
            <a:r>
              <a:rPr lang="pl-PL" baseline="0" dirty="0" err="1" smtClean="0">
                <a:sym typeface="Wingdings" pitchFamily="2" charset="2"/>
              </a:rPr>
              <a:t>przechodzacymi</a:t>
            </a:r>
            <a:r>
              <a:rPr lang="pl-PL" baseline="0" dirty="0" smtClean="0">
                <a:sym typeface="Wingdings" pitchFamily="2" charset="2"/>
              </a:rPr>
              <a:t> galaktykami</a:t>
            </a:r>
          </a:p>
          <a:p>
            <a:r>
              <a:rPr lang="pl-PL" baseline="0" dirty="0" smtClean="0">
                <a:sym typeface="Wingdings" pitchFamily="2" charset="2"/>
              </a:rPr>
              <a:t>6) Wynik,  </a:t>
            </a:r>
            <a:r>
              <a:rPr lang="pl-PL" baseline="0" dirty="0" err="1" smtClean="0">
                <a:sym typeface="Wingdings" pitchFamily="2" charset="2"/>
              </a:rPr>
              <a:t>Głowne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tlo</a:t>
            </a:r>
            <a:r>
              <a:rPr lang="pl-PL" baseline="0" dirty="0" smtClean="0">
                <a:sym typeface="Wingdings" pitchFamily="2" charset="2"/>
              </a:rPr>
              <a:t> to  </a:t>
            </a:r>
            <a:r>
              <a:rPr lang="pl-PL" baseline="0" dirty="0" err="1" smtClean="0">
                <a:sym typeface="Wingdings" pitchFamily="2" charset="2"/>
              </a:rPr>
              <a:t>direct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production</a:t>
            </a:r>
            <a:r>
              <a:rPr lang="pl-PL" baseline="0" dirty="0" smtClean="0">
                <a:sym typeface="Wingdings" pitchFamily="2" charset="2"/>
              </a:rPr>
              <a:t> of </a:t>
            </a:r>
            <a:r>
              <a:rPr lang="pl-PL" baseline="0" dirty="0" err="1" smtClean="0">
                <a:sym typeface="Wingdings" pitchFamily="2" charset="2"/>
              </a:rPr>
              <a:t>pi+pi</a:t>
            </a:r>
            <a:r>
              <a:rPr lang="pl-PL" baseline="0" dirty="0" smtClean="0">
                <a:sym typeface="Wingdings" pitchFamily="2" charset="2"/>
              </a:rPr>
              <a:t>-, PLEASE </a:t>
            </a:r>
            <a:r>
              <a:rPr lang="pl-PL" baseline="0" dirty="0" err="1" smtClean="0">
                <a:sym typeface="Wingdings" pitchFamily="2" charset="2"/>
              </a:rPr>
              <a:t>note</a:t>
            </a:r>
            <a:r>
              <a:rPr lang="pl-PL" baseline="0" dirty="0" smtClean="0">
                <a:sym typeface="Wingdings" pitchFamily="2" charset="2"/>
              </a:rPr>
              <a:t>, </a:t>
            </a:r>
            <a:r>
              <a:rPr lang="pl-PL" baseline="0" dirty="0" err="1" smtClean="0">
                <a:sym typeface="Wingdings" pitchFamily="2" charset="2"/>
              </a:rPr>
              <a:t>that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this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is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again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lucky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coincidence</a:t>
            </a:r>
            <a:r>
              <a:rPr lang="pl-PL" baseline="0" dirty="0" smtClean="0">
                <a:sym typeface="Wingdings" pitchFamily="2" charset="2"/>
              </a:rPr>
              <a:t> (</a:t>
            </a:r>
            <a:r>
              <a:rPr lang="pl-PL" baseline="0" dirty="0" err="1" smtClean="0">
                <a:sym typeface="Wingdings" pitchFamily="2" charset="2"/>
              </a:rPr>
              <a:t>advantage</a:t>
            </a:r>
            <a:r>
              <a:rPr lang="pl-PL" baseline="0" dirty="0" smtClean="0">
                <a:sym typeface="Wingdings" pitchFamily="2" charset="2"/>
              </a:rPr>
              <a:t> of eta) </a:t>
            </a:r>
            <a:r>
              <a:rPr lang="pl-PL" baseline="0" dirty="0" err="1" smtClean="0">
                <a:sym typeface="Wingdings" pitchFamily="2" charset="2"/>
              </a:rPr>
              <a:t>that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etapi+pi</a:t>
            </a:r>
            <a:r>
              <a:rPr lang="pl-PL" baseline="0" dirty="0" smtClean="0">
                <a:sym typeface="Wingdings" pitchFamily="2" charset="2"/>
              </a:rPr>
              <a:t>- </a:t>
            </a:r>
            <a:r>
              <a:rPr lang="pl-PL" baseline="0" dirty="0" err="1" smtClean="0">
                <a:sym typeface="Wingdings" pitchFamily="2" charset="2"/>
              </a:rPr>
              <a:t>which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would</a:t>
            </a:r>
            <a:r>
              <a:rPr lang="pl-PL" baseline="0" dirty="0" smtClean="0">
                <a:sym typeface="Wingdings" pitchFamily="2" charset="2"/>
              </a:rPr>
              <a:t> be </a:t>
            </a:r>
            <a:r>
              <a:rPr lang="pl-PL" baseline="0" dirty="0" err="1" smtClean="0">
                <a:sym typeface="Wingdings" pitchFamily="2" charset="2"/>
              </a:rPr>
              <a:t>tha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main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bakcground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is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totally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supperssed</a:t>
            </a:r>
            <a:r>
              <a:rPr lang="pl-PL" baseline="0" dirty="0" smtClean="0">
                <a:sym typeface="Wingdings" pitchFamily="2" charset="2"/>
              </a:rPr>
              <a:t> by C, P and CP </a:t>
            </a:r>
            <a:r>
              <a:rPr lang="pl-PL" baseline="0" dirty="0" err="1" smtClean="0">
                <a:sym typeface="Wingdings" pitchFamily="2" charset="2"/>
              </a:rPr>
              <a:t>symmetry</a:t>
            </a:r>
            <a:r>
              <a:rPr lang="pl-PL" baseline="0" dirty="0" smtClean="0">
                <a:sym typeface="Wingdings" pitchFamily="2" charset="2"/>
              </a:rPr>
              <a:t> (SM … 10^-16)…</a:t>
            </a:r>
          </a:p>
          <a:p>
            <a:r>
              <a:rPr lang="pl-PL" baseline="0" dirty="0" err="1" smtClean="0">
                <a:sym typeface="Wingdings" pitchFamily="2" charset="2"/>
              </a:rPr>
              <a:t>Głowne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tla</a:t>
            </a:r>
            <a:r>
              <a:rPr lang="pl-PL" baseline="0" dirty="0" smtClean="0">
                <a:sym typeface="Wingdings" pitchFamily="2" charset="2"/>
              </a:rPr>
              <a:t> od </a:t>
            </a:r>
            <a:r>
              <a:rPr lang="pl-PL" baseline="0" dirty="0" err="1" smtClean="0">
                <a:sym typeface="Wingdings" pitchFamily="2" charset="2"/>
              </a:rPr>
              <a:t>pi+pi</a:t>
            </a:r>
            <a:r>
              <a:rPr lang="pl-PL" baseline="0" dirty="0" smtClean="0">
                <a:sym typeface="Wingdings" pitchFamily="2" charset="2"/>
              </a:rPr>
              <a:t> i Delta(</a:t>
            </a:r>
            <a:r>
              <a:rPr lang="pl-PL" baseline="0" dirty="0" err="1" smtClean="0">
                <a:sym typeface="Wingdings" pitchFamily="2" charset="2"/>
              </a:rPr>
              <a:t>pe+e</a:t>
            </a:r>
            <a:r>
              <a:rPr lang="pl-PL" baseline="0" dirty="0" smtClean="0">
                <a:sym typeface="Wingdings" pitchFamily="2" charset="2"/>
              </a:rPr>
              <a:t>-) </a:t>
            </a:r>
            <a:r>
              <a:rPr lang="pl-PL" baseline="0" dirty="0" err="1" smtClean="0">
                <a:sym typeface="Wingdings" pitchFamily="2" charset="2"/>
              </a:rPr>
              <a:t>Dalitz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decays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are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continueas</a:t>
            </a:r>
            <a:r>
              <a:rPr lang="pl-PL" baseline="0" dirty="0" smtClean="0">
                <a:sym typeface="Wingdings" pitchFamily="2" charset="2"/>
              </a:rPr>
              <a:t> and </a:t>
            </a:r>
            <a:r>
              <a:rPr lang="pl-PL" baseline="0" dirty="0" err="1" smtClean="0">
                <a:sym typeface="Wingdings" pitchFamily="2" charset="2"/>
              </a:rPr>
              <a:t>can</a:t>
            </a:r>
            <a:r>
              <a:rPr lang="pl-PL" baseline="0" dirty="0" smtClean="0">
                <a:sym typeface="Wingdings" pitchFamily="2" charset="2"/>
              </a:rPr>
              <a:t> be </a:t>
            </a:r>
            <a:r>
              <a:rPr lang="pl-PL" baseline="0" dirty="0" err="1" smtClean="0">
                <a:sym typeface="Wingdings" pitchFamily="2" charset="2"/>
              </a:rPr>
              <a:t>estimated</a:t>
            </a:r>
            <a:r>
              <a:rPr lang="pl-PL" baseline="0" dirty="0" smtClean="0">
                <a:sym typeface="Wingdings" pitchFamily="2" charset="2"/>
              </a:rPr>
              <a:t> ….  (</a:t>
            </a:r>
            <a:r>
              <a:rPr lang="pl-PL" baseline="0" dirty="0" err="1" smtClean="0">
                <a:sym typeface="Wingdings" pitchFamily="2" charset="2"/>
              </a:rPr>
              <a:t>See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also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talks</a:t>
            </a:r>
            <a:r>
              <a:rPr lang="pl-PL" baseline="0" dirty="0" smtClean="0">
                <a:sym typeface="Wingdings" pitchFamily="2" charset="2"/>
              </a:rPr>
              <a:t> of HADES…)</a:t>
            </a:r>
          </a:p>
          <a:p>
            <a:r>
              <a:rPr lang="pl-PL" baseline="0" dirty="0" smtClean="0">
                <a:sym typeface="Wingdings" pitchFamily="2" charset="2"/>
              </a:rPr>
              <a:t>6) Wynik na podstawie 4.4 10^7  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…?  Pomiary z pi0  </a:t>
            </a:r>
            <a:r>
              <a:rPr lang="pl-PL" baseline="0" dirty="0" err="1" smtClean="0">
                <a:sym typeface="Wingdings" pitchFamily="2" charset="2"/>
              </a:rPr>
              <a:t>e+e</a:t>
            </a:r>
            <a:r>
              <a:rPr lang="pl-PL" baseline="0" dirty="0" smtClean="0">
                <a:sym typeface="Wingdings" pitchFamily="2" charset="2"/>
              </a:rPr>
              <a:t>- (</a:t>
            </a:r>
            <a:r>
              <a:rPr lang="pl-PL" baseline="0" dirty="0" err="1" smtClean="0">
                <a:sym typeface="Wingdings" pitchFamily="2" charset="2"/>
              </a:rPr>
              <a:t>proposal</a:t>
            </a:r>
            <a:r>
              <a:rPr lang="pl-PL" baseline="0" dirty="0" smtClean="0">
                <a:sym typeface="Wingdings" pitchFamily="2" charset="2"/>
              </a:rPr>
              <a:t> zaakceptowany pytanie ile)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4D565D-3C79-497E-8EED-1103DB0B9659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623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Gamma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gamma</a:t>
            </a:r>
            <a:r>
              <a:rPr lang="pl-PL" baseline="0" dirty="0" smtClean="0"/>
              <a:t> BR  40*10^-2  /  alfa= 137 =~   3 * 10^-3  czyli z grubsza 7 * 10^-7 </a:t>
            </a:r>
            <a:r>
              <a:rPr lang="pl-PL" baseline="0" dirty="0" smtClean="0">
                <a:sym typeface="Wingdings" pitchFamily="2" charset="2"/>
              </a:rPr>
              <a:t></a:t>
            </a:r>
            <a:r>
              <a:rPr lang="pl-PL" baseline="0" dirty="0" smtClean="0"/>
              <a:t>   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Pi0pi0gamma </a:t>
            </a:r>
            <a:r>
              <a:rPr lang="pl-PL" dirty="0" err="1" smtClean="0"/>
              <a:t>violates</a:t>
            </a:r>
            <a:r>
              <a:rPr lang="pl-PL" dirty="0" smtClean="0"/>
              <a:t> C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not </a:t>
            </a:r>
            <a:r>
              <a:rPr lang="pl-PL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measuerd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far, but  </a:t>
            </a:r>
            <a:r>
              <a:rPr lang="pl-PL" baseline="0" dirty="0" err="1" smtClean="0"/>
              <a:t>pi+pi-gamma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not, but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strongly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suppressed</a:t>
            </a:r>
            <a:r>
              <a:rPr lang="pl-PL" baseline="0" dirty="0" smtClean="0"/>
              <a:t> … L=1.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Lest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page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1600" b="1" baseline="3000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does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not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vilate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C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if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only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L(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=1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Piony </a:t>
            </a:r>
            <a:r>
              <a:rPr lang="pl-PL" sz="11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sa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bozonami stad  CP(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-) =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+1;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 skoro 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 (-1)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to C(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=-1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endParaRPr lang="it-IT" sz="1600" b="1" baseline="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Czyli jeśli 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to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 = -1 i 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 +1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Czyli C jest zachowane w rozpadzie </a:t>
            </a: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Jeśli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(ale kret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wiekszy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od zera jest tłumiony) bo eta jest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mala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735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About</a:t>
            </a:r>
            <a:r>
              <a:rPr lang="pl-PL" sz="1200" b="1" i="1" dirty="0" smtClean="0">
                <a:solidFill>
                  <a:srgbClr val="000000"/>
                </a:solidFill>
              </a:rPr>
              <a:t> 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light</a:t>
            </a:r>
            <a:r>
              <a:rPr lang="pl-PL" sz="1200" b="1" i="1" dirty="0" smtClean="0">
                <a:solidFill>
                  <a:srgbClr val="000000"/>
                </a:solidFill>
              </a:rPr>
              <a:t> by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light</a:t>
            </a:r>
            <a:r>
              <a:rPr lang="pl-PL" sz="1200" b="1" i="1" dirty="0" smtClean="0">
                <a:solidFill>
                  <a:srgbClr val="000000"/>
                </a:solidFill>
              </a:rPr>
              <a:t> and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anomalous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muon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magnetic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moment 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Johan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Biijnens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was 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exclusivly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talkig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on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Thursday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…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smtClean="0">
                <a:solidFill>
                  <a:srgbClr val="000000"/>
                </a:solidFill>
              </a:rPr>
              <a:t>For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those</a:t>
            </a:r>
            <a:r>
              <a:rPr lang="pl-PL" sz="1200" b="1" i="1" dirty="0" smtClean="0">
                <a:solidFill>
                  <a:srgbClr val="000000"/>
                </a:solidFill>
              </a:rPr>
              <a:t> of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you</a:t>
            </a:r>
            <a:r>
              <a:rPr lang="pl-PL" sz="1200" b="1" i="1" dirty="0" smtClean="0">
                <a:solidFill>
                  <a:srgbClr val="000000"/>
                </a:solidFill>
              </a:rPr>
              <a:t>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who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are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less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interested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in Form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Factors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I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have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a nice</a:t>
            </a:r>
            <a:r>
              <a:rPr lang="en-US" sz="1200" b="1" i="1" dirty="0" smtClean="0">
                <a:solidFill>
                  <a:srgbClr val="000000"/>
                </a:solidFill>
              </a:rPr>
              <a:t>525 of </a:t>
            </a:r>
            <a:r>
              <a:rPr lang="en-US" sz="1200" b="1" i="1" dirty="0" err="1" smtClean="0">
                <a:solidFill>
                  <a:srgbClr val="000000"/>
                </a:solidFill>
                <a:cs typeface="Courier New" pitchFamily="49" charset="0"/>
              </a:rPr>
              <a:t>η</a:t>
            </a:r>
            <a:r>
              <a:rPr lang="en-US" sz="1200" b="1" i="1" dirty="0" err="1" smtClean="0">
                <a:solidFill>
                  <a:srgbClr val="000000"/>
                </a:solidFill>
                <a:cs typeface="Arial" charset="0"/>
              </a:rPr>
              <a:t>→e</a:t>
            </a:r>
            <a:r>
              <a:rPr lang="en-US" sz="1200" b="1" i="1" baseline="33000" dirty="0" err="1" smtClean="0">
                <a:solidFill>
                  <a:srgbClr val="000000"/>
                </a:solidFill>
                <a:cs typeface="Arial" charset="0"/>
              </a:rPr>
              <a:t>+</a:t>
            </a:r>
            <a:r>
              <a:rPr lang="en-US" sz="1200" b="1" i="1" dirty="0" err="1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sz="1200" b="1" i="1" baseline="33000" dirty="0" err="1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sz="1200" b="1" i="1" dirty="0" err="1" smtClean="0">
                <a:solidFill>
                  <a:srgbClr val="000000"/>
                </a:solidFill>
                <a:cs typeface="Arial" charset="0"/>
              </a:rPr>
              <a:t>γ</a:t>
            </a:r>
            <a:r>
              <a:rPr lang="en-US" sz="1200" b="1" i="1" dirty="0" smtClean="0">
                <a:solidFill>
                  <a:srgbClr val="000000"/>
                </a:solidFill>
              </a:rPr>
              <a:t> events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Rp</a:t>
            </a:r>
            <a:r>
              <a:rPr lang="pl-PL" sz="1200" b="1" i="1" dirty="0" smtClean="0">
                <a:solidFill>
                  <a:srgbClr val="000000"/>
                </a:solidFill>
              </a:rPr>
              <a:t> = 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0.84184 ± 0.00067 fm</a:t>
            </a:r>
            <a:endParaRPr lang="pl-PL" sz="1200" b="1" i="1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err="1" smtClean="0">
                <a:solidFill>
                  <a:srgbClr val="000000"/>
                </a:solidFill>
              </a:rPr>
              <a:t>Rpi</a:t>
            </a:r>
            <a:r>
              <a:rPr lang="pl-PL" sz="1200" b="1" i="1" dirty="0" smtClean="0">
                <a:solidFill>
                  <a:srgbClr val="000000"/>
                </a:solidFill>
              </a:rPr>
              <a:t>=0.74+-0.03 </a:t>
            </a:r>
            <a:r>
              <a:rPr lang="pl-PL" sz="1200" b="1" i="1" dirty="0" err="1" smtClean="0">
                <a:solidFill>
                  <a:srgbClr val="000000"/>
                </a:solidFill>
              </a:rPr>
              <a:t>fm</a:t>
            </a:r>
            <a:r>
              <a:rPr lang="pl-PL" sz="1200" b="1" i="1" dirty="0" smtClean="0">
                <a:solidFill>
                  <a:srgbClr val="000000"/>
                </a:solidFill>
              </a:rPr>
              <a:t>  [69]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dirty="0" smtClean="0">
                <a:solidFill>
                  <a:srgbClr val="000000"/>
                </a:solidFill>
              </a:rPr>
              <a:t>Reta= 0.68+-0.02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</a:t>
            </a:r>
            <a:r>
              <a:rPr lang="pl-PL" sz="1200" b="1" i="1" baseline="0" dirty="0" err="1" smtClean="0">
                <a:solidFill>
                  <a:srgbClr val="000000"/>
                </a:solidFill>
              </a:rPr>
              <a:t>fm</a:t>
            </a:r>
            <a:endParaRPr lang="pl-PL" sz="1200" b="1" i="1" baseline="0" dirty="0" smtClean="0">
              <a:solidFill>
                <a:srgbClr val="0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1" baseline="0" dirty="0" err="1" smtClean="0">
                <a:solidFill>
                  <a:srgbClr val="000000"/>
                </a:solidFill>
              </a:rPr>
              <a:t>Sprawdzic</a:t>
            </a:r>
            <a:r>
              <a:rPr lang="pl-PL" sz="1200" b="1" i="1" baseline="0" dirty="0" smtClean="0">
                <a:solidFill>
                  <a:srgbClr val="000000"/>
                </a:solidFill>
              </a:rPr>
              <a:t>  czy KULKI SA W DOBREJ SKALI…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Also in the case of a proton, the recently obtained result by Pohl et al. [71],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&lt; r2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 &gt;1/2= 0.84184 ± 0.00067 fm</a:t>
            </a:r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[71] R. Pohl and others, The size of the proton, Nature 466, 213 (2010)</a:t>
            </a:r>
            <a:endParaRPr lang="pl-PL" sz="1200" b="1" i="1" baseline="0" dirty="0" smtClean="0">
              <a:solidFill>
                <a:srgbClr val="000000"/>
              </a:solidFill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[69]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Liesenfeld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others, A measurement of the axial form-factor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nucleon by the p(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e,e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’ pi+)n reaction at W = 1125-MeV, Phys.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Lett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B468, 20 (1999)</a:t>
            </a:r>
            <a:endParaRPr lang="en-US" sz="1200" b="1" i="1" dirty="0" smtClean="0">
              <a:solidFill>
                <a:srgbClr val="000000"/>
              </a:solidFill>
            </a:endParaRP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is important to stress that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knowlegde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the transition form factors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pseudoscalar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mesons is of crucial importance for the studies of the anomalous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magnetic moment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=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− 2)/2 which constitutes one of the most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precise test of the standard model.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was measured with the precision of 0.5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ppm [31], and FNAL experiment [32] plans to improve this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accuaracy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0.14 ppm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the near future. However, the predictions for the value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aμ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based on the SM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are limited by the accuracy of the determination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hadronic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contributions.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accuracy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pseudoscalar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transition form factors dominates the precision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determination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hadronic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light-by-light contributions via terms shown in Fig 8,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therefore the precise studies of transition form factors is of importance for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SM predictions of the anomalous magnetic moment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528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Gamma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gamma</a:t>
            </a:r>
            <a:r>
              <a:rPr lang="pl-PL" baseline="0" dirty="0" smtClean="0"/>
              <a:t> BR  40*10^-2  /  alfa= 137 =~   3 * 10^-3  czyli z grubsza 7 * 10^-7 </a:t>
            </a:r>
            <a:r>
              <a:rPr lang="pl-PL" baseline="0" dirty="0" smtClean="0">
                <a:sym typeface="Wingdings" pitchFamily="2" charset="2"/>
              </a:rPr>
              <a:t></a:t>
            </a:r>
            <a:r>
              <a:rPr lang="pl-PL" baseline="0" dirty="0" smtClean="0"/>
              <a:t>    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Pi0pi0gamma </a:t>
            </a:r>
            <a:r>
              <a:rPr lang="pl-PL" dirty="0" err="1" smtClean="0"/>
              <a:t>violates</a:t>
            </a:r>
            <a:r>
              <a:rPr lang="pl-PL" dirty="0" smtClean="0"/>
              <a:t> C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was not </a:t>
            </a:r>
            <a:r>
              <a:rPr lang="pl-PL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measuerd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far, but  </a:t>
            </a:r>
            <a:r>
              <a:rPr lang="pl-PL" baseline="0" dirty="0" err="1" smtClean="0"/>
              <a:t>pi+pi-gamma</a:t>
            </a:r>
            <a:r>
              <a:rPr lang="pl-PL" baseline="0" dirty="0" smtClean="0"/>
              <a:t> …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not, but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strongly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suppressed</a:t>
            </a:r>
            <a:r>
              <a:rPr lang="pl-PL" baseline="0" dirty="0" smtClean="0"/>
              <a:t> … L=1.</a:t>
            </a:r>
          </a:p>
          <a:p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Lest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page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1600" b="1" baseline="3000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12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does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not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vilate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C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if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12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only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L(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1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1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=1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Piony </a:t>
            </a:r>
            <a:r>
              <a:rPr lang="pl-PL" sz="1100" b="1" baseline="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sa</a:t>
            </a:r>
            <a:r>
              <a:rPr lang="pl-PL" sz="11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bozonami stad  CP(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-) =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+1;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 skoro P(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 (-1)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to C(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=-1</a:t>
            </a:r>
            <a:r>
              <a:rPr lang="pl-PL" sz="1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L</a:t>
            </a:r>
            <a:r>
              <a:rPr lang="pl-PL" sz="16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endParaRPr lang="it-IT" sz="1600" b="1" baseline="0" dirty="0" smtClean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Czyli jeśli 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to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 = -1 i C(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 +1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Czyli C jest zachowane w rozpadzie </a:t>
            </a:r>
            <a:r>
              <a:rPr lang="it-IT" sz="12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12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el-GR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pl-PL" sz="1200" b="1" i="0" u="none" strike="noStrike" kern="1200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Jeśli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</a:t>
            </a:r>
            <a:r>
              <a:rPr lang="pl-PL" sz="14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12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12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200" b="1" baseline="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=1 (ale kret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wiekszy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od zera jest tłumiony) bo eta jest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mala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173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1)</a:t>
            </a:r>
            <a:r>
              <a:rPr lang="pl-PL" baseline="0" dirty="0" smtClean="0"/>
              <a:t> </a:t>
            </a:r>
            <a:r>
              <a:rPr lang="pl-PL" dirty="0" smtClean="0"/>
              <a:t>F(</a:t>
            </a:r>
            <a:r>
              <a:rPr lang="pl-PL" dirty="0" err="1" smtClean="0"/>
              <a:t>q,q</a:t>
            </a:r>
            <a:r>
              <a:rPr lang="pl-PL" dirty="0" smtClean="0"/>
              <a:t>)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be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explained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dateiled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next</a:t>
            </a:r>
            <a:r>
              <a:rPr lang="pl-PL" baseline="0" dirty="0" smtClean="0"/>
              <a:t> talk by Andrzej </a:t>
            </a:r>
            <a:r>
              <a:rPr lang="pl-PL" baseline="0" dirty="0" err="1" smtClean="0"/>
              <a:t>Kupsc</a:t>
            </a:r>
            <a:endParaRPr lang="pl-PL" dirty="0" smtClean="0"/>
          </a:p>
          <a:p>
            <a:pPr marL="228600" indent="-228600">
              <a:buAutoNum type="arabicParenR"/>
            </a:pPr>
            <a:r>
              <a:rPr lang="pl-PL" dirty="0" err="1" smtClean="0"/>
              <a:t>Dodac</a:t>
            </a:r>
            <a:r>
              <a:rPr lang="pl-PL" dirty="0" smtClean="0"/>
              <a:t> Patryka</a:t>
            </a:r>
            <a:r>
              <a:rPr lang="pl-PL" baseline="0" dirty="0" smtClean="0"/>
              <a:t> i Leonida …</a:t>
            </a:r>
            <a:endParaRPr lang="pl-PL" dirty="0" smtClean="0"/>
          </a:p>
          <a:p>
            <a:pPr marL="228600" indent="-228600">
              <a:buAutoNum type="arabicParenR"/>
            </a:pPr>
            <a:r>
              <a:rPr lang="pl-PL" dirty="0" smtClean="0"/>
              <a:t>FF </a:t>
            </a:r>
            <a:r>
              <a:rPr lang="pl-PL" dirty="0" err="1" smtClean="0"/>
              <a:t>przejscia</a:t>
            </a:r>
            <a:r>
              <a:rPr lang="pl-PL" dirty="0" smtClean="0"/>
              <a:t>,  </a:t>
            </a:r>
            <a:r>
              <a:rPr lang="pl-PL" dirty="0" err="1" smtClean="0"/>
              <a:t>strukura</a:t>
            </a:r>
            <a:r>
              <a:rPr lang="pl-PL" dirty="0" smtClean="0"/>
              <a:t> przestrzenna mezonu eta, przyczynek</a:t>
            </a:r>
            <a:r>
              <a:rPr lang="pl-PL" baseline="0" dirty="0" smtClean="0"/>
              <a:t> do g-2 ANOMALY !!!</a:t>
            </a:r>
          </a:p>
          <a:p>
            <a:pPr marL="0" indent="0">
              <a:buNone/>
            </a:pPr>
            <a:r>
              <a:rPr lang="pl-PL" baseline="0" dirty="0" smtClean="0"/>
              <a:t>2) Wynik </a:t>
            </a:r>
            <a:r>
              <a:rPr lang="pl-PL" baseline="0" dirty="0" err="1" smtClean="0"/>
              <a:t>wstepny</a:t>
            </a:r>
            <a:r>
              <a:rPr lang="pl-PL" baseline="0" dirty="0" smtClean="0"/>
              <a:t> na podstawie danych  10^7  </a:t>
            </a:r>
            <a:r>
              <a:rPr lang="pl-PL" baseline="0" dirty="0" smtClean="0">
                <a:sym typeface="Wingdings" pitchFamily="2" charset="2"/>
              </a:rPr>
              <a:t>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 będzie 3*10^7 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10^9 (</a:t>
            </a:r>
            <a:r>
              <a:rPr lang="pl-PL" baseline="0" dirty="0" err="1" smtClean="0">
                <a:sym typeface="Wingdings" pitchFamily="2" charset="2"/>
              </a:rPr>
              <a:t>pp</a:t>
            </a:r>
            <a:r>
              <a:rPr lang="pl-PL" baseline="0" dirty="0" smtClean="0">
                <a:sym typeface="Wingdings" pitchFamily="2" charset="2"/>
              </a:rPr>
              <a:t>) </a:t>
            </a:r>
            <a:r>
              <a:rPr lang="pl-PL" baseline="0" dirty="0" err="1" smtClean="0">
                <a:sym typeface="Wingdings" pitchFamily="2" charset="2"/>
              </a:rPr>
              <a:t>already</a:t>
            </a:r>
            <a:r>
              <a:rPr lang="pl-PL" baseline="0" dirty="0" smtClean="0">
                <a:sym typeface="Wingdings" pitchFamily="2" charset="2"/>
              </a:rPr>
              <a:t> on </a:t>
            </a:r>
            <a:r>
              <a:rPr lang="pl-PL" baseline="0" dirty="0" err="1" smtClean="0">
                <a:sym typeface="Wingdings" pitchFamily="2" charset="2"/>
              </a:rPr>
              <a:t>tapes</a:t>
            </a:r>
            <a:r>
              <a:rPr lang="pl-PL" baseline="0" dirty="0" smtClean="0">
                <a:sym typeface="Wingdings" pitchFamily="2" charset="2"/>
              </a:rPr>
              <a:t> !!</a:t>
            </a:r>
          </a:p>
          <a:p>
            <a:pPr marL="0" indent="0">
              <a:buNone/>
            </a:pPr>
            <a:r>
              <a:rPr lang="pl-PL" baseline="0" dirty="0" smtClean="0">
                <a:sym typeface="Wingdings" pitchFamily="2" charset="2"/>
              </a:rPr>
              <a:t>3) </a:t>
            </a:r>
            <a:r>
              <a:rPr lang="pl-PL" baseline="0" dirty="0" err="1" smtClean="0">
                <a:sym typeface="Wingdings" pitchFamily="2" charset="2"/>
              </a:rPr>
              <a:t>Porownac</a:t>
            </a:r>
            <a:r>
              <a:rPr lang="pl-PL" baseline="0" dirty="0" smtClean="0">
                <a:sym typeface="Wingdings" pitchFamily="2" charset="2"/>
              </a:rPr>
              <a:t> z wynikami z innych eksperymentów i </a:t>
            </a:r>
            <a:r>
              <a:rPr lang="pl-PL" baseline="0" dirty="0" err="1" smtClean="0">
                <a:sym typeface="Wingdings" pitchFamily="2" charset="2"/>
              </a:rPr>
              <a:t>nakreslic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perspektywe</a:t>
            </a:r>
            <a:r>
              <a:rPr lang="pl-PL" baseline="0" dirty="0" smtClean="0">
                <a:sym typeface="Wingdings" pitchFamily="2" charset="2"/>
              </a:rPr>
              <a:t>…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446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094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1) </a:t>
            </a:r>
            <a:r>
              <a:rPr lang="pl-PL" dirty="0" err="1" smtClean="0"/>
              <a:t>Przejsc</a:t>
            </a:r>
            <a:r>
              <a:rPr lang="pl-PL" dirty="0" smtClean="0"/>
              <a:t> od poprzedniego</a:t>
            </a:r>
            <a:r>
              <a:rPr lang="pl-PL" baseline="0" dirty="0" smtClean="0"/>
              <a:t> przez analogie do </a:t>
            </a:r>
            <a:r>
              <a:rPr lang="pl-PL" baseline="0" dirty="0" err="1" smtClean="0"/>
              <a:t>eta</a:t>
            </a:r>
            <a:r>
              <a:rPr lang="pl-PL" baseline="0" dirty="0" err="1" smtClean="0">
                <a:sym typeface="Wingdings" pitchFamily="2" charset="2"/>
              </a:rPr>
              <a:t>gamma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e+e</a:t>
            </a:r>
            <a:r>
              <a:rPr lang="pl-PL" baseline="0" dirty="0" smtClean="0">
                <a:sym typeface="Wingdings" pitchFamily="2" charset="2"/>
              </a:rPr>
              <a:t>-,  teraz do hadronów  etapi0e+e- </a:t>
            </a:r>
            <a:r>
              <a:rPr lang="pl-PL" baseline="0" dirty="0" err="1" smtClean="0">
                <a:sym typeface="Wingdings" pitchFamily="2" charset="2"/>
              </a:rPr>
              <a:t>etc</a:t>
            </a:r>
            <a:r>
              <a:rPr lang="pl-PL" baseline="0" dirty="0" smtClean="0">
                <a:sym typeface="Wingdings" pitchFamily="2" charset="2"/>
              </a:rPr>
              <a:t>…</a:t>
            </a:r>
          </a:p>
          <a:p>
            <a:r>
              <a:rPr lang="pl-PL" baseline="0" dirty="0" smtClean="0">
                <a:sym typeface="Wingdings" pitchFamily="2" charset="2"/>
              </a:rPr>
              <a:t>2) CP nie </a:t>
            </a:r>
            <a:r>
              <a:rPr lang="pl-PL" baseline="0" dirty="0" err="1" smtClean="0">
                <a:sym typeface="Wingdings" pitchFamily="2" charset="2"/>
              </a:rPr>
              <a:t>tlumaczy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calej</a:t>
            </a:r>
            <a:r>
              <a:rPr lang="pl-PL" baseline="0" dirty="0" smtClean="0">
                <a:sym typeface="Wingdings" pitchFamily="2" charset="2"/>
              </a:rPr>
              <a:t> asymetrii materii i antymaterii /  czyli albo </a:t>
            </a:r>
            <a:r>
              <a:rPr lang="pl-PL" baseline="0" dirty="0" err="1" smtClean="0">
                <a:sym typeface="Wingdings" pitchFamily="2" charset="2"/>
              </a:rPr>
              <a:t>sa</a:t>
            </a:r>
            <a:r>
              <a:rPr lang="pl-PL" baseline="0" dirty="0" smtClean="0">
                <a:sym typeface="Wingdings" pitchFamily="2" charset="2"/>
              </a:rPr>
              <a:t> inne jeszcze procesy </a:t>
            </a:r>
            <a:r>
              <a:rPr lang="pl-PL" baseline="0" dirty="0" err="1" smtClean="0">
                <a:sym typeface="Wingdings" pitchFamily="2" charset="2"/>
              </a:rPr>
              <a:t>lamiace</a:t>
            </a:r>
            <a:r>
              <a:rPr lang="pl-PL" baseline="0" dirty="0" smtClean="0">
                <a:sym typeface="Wingdings" pitchFamily="2" charset="2"/>
              </a:rPr>
              <a:t> CP,  albo może C w silnych lub elektromagnetycznych.</a:t>
            </a:r>
          </a:p>
          <a:p>
            <a:r>
              <a:rPr lang="pl-PL" dirty="0" smtClean="0"/>
              <a:t>3) Jak może się </a:t>
            </a:r>
            <a:r>
              <a:rPr lang="pl-PL" dirty="0" err="1" smtClean="0"/>
              <a:t>ujawnic</a:t>
            </a:r>
            <a:r>
              <a:rPr lang="pl-PL" dirty="0" smtClean="0"/>
              <a:t> C  (eta</a:t>
            </a:r>
            <a:r>
              <a:rPr lang="pl-PL" dirty="0" smtClean="0">
                <a:sym typeface="Wingdings" pitchFamily="2" charset="2"/>
              </a:rPr>
              <a:t>pi+pi-pi0) nie może</a:t>
            </a:r>
            <a:r>
              <a:rPr lang="pl-PL" baseline="0" dirty="0" smtClean="0">
                <a:sym typeface="Wingdings" pitchFamily="2" charset="2"/>
              </a:rPr>
              <a:t> ale nie musi </a:t>
            </a:r>
            <a:r>
              <a:rPr lang="pl-PL" baseline="0" dirty="0" err="1" smtClean="0">
                <a:sym typeface="Wingdings" pitchFamily="2" charset="2"/>
              </a:rPr>
              <a:t>lamac</a:t>
            </a:r>
            <a:r>
              <a:rPr lang="pl-PL" baseline="0" dirty="0" smtClean="0">
                <a:sym typeface="Wingdings" pitchFamily="2" charset="2"/>
              </a:rPr>
              <a:t> C, a jest znowu dobrym kandydatem ponieważ</a:t>
            </a:r>
          </a:p>
          <a:p>
            <a:r>
              <a:rPr lang="pl-PL" baseline="0" dirty="0" smtClean="0">
                <a:sym typeface="Wingdings" pitchFamily="2" charset="2"/>
              </a:rPr>
              <a:t>Można </a:t>
            </a:r>
            <a:r>
              <a:rPr lang="pl-PL" baseline="0" dirty="0" err="1" smtClean="0">
                <a:sym typeface="Wingdings" pitchFamily="2" charset="2"/>
              </a:rPr>
              <a:t>wykazac</a:t>
            </a:r>
            <a:r>
              <a:rPr lang="pl-PL" baseline="0" dirty="0" smtClean="0">
                <a:sym typeface="Wingdings" pitchFamily="2" charset="2"/>
              </a:rPr>
              <a:t>, ze zachodzi albo </a:t>
            </a:r>
            <a:r>
              <a:rPr lang="pl-PL" baseline="0" dirty="0" err="1" smtClean="0">
                <a:sym typeface="Wingdings" pitchFamily="2" charset="2"/>
              </a:rPr>
              <a:t>lamiac</a:t>
            </a:r>
            <a:r>
              <a:rPr lang="pl-PL" baseline="0" dirty="0" smtClean="0">
                <a:sym typeface="Wingdings" pitchFamily="2" charset="2"/>
              </a:rPr>
              <a:t> I,  a jeśli I jest zachowany (3pi)I=0  to wtedy musi </a:t>
            </a:r>
            <a:r>
              <a:rPr lang="pl-PL" baseline="0" dirty="0" err="1" smtClean="0">
                <a:sym typeface="Wingdings" pitchFamily="2" charset="2"/>
              </a:rPr>
              <a:t>lamac</a:t>
            </a:r>
            <a:r>
              <a:rPr lang="pl-PL" baseline="0" dirty="0" smtClean="0">
                <a:sym typeface="Wingdings" pitchFamily="2" charset="2"/>
              </a:rPr>
              <a:t> C,  Czyli proces </a:t>
            </a:r>
            <a:r>
              <a:rPr lang="pl-PL" baseline="0" dirty="0" err="1" smtClean="0">
                <a:sym typeface="Wingdings" pitchFamily="2" charset="2"/>
              </a:rPr>
              <a:t>lamiacy</a:t>
            </a:r>
            <a:r>
              <a:rPr lang="pl-PL" baseline="0" dirty="0" smtClean="0">
                <a:sym typeface="Wingdings" pitchFamily="2" charset="2"/>
              </a:rPr>
              <a:t> C jest </a:t>
            </a:r>
            <a:r>
              <a:rPr lang="pl-PL" baseline="0" dirty="0" err="1" smtClean="0">
                <a:sym typeface="Wingdings" pitchFamily="2" charset="2"/>
              </a:rPr>
              <a:t>dozowolony</a:t>
            </a:r>
            <a:r>
              <a:rPr lang="pl-PL" baseline="0" dirty="0" smtClean="0">
                <a:sym typeface="Wingdings" pitchFamily="2" charset="2"/>
              </a:rPr>
              <a:t> ze względu na I a procesy </a:t>
            </a:r>
            <a:r>
              <a:rPr lang="pl-PL" baseline="0" dirty="0" err="1" smtClean="0">
                <a:sym typeface="Wingdings" pitchFamily="2" charset="2"/>
              </a:rPr>
              <a:t>tla</a:t>
            </a:r>
            <a:r>
              <a:rPr lang="pl-PL" baseline="0" dirty="0" smtClean="0">
                <a:sym typeface="Wingdings" pitchFamily="2" charset="2"/>
              </a:rPr>
              <a:t> do tego nie . </a:t>
            </a:r>
            <a:r>
              <a:rPr lang="pl-PL" baseline="0" dirty="0" err="1" smtClean="0">
                <a:sym typeface="Wingdings" pitchFamily="2" charset="2"/>
              </a:rPr>
              <a:t>Again</a:t>
            </a:r>
            <a:r>
              <a:rPr lang="pl-PL" baseline="0" dirty="0" smtClean="0">
                <a:sym typeface="Wingdings" pitchFamily="2" charset="2"/>
              </a:rPr>
              <a:t> a </a:t>
            </a:r>
            <a:r>
              <a:rPr lang="pl-PL" baseline="0" dirty="0" err="1" smtClean="0">
                <a:sym typeface="Wingdings" pitchFamily="2" charset="2"/>
              </a:rPr>
              <a:t>relatively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good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situation</a:t>
            </a:r>
            <a:r>
              <a:rPr lang="pl-PL" baseline="0" dirty="0" smtClean="0">
                <a:sym typeface="Wingdings" pitchFamily="2" charset="2"/>
              </a:rPr>
              <a:t>…,  (? a zawsze </a:t>
            </a:r>
            <a:r>
              <a:rPr lang="pl-PL" baseline="0" dirty="0" err="1" smtClean="0">
                <a:sym typeface="Wingdings" pitchFamily="2" charset="2"/>
              </a:rPr>
              <a:t>lamane</a:t>
            </a:r>
            <a:r>
              <a:rPr lang="pl-PL" baseline="0" dirty="0" smtClean="0">
                <a:sym typeface="Wingdings" pitchFamily="2" charset="2"/>
              </a:rPr>
              <a:t> jest G  czy to pomaga?) </a:t>
            </a:r>
            <a:endParaRPr lang="pl-PL" dirty="0" smtClean="0"/>
          </a:p>
          <a:p>
            <a:r>
              <a:rPr lang="pl-PL" dirty="0" smtClean="0"/>
              <a:t>Zaoczne od </a:t>
            </a:r>
            <a:r>
              <a:rPr lang="pl-PL" baseline="0" dirty="0" smtClean="0"/>
              <a:t> wyniku DALITZ PLOT</a:t>
            </a:r>
          </a:p>
          <a:p>
            <a:r>
              <a:rPr lang="pl-PL" baseline="0" dirty="0" smtClean="0"/>
              <a:t>Potem zdefiniuje asymetrie lewo prawo i </a:t>
            </a:r>
            <a:r>
              <a:rPr lang="pl-PL" baseline="0" dirty="0" err="1" smtClean="0"/>
              <a:t>wyjasnie</a:t>
            </a:r>
            <a:r>
              <a:rPr lang="pl-PL" baseline="0" dirty="0" smtClean="0"/>
              <a:t> dlaczego pokazuje ona </a:t>
            </a:r>
            <a:r>
              <a:rPr lang="pl-PL" baseline="0" dirty="0" err="1" smtClean="0"/>
              <a:t>lamanie</a:t>
            </a:r>
            <a:r>
              <a:rPr lang="pl-PL" baseline="0" dirty="0" smtClean="0"/>
              <a:t> C;</a:t>
            </a:r>
          </a:p>
          <a:p>
            <a:r>
              <a:rPr lang="pl-PL" dirty="0" smtClean="0"/>
              <a:t>Jeśli I=0 stan jest całkowicie symetryczny ze względu na wymiany między</a:t>
            </a:r>
            <a:r>
              <a:rPr lang="pl-PL" baseline="0" dirty="0" smtClean="0"/>
              <a:t> pionami dlatego;</a:t>
            </a:r>
          </a:p>
          <a:p>
            <a:r>
              <a:rPr lang="pl-PL" baseline="0" dirty="0" smtClean="0"/>
              <a:t>A potem jak rozróżnić łamanie C w stanie I=0 i I=2 !!! (Patrz poniżej)</a:t>
            </a:r>
          </a:p>
          <a:p>
            <a:r>
              <a:rPr lang="pl-PL" baseline="0" dirty="0" smtClean="0"/>
              <a:t>Jeśli I=0 to system jest całkowicie symetryczny i ma trzy osie symetrii s1, s2, s3 ...</a:t>
            </a:r>
          </a:p>
          <a:p>
            <a:r>
              <a:rPr lang="pl-PL" baseline="0" dirty="0" smtClean="0"/>
              <a:t>1) I+II+III   = IV+V+VI (wokół osi s3)</a:t>
            </a:r>
            <a:endParaRPr lang="pl-PL" dirty="0" smtClean="0"/>
          </a:p>
          <a:p>
            <a:r>
              <a:rPr lang="pl-PL" dirty="0" smtClean="0"/>
              <a:t>2) II+III+IV = V+VI+I  (wokół</a:t>
            </a:r>
            <a:r>
              <a:rPr lang="pl-PL" baseline="0" dirty="0" smtClean="0"/>
              <a:t> s2)</a:t>
            </a:r>
          </a:p>
          <a:p>
            <a:r>
              <a:rPr lang="pl-PL" baseline="0" dirty="0" smtClean="0"/>
              <a:t>3) III+IV+V = VI+I+II  (wokół osi s1)</a:t>
            </a:r>
          </a:p>
          <a:p>
            <a:r>
              <a:rPr lang="pl-PL" dirty="0" smtClean="0"/>
              <a:t>1-2 </a:t>
            </a:r>
            <a:r>
              <a:rPr lang="pl-PL" dirty="0" smtClean="0">
                <a:sym typeface="Wingdings" pitchFamily="2" charset="2"/>
              </a:rPr>
              <a:t>  I-IV = IV-I</a:t>
            </a:r>
          </a:p>
          <a:p>
            <a:r>
              <a:rPr lang="pl-PL" dirty="0" smtClean="0">
                <a:sym typeface="Wingdings" pitchFamily="2" charset="2"/>
              </a:rPr>
              <a:t>3+(1-2)  I+III+V = II+IV+VI   As=0 </a:t>
            </a:r>
            <a:endParaRPr lang="pl-PL" dirty="0" smtClean="0"/>
          </a:p>
          <a:p>
            <a:endParaRPr lang="pl-PL" dirty="0" smtClean="0"/>
          </a:p>
          <a:p>
            <a:endParaRPr lang="pl-PL" baseline="0" dirty="0" smtClean="0"/>
          </a:p>
          <a:p>
            <a:r>
              <a:rPr lang="pl-PL" baseline="0" dirty="0" err="1" smtClean="0"/>
              <a:t>Since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plot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symmetrie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axes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eg</a:t>
            </a:r>
            <a:r>
              <a:rPr lang="pl-PL" baseline="0" dirty="0" smtClean="0"/>
              <a:t>.  S1 i s2</a:t>
            </a:r>
            <a:endParaRPr lang="pl-PL" dirty="0" smtClean="0"/>
          </a:p>
          <a:p>
            <a:r>
              <a:rPr lang="pl-PL" dirty="0" smtClean="0"/>
              <a:t>Tu dopisze i wstawie</a:t>
            </a:r>
            <a:r>
              <a:rPr lang="pl-PL" baseline="0" dirty="0" smtClean="0"/>
              <a:t> definicje asymetrii za pomocą wykresu…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05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pl-PL" dirty="0" smtClean="0"/>
              <a:t>FF </a:t>
            </a:r>
            <a:r>
              <a:rPr lang="pl-PL" dirty="0" err="1" smtClean="0"/>
              <a:t>przejscia</a:t>
            </a:r>
            <a:r>
              <a:rPr lang="pl-PL" dirty="0" smtClean="0"/>
              <a:t>,  </a:t>
            </a:r>
            <a:r>
              <a:rPr lang="pl-PL" dirty="0" err="1" smtClean="0"/>
              <a:t>strukura</a:t>
            </a:r>
            <a:r>
              <a:rPr lang="pl-PL" dirty="0" smtClean="0"/>
              <a:t> przestrzenna mezonu eta, przyczynek</a:t>
            </a:r>
            <a:r>
              <a:rPr lang="pl-PL" baseline="0" dirty="0" smtClean="0"/>
              <a:t> do g-2 ANOMALY !!!</a:t>
            </a:r>
          </a:p>
          <a:p>
            <a:pPr marL="0" indent="0">
              <a:buNone/>
            </a:pPr>
            <a:r>
              <a:rPr lang="pl-PL" baseline="0" dirty="0" smtClean="0"/>
              <a:t>2) Wynik </a:t>
            </a:r>
            <a:r>
              <a:rPr lang="pl-PL" baseline="0" dirty="0" err="1" smtClean="0"/>
              <a:t>wstepny</a:t>
            </a:r>
            <a:r>
              <a:rPr lang="pl-PL" baseline="0" dirty="0" smtClean="0"/>
              <a:t> na podstawie danych  10^7  </a:t>
            </a:r>
            <a:r>
              <a:rPr lang="pl-PL" baseline="0" dirty="0" smtClean="0">
                <a:sym typeface="Wingdings" pitchFamily="2" charset="2"/>
              </a:rPr>
              <a:t>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 będzie 3*10^7 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10^9 (</a:t>
            </a:r>
            <a:r>
              <a:rPr lang="pl-PL" baseline="0" dirty="0" err="1" smtClean="0">
                <a:sym typeface="Wingdings" pitchFamily="2" charset="2"/>
              </a:rPr>
              <a:t>pp</a:t>
            </a:r>
            <a:r>
              <a:rPr lang="pl-PL" baseline="0" dirty="0" smtClean="0">
                <a:sym typeface="Wingdings" pitchFamily="2" charset="2"/>
              </a:rPr>
              <a:t>) </a:t>
            </a:r>
            <a:r>
              <a:rPr lang="pl-PL" baseline="0" dirty="0" err="1" smtClean="0">
                <a:sym typeface="Wingdings" pitchFamily="2" charset="2"/>
              </a:rPr>
              <a:t>already</a:t>
            </a:r>
            <a:r>
              <a:rPr lang="pl-PL" baseline="0" dirty="0" smtClean="0">
                <a:sym typeface="Wingdings" pitchFamily="2" charset="2"/>
              </a:rPr>
              <a:t> on </a:t>
            </a:r>
            <a:r>
              <a:rPr lang="pl-PL" baseline="0" dirty="0" err="1" smtClean="0">
                <a:sym typeface="Wingdings" pitchFamily="2" charset="2"/>
              </a:rPr>
              <a:t>tapes</a:t>
            </a:r>
            <a:r>
              <a:rPr lang="pl-PL" baseline="0" dirty="0" smtClean="0">
                <a:sym typeface="Wingdings" pitchFamily="2" charset="2"/>
              </a:rPr>
              <a:t> !!</a:t>
            </a:r>
          </a:p>
          <a:p>
            <a:pPr marL="0" indent="0">
              <a:buNone/>
            </a:pPr>
            <a:r>
              <a:rPr lang="pl-PL" baseline="0" dirty="0" smtClean="0">
                <a:sym typeface="Wingdings" pitchFamily="2" charset="2"/>
              </a:rPr>
              <a:t>3) </a:t>
            </a:r>
            <a:r>
              <a:rPr lang="pl-PL" baseline="0" dirty="0" err="1" smtClean="0">
                <a:sym typeface="Wingdings" pitchFamily="2" charset="2"/>
              </a:rPr>
              <a:t>Porownac</a:t>
            </a:r>
            <a:r>
              <a:rPr lang="pl-PL" baseline="0" dirty="0" smtClean="0">
                <a:sym typeface="Wingdings" pitchFamily="2" charset="2"/>
              </a:rPr>
              <a:t> z wynikami z innych eksperymentów i </a:t>
            </a:r>
            <a:r>
              <a:rPr lang="pl-PL" baseline="0" dirty="0" err="1" smtClean="0">
                <a:sym typeface="Wingdings" pitchFamily="2" charset="2"/>
              </a:rPr>
              <a:t>nakreslic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perspektywe</a:t>
            </a:r>
            <a:r>
              <a:rPr lang="pl-PL" baseline="0" dirty="0" smtClean="0">
                <a:sym typeface="Wingdings" pitchFamily="2" charset="2"/>
              </a:rPr>
              <a:t>…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446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D827B5-8A34-4DB5-8C58-DE2840F7E9C3}" type="slidenum">
              <a:rPr lang="de-DE"/>
              <a:pPr/>
              <a:t>38</a:t>
            </a:fld>
            <a:endParaRPr lang="de-D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That's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our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model</a:t>
            </a:r>
            <a:r>
              <a:rPr lang="de-DE" sz="2000" dirty="0">
                <a:latin typeface="Arial" charset="0"/>
                <a:cs typeface="Arial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de-DE" sz="2000" dirty="0">
              <a:latin typeface="Arial" charset="0"/>
              <a:cs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de-DE" sz="2000" dirty="0" err="1">
                <a:latin typeface="Arial" charset="0"/>
                <a:cs typeface="Arial" charset="0"/>
              </a:rPr>
              <a:t>What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might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be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discrepancy</a:t>
            </a:r>
            <a:r>
              <a:rPr lang="de-DE" sz="2000" dirty="0">
                <a:latin typeface="Arial" charset="0"/>
                <a:cs typeface="Arial" charset="0"/>
              </a:rPr>
              <a:t> on </a:t>
            </a:r>
            <a:r>
              <a:rPr lang="de-DE" sz="2000" dirty="0" err="1">
                <a:latin typeface="Arial" charset="0"/>
                <a:cs typeface="Arial" charset="0"/>
              </a:rPr>
              <a:t>the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left</a:t>
            </a:r>
            <a:r>
              <a:rPr lang="de-DE" sz="2000" dirty="0"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latin typeface="Arial" charset="0"/>
                <a:cs typeface="Arial" charset="0"/>
              </a:rPr>
              <a:t>side</a:t>
            </a:r>
            <a:r>
              <a:rPr lang="de-DE" sz="2000" dirty="0">
                <a:latin typeface="Arial" charset="0"/>
                <a:cs typeface="Arial" charset="0"/>
              </a:rPr>
              <a:t> ?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pl-PL" dirty="0" smtClean="0"/>
              <a:t>FF </a:t>
            </a:r>
            <a:r>
              <a:rPr lang="pl-PL" dirty="0" err="1" smtClean="0"/>
              <a:t>przejscia</a:t>
            </a:r>
            <a:r>
              <a:rPr lang="pl-PL" dirty="0" smtClean="0"/>
              <a:t>,  </a:t>
            </a:r>
            <a:r>
              <a:rPr lang="pl-PL" dirty="0" err="1" smtClean="0"/>
              <a:t>strukura</a:t>
            </a:r>
            <a:r>
              <a:rPr lang="pl-PL" dirty="0" smtClean="0"/>
              <a:t> przestrzenna mezonu eta, przyczynek</a:t>
            </a:r>
            <a:r>
              <a:rPr lang="pl-PL" baseline="0" dirty="0" smtClean="0"/>
              <a:t> do g-2 ANOMALY !!!</a:t>
            </a:r>
          </a:p>
          <a:p>
            <a:pPr marL="0" indent="0">
              <a:buNone/>
            </a:pPr>
            <a:r>
              <a:rPr lang="pl-PL" baseline="0" dirty="0" smtClean="0"/>
              <a:t>2) Wynik </a:t>
            </a:r>
            <a:r>
              <a:rPr lang="pl-PL" baseline="0" dirty="0" err="1" smtClean="0"/>
              <a:t>wstepny</a:t>
            </a:r>
            <a:r>
              <a:rPr lang="pl-PL" baseline="0" dirty="0" smtClean="0"/>
              <a:t> na podstawie danych  10^7  </a:t>
            </a:r>
            <a:r>
              <a:rPr lang="pl-PL" baseline="0" dirty="0" smtClean="0">
                <a:sym typeface="Wingdings" pitchFamily="2" charset="2"/>
              </a:rPr>
              <a:t>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 będzie 3*10^7  </a:t>
            </a:r>
            <a:r>
              <a:rPr lang="pl-PL" baseline="0" dirty="0" err="1" smtClean="0">
                <a:sym typeface="Wingdings" pitchFamily="2" charset="2"/>
              </a:rPr>
              <a:t>next</a:t>
            </a:r>
            <a:r>
              <a:rPr lang="pl-PL" baseline="0" dirty="0" smtClean="0">
                <a:sym typeface="Wingdings" pitchFamily="2" charset="2"/>
              </a:rPr>
              <a:t> step 10^9 (</a:t>
            </a:r>
            <a:r>
              <a:rPr lang="pl-PL" baseline="0" dirty="0" err="1" smtClean="0">
                <a:sym typeface="Wingdings" pitchFamily="2" charset="2"/>
              </a:rPr>
              <a:t>pp</a:t>
            </a:r>
            <a:r>
              <a:rPr lang="pl-PL" baseline="0" dirty="0" smtClean="0">
                <a:sym typeface="Wingdings" pitchFamily="2" charset="2"/>
              </a:rPr>
              <a:t>) </a:t>
            </a:r>
            <a:r>
              <a:rPr lang="pl-PL" baseline="0" dirty="0" err="1" smtClean="0">
                <a:sym typeface="Wingdings" pitchFamily="2" charset="2"/>
              </a:rPr>
              <a:t>already</a:t>
            </a:r>
            <a:r>
              <a:rPr lang="pl-PL" baseline="0" dirty="0" smtClean="0">
                <a:sym typeface="Wingdings" pitchFamily="2" charset="2"/>
              </a:rPr>
              <a:t> on </a:t>
            </a:r>
            <a:r>
              <a:rPr lang="pl-PL" baseline="0" dirty="0" err="1" smtClean="0">
                <a:sym typeface="Wingdings" pitchFamily="2" charset="2"/>
              </a:rPr>
              <a:t>tapes</a:t>
            </a:r>
            <a:r>
              <a:rPr lang="pl-PL" baseline="0" dirty="0" smtClean="0">
                <a:sym typeface="Wingdings" pitchFamily="2" charset="2"/>
              </a:rPr>
              <a:t> !!</a:t>
            </a:r>
          </a:p>
          <a:p>
            <a:pPr marL="0" indent="0">
              <a:buNone/>
            </a:pPr>
            <a:r>
              <a:rPr lang="pl-PL" baseline="0" dirty="0" smtClean="0">
                <a:sym typeface="Wingdings" pitchFamily="2" charset="2"/>
              </a:rPr>
              <a:t>3) </a:t>
            </a:r>
            <a:r>
              <a:rPr lang="pl-PL" baseline="0" dirty="0" err="1" smtClean="0">
                <a:sym typeface="Wingdings" pitchFamily="2" charset="2"/>
              </a:rPr>
              <a:t>Porownac</a:t>
            </a:r>
            <a:r>
              <a:rPr lang="pl-PL" baseline="0" dirty="0" smtClean="0">
                <a:sym typeface="Wingdings" pitchFamily="2" charset="2"/>
              </a:rPr>
              <a:t> z wynikami z innych eksperymentów i </a:t>
            </a:r>
            <a:r>
              <a:rPr lang="pl-PL" baseline="0" dirty="0" err="1" smtClean="0">
                <a:sym typeface="Wingdings" pitchFamily="2" charset="2"/>
              </a:rPr>
              <a:t>nakreslic</a:t>
            </a:r>
            <a:r>
              <a:rPr lang="pl-PL" baseline="0" dirty="0" smtClean="0">
                <a:sym typeface="Wingdings" pitchFamily="2" charset="2"/>
              </a:rPr>
              <a:t> </a:t>
            </a:r>
            <a:r>
              <a:rPr lang="pl-PL" baseline="0" dirty="0" err="1" smtClean="0">
                <a:sym typeface="Wingdings" pitchFamily="2" charset="2"/>
              </a:rPr>
              <a:t>perspektywe</a:t>
            </a:r>
            <a:r>
              <a:rPr lang="pl-PL" baseline="0" dirty="0" smtClean="0">
                <a:sym typeface="Wingdings" pitchFamily="2" charset="2"/>
              </a:rPr>
              <a:t>…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4467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34F8AE-C708-47E6-BB0B-D2AF94164EA1}" type="slidenum">
              <a:rPr lang="en-GB" sz="1200" smtClean="0"/>
              <a:pPr eaLnBrk="1" hangingPunct="1"/>
              <a:t>43</a:t>
            </a:fld>
            <a:endParaRPr lang="en-GB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violation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would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lead</a:t>
            </a:r>
            <a:r>
              <a:rPr lang="pl-PL" baseline="0" dirty="0" smtClean="0"/>
              <a:t> to the </a:t>
            </a:r>
            <a:r>
              <a:rPr lang="pl-PL" baseline="0" dirty="0" err="1" smtClean="0"/>
              <a:t>polarization</a:t>
            </a:r>
            <a:r>
              <a:rPr lang="pl-PL" baseline="0" dirty="0" smtClean="0"/>
              <a:t>? of the </a:t>
            </a:r>
            <a:r>
              <a:rPr lang="pl-PL" baseline="0" dirty="0" err="1" smtClean="0"/>
              <a:t>virtual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photoe</a:t>
            </a:r>
            <a:r>
              <a:rPr lang="pl-PL" baseline="0" dirty="0" smtClean="0"/>
              <a:t> ….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manifeste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itself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angular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assymetry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emitted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e+e</a:t>
            </a:r>
            <a:r>
              <a:rPr lang="pl-PL" baseline="0" dirty="0" smtClean="0"/>
              <a:t>- </a:t>
            </a:r>
            <a:r>
              <a:rPr lang="pl-PL" baseline="0" dirty="0" err="1" smtClean="0"/>
              <a:t>pairs</a:t>
            </a:r>
            <a:r>
              <a:rPr lang="pl-PL" baseline="0" dirty="0" smtClean="0"/>
              <a:t>….</a:t>
            </a:r>
          </a:p>
          <a:p>
            <a:r>
              <a:rPr lang="pl-PL" baseline="0" dirty="0" smtClean="0"/>
              <a:t>I </a:t>
            </a:r>
            <a:r>
              <a:rPr lang="pl-PL" baseline="0" dirty="0" err="1" smtClean="0"/>
              <a:t>przejscie</a:t>
            </a:r>
            <a:r>
              <a:rPr lang="pl-PL" baseline="0" dirty="0" smtClean="0"/>
              <a:t> do </a:t>
            </a:r>
            <a:r>
              <a:rPr lang="pl-PL" baseline="0" dirty="0" err="1" smtClean="0"/>
              <a:t>nastepnej</a:t>
            </a:r>
            <a:r>
              <a:rPr lang="pl-PL" baseline="0" dirty="0" smtClean="0"/>
              <a:t> strony….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study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of  the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muon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anomalous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 moment </a:t>
            </a:r>
          </a:p>
          <a:p>
            <a:endParaRPr lang="pl-PL" dirty="0" smtClean="0"/>
          </a:p>
          <a:p>
            <a:r>
              <a:rPr lang="pl-PL" dirty="0" err="1" smtClean="0"/>
              <a:t>Jakos</a:t>
            </a:r>
            <a:r>
              <a:rPr lang="pl-PL" dirty="0" smtClean="0"/>
              <a:t> to </a:t>
            </a:r>
            <a:r>
              <a:rPr lang="pl-PL" dirty="0" err="1" smtClean="0"/>
              <a:t>poskladac</a:t>
            </a:r>
            <a:r>
              <a:rPr lang="pl-PL" baseline="0" dirty="0" smtClean="0"/>
              <a:t> do kupy … dlaczego eta SM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</a:t>
            </a:r>
            <a:endParaRPr lang="pl-PL" dirty="0" smtClean="0"/>
          </a:p>
          <a:p>
            <a:r>
              <a:rPr lang="pl-PL" dirty="0" err="1" smtClean="0"/>
              <a:t>Polaczyc</a:t>
            </a:r>
            <a:r>
              <a:rPr lang="pl-PL" dirty="0" smtClean="0"/>
              <a:t> z </a:t>
            </a:r>
            <a:r>
              <a:rPr lang="pl-PL" dirty="0" err="1" smtClean="0"/>
              <a:t>nastepna</a:t>
            </a:r>
            <a:r>
              <a:rPr lang="pl-PL" baseline="0" dirty="0" smtClean="0"/>
              <a:t> strona i </a:t>
            </a:r>
            <a:r>
              <a:rPr lang="pl-PL" baseline="0" dirty="0" err="1" smtClean="0"/>
              <a:t>nawiazac</a:t>
            </a:r>
            <a:r>
              <a:rPr lang="pl-PL" baseline="0" dirty="0" smtClean="0"/>
              <a:t> podobnie as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years</a:t>
            </a:r>
            <a:r>
              <a:rPr lang="pl-PL" baseline="0" dirty="0" smtClean="0"/>
              <a:t> ago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repeat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since</a:t>
            </a:r>
            <a:r>
              <a:rPr lang="pl-PL" baseline="0" dirty="0" smtClean="0"/>
              <a:t> …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Falsify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theory</a:t>
            </a:r>
            <a:r>
              <a:rPr lang="pl-PL" baseline="0" dirty="0" smtClean="0"/>
              <a:t> !!!</a:t>
            </a:r>
            <a:endParaRPr lang="pl-PL" dirty="0" smtClean="0"/>
          </a:p>
          <a:p>
            <a:r>
              <a:rPr lang="pl-PL" dirty="0" smtClean="0"/>
              <a:t>With </a:t>
            </a:r>
            <a:r>
              <a:rPr lang="pl-PL" dirty="0" err="1" smtClean="0"/>
              <a:t>Wasa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COSY we </a:t>
            </a:r>
            <a:r>
              <a:rPr lang="pl-PL" baseline="0" dirty="0" err="1" smtClean="0"/>
              <a:t>study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of the eta-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but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concentrate</a:t>
            </a:r>
            <a:r>
              <a:rPr lang="pl-PL" baseline="0" dirty="0" smtClean="0"/>
              <a:t> </a:t>
            </a:r>
          </a:p>
          <a:p>
            <a:r>
              <a:rPr lang="pl-PL" baseline="0" dirty="0" smtClean="0"/>
              <a:t>of </a:t>
            </a:r>
            <a:r>
              <a:rPr lang="pl-PL" baseline="0" dirty="0" err="1" smtClean="0"/>
              <a:t>decays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primordial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aim</a:t>
            </a:r>
            <a:r>
              <a:rPr lang="pl-PL" baseline="0" dirty="0" smtClean="0"/>
              <a:t> of the </a:t>
            </a:r>
            <a:r>
              <a:rPr lang="pl-PL" baseline="0" dirty="0" err="1" smtClean="0"/>
              <a:t>experiment</a:t>
            </a:r>
            <a:endParaRPr lang="pl-PL" baseline="0" dirty="0" smtClean="0"/>
          </a:p>
          <a:p>
            <a:r>
              <a:rPr lang="pl-PL" baseline="0" dirty="0" smtClean="0"/>
              <a:t>In </a:t>
            </a:r>
            <a:r>
              <a:rPr lang="pl-PL" baseline="0" dirty="0" err="1" smtClean="0"/>
              <a:t>general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search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phenomena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cannot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describe</a:t>
            </a:r>
            <a:r>
              <a:rPr lang="pl-PL" baseline="0" dirty="0" smtClean="0"/>
              <a:t> by the Standard Model…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3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Eta MESON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because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</a:p>
          <a:p>
            <a:r>
              <a:rPr lang="pl-PL" baseline="0" dirty="0" err="1" smtClean="0"/>
              <a:t>Eigenstate</a:t>
            </a:r>
            <a:r>
              <a:rPr lang="pl-PL" baseline="0" dirty="0" smtClean="0"/>
              <a:t> of C-P</a:t>
            </a:r>
          </a:p>
          <a:p>
            <a:r>
              <a:rPr lang="pl-PL" baseline="0" dirty="0" smtClean="0"/>
              <a:t>Tu jeszcze </a:t>
            </a:r>
            <a:r>
              <a:rPr lang="pl-PL" baseline="0" dirty="0" err="1" smtClean="0"/>
              <a:t>dołożyc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lamania</a:t>
            </a:r>
            <a:r>
              <a:rPr lang="pl-PL" baseline="0" dirty="0" smtClean="0"/>
              <a:t> G, </a:t>
            </a:r>
            <a:r>
              <a:rPr lang="pl-PL" baseline="0" dirty="0" err="1" smtClean="0"/>
              <a:t>etc</a:t>
            </a:r>
            <a:r>
              <a:rPr lang="pl-PL" baseline="0" dirty="0" smtClean="0"/>
              <a:t>….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68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most energetically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favourable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strong decay of η into 2π is forbidden due to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 and CP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invariance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l-PL" dirty="0" smtClean="0"/>
          </a:p>
          <a:p>
            <a:r>
              <a:rPr lang="pl-PL" dirty="0" smtClean="0"/>
              <a:t>Just </a:t>
            </a:r>
            <a:r>
              <a:rPr lang="pl-PL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examples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students</a:t>
            </a:r>
            <a:r>
              <a:rPr lang="pl-PL" baseline="0" dirty="0" smtClean="0"/>
              <a:t> on the </a:t>
            </a:r>
            <a:r>
              <a:rPr lang="pl-PL" baseline="0" dirty="0" err="1" smtClean="0"/>
              <a:t>audience</a:t>
            </a:r>
            <a:r>
              <a:rPr lang="pl-PL" baseline="0" dirty="0" smtClean="0"/>
              <a:t> …</a:t>
            </a:r>
            <a:endParaRPr lang="pl-PL" dirty="0" smtClean="0"/>
          </a:p>
          <a:p>
            <a:r>
              <a:rPr lang="pl-PL" dirty="0" smtClean="0"/>
              <a:t>Most </a:t>
            </a:r>
            <a:r>
              <a:rPr lang="pl-PL" dirty="0" err="1" smtClean="0"/>
              <a:t>energetically</a:t>
            </a:r>
            <a:r>
              <a:rPr lang="pl-PL" dirty="0" smtClean="0"/>
              <a:t> </a:t>
            </a:r>
            <a:r>
              <a:rPr lang="pl-PL" dirty="0" err="1" smtClean="0"/>
              <a:t>facourable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hadronic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decay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violates</a:t>
            </a:r>
            <a:r>
              <a:rPr lang="pl-PL" baseline="0" dirty="0" smtClean="0"/>
              <a:t>  C, P and CP</a:t>
            </a:r>
          </a:p>
          <a:p>
            <a:endParaRPr lang="pl-PL" baseline="0" dirty="0" smtClean="0"/>
          </a:p>
          <a:p>
            <a:r>
              <a:rPr lang="pl-PL" baseline="0" dirty="0" smtClean="0"/>
              <a:t>TU ZROBIC NA PODSTAWIE   FIZIKA B…</a:t>
            </a:r>
          </a:p>
          <a:p>
            <a:r>
              <a:rPr lang="pl-PL" baseline="0" dirty="0" smtClean="0"/>
              <a:t>Eta </a:t>
            </a:r>
            <a:r>
              <a:rPr lang="pl-PL" baseline="0" dirty="0" smtClean="0">
                <a:sym typeface="Wingdings" pitchFamily="2" charset="2"/>
              </a:rPr>
              <a:t> </a:t>
            </a:r>
            <a:r>
              <a:rPr lang="pl-PL" baseline="0" dirty="0" err="1" smtClean="0">
                <a:sym typeface="Wingdings" pitchFamily="2" charset="2"/>
              </a:rPr>
              <a:t>ggg</a:t>
            </a:r>
            <a:r>
              <a:rPr lang="pl-PL" baseline="0" dirty="0" smtClean="0">
                <a:sym typeface="Wingdings" pitchFamily="2" charset="2"/>
              </a:rPr>
              <a:t> łamie C … etc.. </a:t>
            </a:r>
            <a:r>
              <a:rPr lang="pl-PL" baseline="0" dirty="0" err="1" smtClean="0">
                <a:sym typeface="Wingdings" pitchFamily="2" charset="2"/>
              </a:rPr>
              <a:t>Very</a:t>
            </a:r>
            <a:r>
              <a:rPr lang="pl-PL" baseline="0" dirty="0" smtClean="0">
                <a:sym typeface="Wingdings" pitchFamily="2" charset="2"/>
              </a:rPr>
              <a:t> nice </a:t>
            </a:r>
            <a:r>
              <a:rPr lang="pl-PL" baseline="0" dirty="0" err="1" smtClean="0">
                <a:sym typeface="Wingdings" pitchFamily="2" charset="2"/>
              </a:rPr>
              <a:t>meson</a:t>
            </a:r>
            <a:r>
              <a:rPr lang="pl-PL" baseline="0" dirty="0" smtClean="0">
                <a:sym typeface="Wingdings" pitchFamily="2" charset="2"/>
              </a:rPr>
              <a:t>…!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addition, in the massless quarks limit also the second-order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electromagnetic decay η →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γγ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is forbidden, and it occurs only due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QCD triangle anomaly. The abovementioned features of the η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meson makes it especially suitable for the test of discrete symmetries in strong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electromagnetic interactions and for investigations of QCD anomalies. The QCD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triangle and box anomaly, involved correspondingly in the η →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γγ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η → π+π−γ</a:t>
            </a:r>
            <a:endParaRPr lang="pl-PL" baseline="0" dirty="0" smtClean="0">
              <a:sym typeface="Wingdings" pitchFamily="2" charset="2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43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err="1" smtClean="0"/>
              <a:t>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many</a:t>
            </a:r>
            <a:r>
              <a:rPr lang="pl-PL" baseline="0" dirty="0" smtClean="0"/>
              <a:t> eta 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?</a:t>
            </a:r>
          </a:p>
          <a:p>
            <a:r>
              <a:rPr lang="pl-PL" baseline="0" dirty="0" err="1" smtClean="0"/>
              <a:t>What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level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reach</a:t>
            </a:r>
            <a:r>
              <a:rPr lang="pl-PL" baseline="0" dirty="0" smtClean="0"/>
              <a:t> ?</a:t>
            </a:r>
          </a:p>
          <a:p>
            <a:r>
              <a:rPr lang="pl-PL" baseline="0" dirty="0" smtClean="0"/>
              <a:t>And THIS IS THE NUMBER I WOULD LIKE YOU TO REMEMBER !!!</a:t>
            </a:r>
          </a:p>
          <a:p>
            <a:r>
              <a:rPr lang="pl-PL" dirty="0" smtClean="0"/>
              <a:t>10^9   but </a:t>
            </a:r>
            <a:r>
              <a:rPr lang="pl-PL" dirty="0" err="1" smtClean="0"/>
              <a:t>Today</a:t>
            </a:r>
            <a:r>
              <a:rPr lang="pl-PL" dirty="0" smtClean="0"/>
              <a:t>,</a:t>
            </a:r>
            <a:r>
              <a:rPr lang="pl-PL" baseline="0" dirty="0" smtClean="0"/>
              <a:t>  The </a:t>
            </a:r>
            <a:r>
              <a:rPr lang="pl-PL" baseline="0" dirty="0" err="1" smtClean="0"/>
              <a:t>analysis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just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started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progress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Today</a:t>
            </a:r>
            <a:r>
              <a:rPr lang="pl-PL" baseline="0" dirty="0" smtClean="0"/>
              <a:t> I </a:t>
            </a:r>
            <a:r>
              <a:rPr lang="pl-PL" baseline="0" dirty="0" err="1" smtClean="0"/>
              <a:t>will</a:t>
            </a:r>
            <a:r>
              <a:rPr lang="pl-PL" baseline="0" dirty="0" smtClean="0"/>
              <a:t> report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from the </a:t>
            </a:r>
            <a:r>
              <a:rPr lang="pl-PL" baseline="0" dirty="0" err="1" smtClean="0"/>
              <a:t>eralier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experimental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compaigns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wih</a:t>
            </a:r>
            <a:r>
              <a:rPr lang="pl-PL" baseline="0" dirty="0" smtClean="0"/>
              <a:t> the </a:t>
            </a:r>
          </a:p>
          <a:p>
            <a:r>
              <a:rPr lang="pl-PL" baseline="0" dirty="0" smtClean="0"/>
              <a:t>3^10^7 eta </a:t>
            </a:r>
            <a:r>
              <a:rPr lang="pl-PL" baseline="0" dirty="0" err="1" smtClean="0"/>
              <a:t>meson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reconstructed</a:t>
            </a:r>
            <a:r>
              <a:rPr lang="pl-PL" baseline="0" dirty="0" smtClean="0"/>
              <a:t>…</a:t>
            </a:r>
            <a:endParaRPr lang="pl-PL" dirty="0" smtClean="0"/>
          </a:p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F7E29-F64F-4FFA-9A16-E11B64805F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68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1C0BEA-5DAA-4130-800E-140DFB2711D9}" type="slidenum">
              <a:rPr lang="pl-PL" sz="1200" smtClean="0"/>
              <a:pPr eaLnBrk="1" hangingPunct="1"/>
              <a:t>8</a:t>
            </a:fld>
            <a:endParaRPr lang="pl-PL" sz="1200" smtClean="0"/>
          </a:p>
        </p:txBody>
      </p: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smtClean="0"/>
              <a:t>the </a:t>
            </a:r>
            <a:r>
              <a:rPr lang="pl-PL" dirty="0" err="1" smtClean="0"/>
              <a:t>turn</a:t>
            </a:r>
            <a:r>
              <a:rPr lang="pl-PL" dirty="0" smtClean="0"/>
              <a:t> of 16th and 17th </a:t>
            </a:r>
            <a:r>
              <a:rPr lang="pl-PL" dirty="0" err="1" smtClean="0"/>
              <a:t>century</a:t>
            </a:r>
            <a:r>
              <a:rPr lang="pl-PL" dirty="0" smtClean="0"/>
              <a:t> </a:t>
            </a:r>
            <a:r>
              <a:rPr lang="pl-PL" dirty="0" err="1" smtClean="0"/>
              <a:t>Swedish</a:t>
            </a:r>
            <a:r>
              <a:rPr lang="pl-PL" dirty="0" smtClean="0"/>
              <a:t> </a:t>
            </a:r>
            <a:r>
              <a:rPr lang="pl-PL" dirty="0" err="1" smtClean="0"/>
              <a:t>Colleagues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made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mistakes</a:t>
            </a:r>
            <a:r>
              <a:rPr lang="pl-PL" baseline="0" dirty="0" smtClean="0"/>
              <a:t> ….  </a:t>
            </a:r>
          </a:p>
          <a:p>
            <a:pPr eaLnBrk="1" hangingPunct="1"/>
            <a:r>
              <a:rPr lang="pl-PL" baseline="0" dirty="0" smtClean="0"/>
              <a:t>1596… przeniósł stolice do Warszawy ….</a:t>
            </a:r>
          </a:p>
          <a:p>
            <a:pPr eaLnBrk="1" hangingPunct="1"/>
            <a:r>
              <a:rPr lang="pl-PL" baseline="0" dirty="0" smtClean="0"/>
              <a:t>1628 … Statek WASA poszedł na dno…</a:t>
            </a:r>
          </a:p>
          <a:p>
            <a:pPr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C0919C-B7D3-4AE3-8FE7-A7F2C85EB26B}" type="slidenum">
              <a:rPr lang="pl-PL" sz="1200" smtClean="0"/>
              <a:pPr eaLnBrk="1" hangingPunct="1"/>
              <a:t>10</a:t>
            </a:fld>
            <a:endParaRPr lang="pl-PL" sz="1200" smtClean="0"/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4390" tIns="42195" rIns="84390" bIns="4219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A08D-70CE-487A-BFC1-C83B7F722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3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8CDC-6937-4FB9-B9E4-4216F3440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53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F89B-94BC-4900-8170-50287821C5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DA10-EF80-4998-BF27-EDB40DB5C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6709-7E8B-402D-861A-372CAB4819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5A2E-8838-4D77-A367-CC5D6DFACC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10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56D3-8E62-4552-8D9E-DAD73072B4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84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69B3-E88E-4ED5-873A-4EFC143AD5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11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8FB4-C5F8-493B-B1B7-7359705F59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5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C355-D8B4-48D9-8325-83ACEC859A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2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507-010F-43EE-9EFF-475D545F31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27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FE4EA0-58EF-40B8-9E72-1F7E1E1D8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34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0188"/>
            <a:ext cx="19446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2216150"/>
            <a:ext cx="8281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>
                <a:solidFill>
                  <a:srgbClr val="666699"/>
                </a:solidFill>
              </a:rPr>
              <a:t>                                         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Pawe</a:t>
            </a:r>
            <a:r>
              <a:rPr lang="en-US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ł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 Moskal</a:t>
            </a:r>
          </a:p>
          <a:p>
            <a:pPr eaLnBrk="1" hangingPunct="1"/>
            <a:r>
              <a:rPr lang="pl-PL">
                <a:solidFill>
                  <a:srgbClr val="660066"/>
                </a:solidFill>
              </a:rPr>
              <a:t>                                   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44463" y="5643563"/>
            <a:ext cx="9396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b="1">
                <a:solidFill>
                  <a:srgbClr val="4A206A"/>
                </a:solidFill>
                <a:latin typeface="Arial" charset="0"/>
                <a:cs typeface="Arial" charset="0"/>
              </a:rPr>
              <a:t> MESON2012</a:t>
            </a:r>
            <a:r>
              <a:rPr lang="pl-PL">
                <a:solidFill>
                  <a:srgbClr val="4A206A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/>
            <a:r>
              <a:rPr lang="en-US" b="1">
                <a:solidFill>
                  <a:srgbClr val="4A206A"/>
                </a:solidFill>
                <a:latin typeface="Arial" charset="0"/>
                <a:cs typeface="Arial" charset="0"/>
              </a:rPr>
              <a:t>12</a:t>
            </a:r>
            <a:r>
              <a:rPr lang="en-US" b="1" baseline="30000">
                <a:solidFill>
                  <a:srgbClr val="4A206A"/>
                </a:solidFill>
                <a:latin typeface="Arial" charset="0"/>
                <a:cs typeface="Arial" charset="0"/>
              </a:rPr>
              <a:t>th</a:t>
            </a:r>
            <a:r>
              <a:rPr lang="en-US" b="1">
                <a:solidFill>
                  <a:srgbClr val="4A206A"/>
                </a:solidFill>
                <a:latin typeface="Arial" charset="0"/>
                <a:cs typeface="Arial" charset="0"/>
              </a:rPr>
              <a:t> International Workshop on Meson Production, Properties and Interaction</a:t>
            </a:r>
            <a:r>
              <a:rPr lang="pl-PL" b="1">
                <a:solidFill>
                  <a:srgbClr val="4A206A"/>
                </a:solidFill>
                <a:latin typeface="Arial" charset="0"/>
                <a:cs typeface="Arial" charset="0"/>
              </a:rPr>
              <a:t>, Cracow</a:t>
            </a:r>
            <a:r>
              <a:rPr lang="en-US" b="1">
                <a:solidFill>
                  <a:srgbClr val="4A206A"/>
                </a:solidFill>
                <a:latin typeface="Arial" charset="0"/>
                <a:cs typeface="Arial" charset="0"/>
              </a:rPr>
              <a:t>, P</a:t>
            </a:r>
            <a:r>
              <a:rPr lang="pl-PL" b="1">
                <a:solidFill>
                  <a:srgbClr val="4A206A"/>
                </a:solidFill>
                <a:latin typeface="Arial" charset="0"/>
                <a:cs typeface="Arial" charset="0"/>
              </a:rPr>
              <a:t>oland,  </a:t>
            </a:r>
            <a:r>
              <a:rPr lang="en-US" b="1">
                <a:solidFill>
                  <a:srgbClr val="4A206A"/>
                </a:solidFill>
                <a:latin typeface="Arial" charset="0"/>
                <a:cs typeface="Arial" charset="0"/>
              </a:rPr>
              <a:t>31 May - 5 June 2012</a:t>
            </a:r>
            <a:endParaRPr lang="de-DE">
              <a:solidFill>
                <a:srgbClr val="4A206A"/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5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9223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11188" y="2589213"/>
            <a:ext cx="83534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i="1">
                <a:solidFill>
                  <a:srgbClr val="6600CC"/>
                </a:solidFill>
              </a:rPr>
              <a:t>                </a:t>
            </a:r>
            <a:r>
              <a:rPr lang="pl-PL">
                <a:solidFill>
                  <a:srgbClr val="000066"/>
                </a:solidFill>
                <a:latin typeface="Arial" charset="0"/>
              </a:rPr>
              <a:t>Jagiellonian University,  Cracow, Poland</a:t>
            </a:r>
          </a:p>
          <a:p>
            <a:pPr eaLnBrk="1" hangingPunct="1"/>
            <a:r>
              <a:rPr lang="pl-PL">
                <a:solidFill>
                  <a:srgbClr val="000066"/>
                </a:solidFill>
                <a:latin typeface="Arial" charset="0"/>
              </a:rPr>
              <a:t>           </a:t>
            </a:r>
            <a:endParaRPr lang="pl-PL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pl-PL" i="1">
                <a:solidFill>
                  <a:srgbClr val="000066"/>
                </a:solidFill>
                <a:cs typeface="Times New Roman" pitchFamily="18" charset="0"/>
              </a:rPr>
              <a:t>                                     </a:t>
            </a:r>
            <a:r>
              <a:rPr lang="pl-PL" b="1">
                <a:solidFill>
                  <a:srgbClr val="000066"/>
                </a:solidFill>
                <a:cs typeface="Times New Roman" pitchFamily="18" charset="0"/>
              </a:rPr>
              <a:t>on behalf and for </a:t>
            </a:r>
          </a:p>
          <a:p>
            <a:pPr eaLnBrk="1" hangingPunct="1"/>
            <a:r>
              <a:rPr lang="pl-PL" b="1">
                <a:solidFill>
                  <a:srgbClr val="000066"/>
                </a:solidFill>
                <a:cs typeface="Times New Roman" pitchFamily="18" charset="0"/>
              </a:rPr>
              <a:t>                       the WASA-at-COSY Collaboration</a:t>
            </a:r>
            <a:endParaRPr lang="en-US" b="1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8199" name="Rectangle 13"/>
          <p:cNvSpPr>
            <a:spLocks noChangeArrowheads="1"/>
          </p:cNvSpPr>
          <p:nvPr/>
        </p:nvSpPr>
        <p:spPr bwMode="auto">
          <a:xfrm>
            <a:off x="-180975" y="333375"/>
            <a:ext cx="9759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Studies of the eta meson decays </a:t>
            </a:r>
            <a:endParaRPr lang="pl-PL" sz="4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 WASA detector at COSY</a:t>
            </a:r>
            <a: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endParaRPr lang="el-GR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5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060575"/>
            <a:ext cx="922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738"/>
            <a:ext cx="9144000" cy="70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95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4875"/>
            <a:ext cx="6553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0011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125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187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7924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32063" y="-747464"/>
            <a:ext cx="407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160" tIns="46080" rIns="92160" bIns="46080">
            <a:spAutoFit/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solidFill>
                  <a:srgbClr val="0000CC"/>
                </a:solidFill>
                <a:latin typeface="Arial" charset="0"/>
              </a:rPr>
              <a:t>COoler</a:t>
            </a:r>
            <a:r>
              <a:rPr lang="en-GB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Arial" charset="0"/>
              </a:rPr>
              <a:t>SYnchrotron</a:t>
            </a:r>
            <a:r>
              <a:rPr lang="en-GB" dirty="0">
                <a:solidFill>
                  <a:srgbClr val="0000CC"/>
                </a:solidFill>
                <a:latin typeface="Arial" charset="0"/>
              </a:rPr>
              <a:t> COSY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6512" y="4323159"/>
            <a:ext cx="6696074" cy="2562225"/>
            <a:chOff x="113" y="346"/>
            <a:chExt cx="4218" cy="1614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113" y="346"/>
              <a:ext cx="4218" cy="5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/>
            <a:p>
              <a:pPr marL="265113" indent="-265113" defTabSz="449263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Char char="•"/>
                <a:tabLst>
                  <a:tab pos="265113" algn="l"/>
                  <a:tab pos="712788" algn="l"/>
                  <a:tab pos="1162050" algn="l"/>
                  <a:tab pos="1611313" algn="l"/>
                  <a:tab pos="2060575" algn="l"/>
                  <a:tab pos="2509838" algn="l"/>
                  <a:tab pos="2959100" algn="l"/>
                  <a:tab pos="3408363" algn="l"/>
                  <a:tab pos="3857625" algn="l"/>
                  <a:tab pos="4306888" algn="l"/>
                  <a:tab pos="4756150" algn="l"/>
                  <a:tab pos="5205413" algn="l"/>
                  <a:tab pos="5654675" algn="l"/>
                  <a:tab pos="6103938" algn="l"/>
                  <a:tab pos="6553200" algn="l"/>
                  <a:tab pos="7002463" algn="l"/>
                  <a:tab pos="7451725" algn="l"/>
                  <a:tab pos="7900988" algn="l"/>
                  <a:tab pos="8350250" algn="l"/>
                  <a:tab pos="8799513" algn="l"/>
                  <a:tab pos="9248775" algn="l"/>
                </a:tabLst>
              </a:pP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polarised and </a:t>
              </a:r>
              <a:r>
                <a:rPr lang="en-GB" b="1" dirty="0" err="1">
                  <a:solidFill>
                    <a:srgbClr val="002060"/>
                  </a:solidFill>
                  <a:latin typeface="Arial" charset="0"/>
                </a:rPr>
                <a:t>unpolarised</a:t>
              </a: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 proton </a:t>
              </a:r>
              <a:endParaRPr lang="pl-PL" b="1" dirty="0">
                <a:solidFill>
                  <a:srgbClr val="002060"/>
                </a:solidFill>
                <a:latin typeface="Arial" charset="0"/>
              </a:endParaRPr>
            </a:p>
            <a:p>
              <a:pPr marL="265113" indent="-265113" defTabSz="449263">
                <a:lnSpc>
                  <a:spcPct val="93000"/>
                </a:lnSpc>
                <a:buClr>
                  <a:srgbClr val="FF0000"/>
                </a:buClr>
                <a:buSzPct val="100000"/>
                <a:tabLst>
                  <a:tab pos="265113" algn="l"/>
                  <a:tab pos="712788" algn="l"/>
                  <a:tab pos="1162050" algn="l"/>
                  <a:tab pos="1611313" algn="l"/>
                  <a:tab pos="2060575" algn="l"/>
                  <a:tab pos="2509838" algn="l"/>
                  <a:tab pos="2959100" algn="l"/>
                  <a:tab pos="3408363" algn="l"/>
                  <a:tab pos="3857625" algn="l"/>
                  <a:tab pos="4306888" algn="l"/>
                  <a:tab pos="4756150" algn="l"/>
                  <a:tab pos="5205413" algn="l"/>
                  <a:tab pos="5654675" algn="l"/>
                  <a:tab pos="6103938" algn="l"/>
                  <a:tab pos="6553200" algn="l"/>
                  <a:tab pos="7002463" algn="l"/>
                  <a:tab pos="7451725" algn="l"/>
                  <a:tab pos="7900988" algn="l"/>
                  <a:tab pos="8350250" algn="l"/>
                  <a:tab pos="8799513" algn="l"/>
                  <a:tab pos="9248775" algn="l"/>
                </a:tabLst>
              </a:pPr>
              <a:r>
                <a:rPr lang="pl-PL" b="1" dirty="0">
                  <a:solidFill>
                    <a:srgbClr val="002060"/>
                  </a:solidFill>
                  <a:latin typeface="Arial" charset="0"/>
                </a:rPr>
                <a:t>   </a:t>
              </a: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and deuteron beams</a:t>
              </a: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13" y="912"/>
              <a:ext cx="4218" cy="3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/>
            <a:p>
              <a:pPr marL="265113" indent="-265113" defTabSz="449263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Char char="•"/>
                <a:tabLst>
                  <a:tab pos="265113" algn="l"/>
                  <a:tab pos="712788" algn="l"/>
                  <a:tab pos="1162050" algn="l"/>
                  <a:tab pos="1611313" algn="l"/>
                  <a:tab pos="2060575" algn="l"/>
                  <a:tab pos="2509838" algn="l"/>
                  <a:tab pos="2959100" algn="l"/>
                  <a:tab pos="3408363" algn="l"/>
                  <a:tab pos="3857625" algn="l"/>
                  <a:tab pos="4306888" algn="l"/>
                  <a:tab pos="4756150" algn="l"/>
                  <a:tab pos="5205413" algn="l"/>
                  <a:tab pos="5654675" algn="l"/>
                  <a:tab pos="6103938" algn="l"/>
                  <a:tab pos="6553200" algn="l"/>
                  <a:tab pos="7002463" algn="l"/>
                  <a:tab pos="7451725" algn="l"/>
                  <a:tab pos="7900988" algn="l"/>
                  <a:tab pos="8350250" algn="l"/>
                  <a:tab pos="8799513" algn="l"/>
                  <a:tab pos="9248775" algn="l"/>
                </a:tabLst>
              </a:pP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stochastic and electron cooling</a:t>
              </a: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113" y="1265"/>
              <a:ext cx="4218" cy="3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/>
            <a:p>
              <a:pPr marL="265113" indent="-265113" defTabSz="449263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Char char="•"/>
                <a:tabLst>
                  <a:tab pos="265113" algn="l"/>
                  <a:tab pos="712788" algn="l"/>
                  <a:tab pos="1162050" algn="l"/>
                  <a:tab pos="1611313" algn="l"/>
                  <a:tab pos="2060575" algn="l"/>
                  <a:tab pos="2509838" algn="l"/>
                  <a:tab pos="2959100" algn="l"/>
                  <a:tab pos="3408363" algn="l"/>
                  <a:tab pos="3857625" algn="l"/>
                  <a:tab pos="4306888" algn="l"/>
                  <a:tab pos="4756150" algn="l"/>
                  <a:tab pos="5205413" algn="l"/>
                  <a:tab pos="5654675" algn="l"/>
                  <a:tab pos="6103938" algn="l"/>
                  <a:tab pos="6553200" algn="l"/>
                  <a:tab pos="7002463" algn="l"/>
                  <a:tab pos="7451725" algn="l"/>
                  <a:tab pos="7900988" algn="l"/>
                  <a:tab pos="8350250" algn="l"/>
                  <a:tab pos="8799513" algn="l"/>
                  <a:tab pos="9248775" algn="l"/>
                </a:tabLst>
              </a:pP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momentum range: 600 – 3700 MeV/c</a:t>
              </a: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113" y="1628"/>
              <a:ext cx="4218" cy="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160" tIns="46080" rIns="92160" bIns="46080"/>
            <a:lstStyle/>
            <a:p>
              <a:pPr marL="265113" indent="-265113" defTabSz="449263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Char char="•"/>
                <a:tabLst>
                  <a:tab pos="265113" algn="l"/>
                  <a:tab pos="712788" algn="l"/>
                  <a:tab pos="1162050" algn="l"/>
                  <a:tab pos="1611313" algn="l"/>
                  <a:tab pos="2060575" algn="l"/>
                  <a:tab pos="2509838" algn="l"/>
                  <a:tab pos="2959100" algn="l"/>
                  <a:tab pos="3408363" algn="l"/>
                  <a:tab pos="3857625" algn="l"/>
                  <a:tab pos="4306888" algn="l"/>
                  <a:tab pos="4756150" algn="l"/>
                  <a:tab pos="5205413" algn="l"/>
                  <a:tab pos="5654675" algn="l"/>
                  <a:tab pos="6103938" algn="l"/>
                  <a:tab pos="6553200" algn="l"/>
                  <a:tab pos="7002463" algn="l"/>
                  <a:tab pos="7451725" algn="l"/>
                  <a:tab pos="7900988" algn="l"/>
                  <a:tab pos="8350250" algn="l"/>
                  <a:tab pos="8799513" algn="l"/>
                  <a:tab pos="9248775" algn="l"/>
                </a:tabLst>
              </a:pP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meson production  up to </a:t>
              </a:r>
              <a:r>
                <a:rPr lang="en-GB" b="1" dirty="0">
                  <a:solidFill>
                    <a:srgbClr val="002060"/>
                  </a:solidFill>
                  <a:latin typeface="Symbol" pitchFamily="18" charset="2"/>
                </a:rPr>
                <a:t></a:t>
              </a:r>
              <a:r>
                <a:rPr lang="en-GB" b="1" dirty="0">
                  <a:solidFill>
                    <a:srgbClr val="002060"/>
                  </a:solidFill>
                  <a:latin typeface="Arial" charset="0"/>
                </a:rPr>
                <a:t>(1020)</a:t>
              </a: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2564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1340768"/>
            <a:ext cx="47720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1" y="2692291"/>
            <a:ext cx="4584898" cy="30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48" y="2692291"/>
            <a:ext cx="4597938" cy="30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7384"/>
            <a:ext cx="9144000" cy="14465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COSY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4400" b="1" dirty="0" err="1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pp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</a:t>
            </a:r>
            <a:r>
              <a:rPr lang="pl-PL" sz="44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pd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</a:t>
            </a:r>
            <a:r>
              <a:rPr lang="pl-PL" sz="4400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3</a:t>
            </a:r>
            <a:r>
              <a:rPr lang="pl-PL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He</a:t>
            </a:r>
            <a:r>
              <a:rPr lang="it-IT" sz="4400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it-IT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4214698"/>
            <a:ext cx="9361040" cy="132343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</a:t>
            </a:r>
            <a:r>
              <a:rPr lang="pl-PL" sz="3600" b="1" dirty="0" smtClean="0"/>
              <a:t>                          </a:t>
            </a:r>
            <a:r>
              <a:rPr lang="pl-PL" sz="40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oday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charged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modes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3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09"/>
            <a:ext cx="9143999" cy="8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180528" y="4187126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100916"/>
            <a:ext cx="9143999" cy="707886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</a:t>
            </a:r>
            <a:r>
              <a:rPr lang="it-IT" sz="36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36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36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does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not </a:t>
            </a:r>
            <a:r>
              <a:rPr lang="pl-PL" sz="36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if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</a:t>
            </a:r>
            <a:r>
              <a:rPr lang="pl-PL" sz="40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36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+</a:t>
            </a:r>
            <a:r>
              <a:rPr lang="it-IT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36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-</a:t>
            </a:r>
            <a:r>
              <a:rPr lang="pl-PL" sz="36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) 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= 1 </a:t>
            </a:r>
            <a:r>
              <a:rPr lang="pl-PL" sz="36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  </a:t>
            </a:r>
            <a:endParaRPr lang="it-IT" sz="44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80528" y="-819472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40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40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6732" y="5085184"/>
            <a:ext cx="60041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288032" y="-148753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</a:t>
            </a:r>
            <a:r>
              <a:rPr lang="pl-PL" sz="44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44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44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44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36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48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6" y="4531767"/>
            <a:ext cx="9148096" cy="24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4437112"/>
            <a:ext cx="57054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432048" y="6516052"/>
            <a:ext cx="9612560" cy="369332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1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Phys</a:t>
            </a:r>
            <a:r>
              <a:rPr lang="pl-PL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. </a:t>
            </a:r>
            <a:r>
              <a:rPr lang="pl-PL" sz="18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Lett</a:t>
            </a:r>
            <a:r>
              <a:rPr lang="pl-PL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.  B707 (2012)  243  -</a:t>
            </a:r>
            <a:r>
              <a:rPr lang="pl-PL" sz="1800" b="1" baseline="3000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</a:t>
            </a:r>
            <a:r>
              <a:rPr lang="pl-PL" sz="1800" b="1" dirty="0" err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Christoph</a:t>
            </a:r>
            <a:r>
              <a:rPr lang="pl-PL" sz="18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sz="1800" b="1" dirty="0" err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Redmer</a:t>
            </a:r>
            <a:r>
              <a:rPr lang="pl-PL" sz="18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pl-PL" sz="1800" b="1" dirty="0" err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PhD</a:t>
            </a:r>
            <a:r>
              <a:rPr lang="pl-PL" sz="18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sz="1800" b="1" dirty="0" err="1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thesis</a:t>
            </a:r>
            <a:endParaRPr lang="pl-PL" sz="1800" b="1" dirty="0" smtClean="0">
              <a:solidFill>
                <a:schemeClr val="accent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556792"/>
            <a:ext cx="8634645" cy="3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36512" y="-4737"/>
            <a:ext cx="9289032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" y="1700808"/>
            <a:ext cx="4338736" cy="377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9328"/>
            <a:ext cx="4179328" cy="375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50587" y="436510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L(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</a:t>
            </a:r>
            <a:r>
              <a:rPr lang="it-IT" b="1" baseline="30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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</a:t>
            </a:r>
            <a:r>
              <a:rPr lang="it-IT" b="1" baseline="30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</a:t>
            </a:r>
            <a:r>
              <a:rPr lang="el-GR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) = 1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2008"/>
            <a:ext cx="820339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829" y="3645024"/>
            <a:ext cx="3672408" cy="335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835" y="1268760"/>
            <a:ext cx="8634645" cy="33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36511" y="-4737"/>
            <a:ext cx="8208912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2737" y="721138"/>
            <a:ext cx="4086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09976" y="3275692"/>
            <a:ext cx="4262424" cy="1661993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F.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Stollenwerk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C.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Hanhart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Kupść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pl-PL" sz="1600" b="1" dirty="0" smtClean="0">
                <a:latin typeface="Arial" pitchFamily="34" charset="0"/>
                <a:cs typeface="Arial" pitchFamily="34" charset="0"/>
              </a:rPr>
              <a:t>U.G, Meissner, A. </a:t>
            </a:r>
            <a:r>
              <a:rPr lang="pl-PL" sz="1600" b="1" dirty="0" err="1" smtClean="0">
                <a:latin typeface="Arial" pitchFamily="34" charset="0"/>
                <a:cs typeface="Arial" pitchFamily="34" charset="0"/>
              </a:rPr>
              <a:t>Wirzba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400" b="1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1400" b="1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. B707 (2012) 184</a:t>
            </a:r>
          </a:p>
          <a:p>
            <a:endParaRPr lang="pl-PL" sz="1400" b="1" dirty="0">
              <a:latin typeface="Arial" pitchFamily="34" charset="0"/>
              <a:cs typeface="Arial" pitchFamily="34" charset="0"/>
            </a:endParaRPr>
          </a:p>
          <a:p>
            <a:endParaRPr lang="pl-PL" sz="1400" b="1" dirty="0" smtClean="0">
              <a:latin typeface="Arial" pitchFamily="34" charset="0"/>
              <a:cs typeface="Arial" pitchFamily="34" charset="0"/>
            </a:endParaRPr>
          </a:p>
          <a:p>
            <a:endParaRPr lang="pl-PL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36512" y="5992832"/>
            <a:ext cx="8208912" cy="892552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of 100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mesons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    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collected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by WASA-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at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-COSY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8520" y="4820959"/>
            <a:ext cx="8275404" cy="1200329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sz="1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α</a:t>
            </a:r>
            <a:r>
              <a:rPr lang="pl-PL" sz="1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= 1.89 ± 0.25± 0.59</a:t>
            </a:r>
          </a:p>
          <a:p>
            <a:endParaRPr lang="pl-PL" sz="1800" b="1" dirty="0" smtClean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18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Phys</a:t>
            </a:r>
            <a:r>
              <a:rPr lang="pl-PL" sz="1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. </a:t>
            </a:r>
            <a:r>
              <a:rPr lang="pl-PL" sz="18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Lett</a:t>
            </a:r>
            <a:r>
              <a:rPr lang="pl-PL" sz="1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.  B707 (2012)  243</a:t>
            </a:r>
            <a:endParaRPr lang="pl-PL" sz="1800" b="1" baseline="30000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18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r>
              <a:rPr lang="pl-PL" sz="18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Christoph</a:t>
            </a:r>
            <a:r>
              <a:rPr lang="pl-PL" sz="18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pl-PL" sz="18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Redmer</a:t>
            </a:r>
            <a:r>
              <a:rPr lang="pl-PL" sz="18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, </a:t>
            </a:r>
            <a:r>
              <a:rPr lang="pl-PL" sz="18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PhD</a:t>
            </a:r>
            <a:r>
              <a:rPr lang="pl-PL" sz="18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pl-PL" sz="18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thesis</a:t>
            </a:r>
            <a:endParaRPr lang="pl-PL" sz="1800" b="1" dirty="0" smtClean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7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09"/>
            <a:ext cx="9143999" cy="8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-468560" y="4471074"/>
            <a:ext cx="9793088" cy="158826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-180528" y="4149080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36512" y="6059334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5495" y="4697849"/>
            <a:ext cx="9143999" cy="1323439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</a:t>
            </a:r>
            <a:r>
              <a:rPr lang="pl-PL" sz="36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uppresed</a:t>
            </a:r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by </a:t>
            </a:r>
            <a:r>
              <a:rPr lang="el-GR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α</a:t>
            </a:r>
            <a:endParaRPr lang="pl-PL" sz="3600" b="1" dirty="0" smtClean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sz="4400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24544" y="-148753"/>
            <a:ext cx="9728447" cy="769441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γ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31640" y="-315416"/>
            <a:ext cx="9728447" cy="92333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sz="4400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 </a:t>
            </a:r>
            <a:r>
              <a:rPr lang="it-IT" sz="5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172144" y="-171400"/>
            <a:ext cx="9728447" cy="769441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9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252536" y="1120676"/>
            <a:ext cx="9498113" cy="2308324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latin typeface="Palatino Linotype" pitchFamily="18" charset="0"/>
              </a:rPr>
              <a:t>          </a:t>
            </a:r>
            <a:r>
              <a:rPr lang="pl-PL" sz="2800" b="1" dirty="0" smtClean="0">
                <a:latin typeface="Palatino Linotype" pitchFamily="18" charset="0"/>
              </a:rPr>
              <a:t>                           </a:t>
            </a:r>
            <a:r>
              <a:rPr lang="pl-PL" sz="2800" b="1" dirty="0" smtClean="0">
                <a:solidFill>
                  <a:srgbClr val="660066"/>
                </a:solidFill>
                <a:latin typeface="Palatino Linotype" pitchFamily="18" charset="0"/>
              </a:rPr>
              <a:t>WASA-</a:t>
            </a:r>
            <a:r>
              <a:rPr lang="pl-PL" sz="2800" b="1" dirty="0" err="1" smtClean="0">
                <a:solidFill>
                  <a:srgbClr val="660066"/>
                </a:solidFill>
                <a:latin typeface="Palatino Linotype" pitchFamily="18" charset="0"/>
              </a:rPr>
              <a:t>at</a:t>
            </a:r>
            <a:r>
              <a:rPr lang="pl-PL" sz="2800" b="1" dirty="0" smtClean="0">
                <a:solidFill>
                  <a:srgbClr val="660066"/>
                </a:solidFill>
                <a:latin typeface="Palatino Linotype" pitchFamily="18" charset="0"/>
              </a:rPr>
              <a:t>-COSY</a:t>
            </a:r>
          </a:p>
          <a:p>
            <a:pPr eaLnBrk="1" hangingPunct="1"/>
            <a:endParaRPr lang="pl-PL" sz="2800" b="1" dirty="0">
              <a:solidFill>
                <a:srgbClr val="660066"/>
              </a:solidFill>
              <a:latin typeface="Palatino Linotype" pitchFamily="18" charset="0"/>
            </a:endParaRPr>
          </a:p>
          <a:p>
            <a:pPr eaLnBrk="1" hangingPunct="1"/>
            <a:r>
              <a:rPr lang="pl-PL" sz="2800" b="1" dirty="0">
                <a:solidFill>
                  <a:srgbClr val="660066"/>
                </a:solidFill>
                <a:latin typeface="Palatino Linotype" pitchFamily="18" charset="0"/>
              </a:rPr>
              <a:t>  </a:t>
            </a:r>
            <a:r>
              <a:rPr lang="pl-PL" sz="2800" b="1" dirty="0" err="1" smtClean="0">
                <a:solidFill>
                  <a:srgbClr val="660066"/>
                </a:solidFill>
                <a:latin typeface="Palatino Linotype" pitchFamily="18" charset="0"/>
              </a:rPr>
              <a:t>searches</a:t>
            </a:r>
            <a:r>
              <a:rPr lang="pl-PL" sz="2800" b="1" dirty="0" smtClean="0">
                <a:solidFill>
                  <a:srgbClr val="660066"/>
                </a:solidFill>
                <a:latin typeface="Palatino Linotype" pitchFamily="18" charset="0"/>
              </a:rPr>
              <a:t> </a:t>
            </a:r>
            <a:r>
              <a:rPr lang="pl-PL" sz="2800" b="1" dirty="0">
                <a:solidFill>
                  <a:srgbClr val="660066"/>
                </a:solidFill>
                <a:latin typeface="Palatino Linotype" pitchFamily="18" charset="0"/>
              </a:rPr>
              <a:t>for the </a:t>
            </a:r>
            <a:r>
              <a:rPr lang="pl-PL" sz="2800" b="1" dirty="0" err="1">
                <a:solidFill>
                  <a:srgbClr val="660066"/>
                </a:solidFill>
                <a:latin typeface="Palatino Linotype" pitchFamily="18" charset="0"/>
              </a:rPr>
              <a:t>phenomena</a:t>
            </a:r>
            <a:r>
              <a:rPr lang="pl-PL" sz="2800" b="1" dirty="0">
                <a:solidFill>
                  <a:srgbClr val="660066"/>
                </a:solidFill>
                <a:latin typeface="Palatino Linotype" pitchFamily="18" charset="0"/>
              </a:rPr>
              <a:t> </a:t>
            </a:r>
            <a:r>
              <a:rPr lang="pl-PL" sz="2800" b="1" dirty="0" err="1">
                <a:solidFill>
                  <a:srgbClr val="660066"/>
                </a:solidFill>
                <a:latin typeface="Palatino Linotype" pitchFamily="18" charset="0"/>
              </a:rPr>
              <a:t>beyond</a:t>
            </a:r>
            <a:r>
              <a:rPr lang="pl-PL" sz="2800" b="1" dirty="0">
                <a:solidFill>
                  <a:srgbClr val="660066"/>
                </a:solidFill>
                <a:latin typeface="Palatino Linotype" pitchFamily="18" charset="0"/>
              </a:rPr>
              <a:t> the </a:t>
            </a:r>
            <a:r>
              <a:rPr lang="pl-PL" sz="2800" b="1" dirty="0" err="1">
                <a:solidFill>
                  <a:srgbClr val="660066"/>
                </a:solidFill>
                <a:latin typeface="Palatino Linotype" pitchFamily="18" charset="0"/>
              </a:rPr>
              <a:t>applicability</a:t>
            </a:r>
            <a:r>
              <a:rPr lang="pl-PL" sz="2800" b="1" dirty="0">
                <a:solidFill>
                  <a:srgbClr val="660066"/>
                </a:solidFill>
                <a:latin typeface="Palatino Linotype" pitchFamily="18" charset="0"/>
              </a:rPr>
              <a:t> of</a:t>
            </a:r>
          </a:p>
          <a:p>
            <a:pPr eaLnBrk="1" hangingPunct="1"/>
            <a:endParaRPr lang="pl-PL" sz="2800" b="1" dirty="0">
              <a:solidFill>
                <a:srgbClr val="660066"/>
              </a:solidFill>
              <a:latin typeface="Palatino Linotype" pitchFamily="18" charset="0"/>
            </a:endParaRPr>
          </a:p>
          <a:p>
            <a:pPr eaLnBrk="1" hangingPunct="1"/>
            <a:r>
              <a:rPr lang="pl-PL" sz="2800" b="1" dirty="0">
                <a:solidFill>
                  <a:srgbClr val="660066"/>
                </a:solidFill>
                <a:latin typeface="Palatino Linotype" pitchFamily="18" charset="0"/>
              </a:rPr>
              <a:t>              </a:t>
            </a:r>
            <a:r>
              <a:rPr lang="pl-PL" sz="2800" b="1" dirty="0" smtClean="0">
                <a:solidFill>
                  <a:srgbClr val="660066"/>
                </a:solidFill>
                <a:latin typeface="Palatino Linotype" pitchFamily="18" charset="0"/>
              </a:rPr>
              <a:t>   </a:t>
            </a:r>
            <a:r>
              <a:rPr lang="pl-PL" sz="3200" b="1" dirty="0">
                <a:solidFill>
                  <a:schemeClr val="accent2"/>
                </a:solidFill>
                <a:latin typeface="Palatino Linotype" pitchFamily="18" charset="0"/>
              </a:rPr>
              <a:t>Standard Model of </a:t>
            </a:r>
            <a:r>
              <a:rPr lang="pl-PL" sz="3200" b="1" dirty="0" err="1">
                <a:solidFill>
                  <a:schemeClr val="accent2"/>
                </a:solidFill>
                <a:latin typeface="Palatino Linotype" pitchFamily="18" charset="0"/>
              </a:rPr>
              <a:t>Particle</a:t>
            </a:r>
            <a:r>
              <a:rPr lang="pl-PL" sz="3200" b="1" dirty="0">
                <a:solidFill>
                  <a:schemeClr val="accent2"/>
                </a:solidFill>
                <a:latin typeface="Palatino Linotype" pitchFamily="18" charset="0"/>
              </a:rPr>
              <a:t> </a:t>
            </a:r>
            <a:r>
              <a:rPr lang="pl-PL" sz="3200" b="1" dirty="0" err="1">
                <a:solidFill>
                  <a:schemeClr val="accent2"/>
                </a:solidFill>
                <a:latin typeface="Palatino Linotype" pitchFamily="18" charset="0"/>
              </a:rPr>
              <a:t>Physics</a:t>
            </a:r>
            <a:endParaRPr lang="pl-PL" sz="3200" b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pic>
        <p:nvPicPr>
          <p:cNvPr id="9220" name="Picture 4" descr="uj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26988"/>
            <a:ext cx="9636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28" y="4725144"/>
            <a:ext cx="9538124" cy="52322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700" b="1" dirty="0" err="1">
                <a:solidFill>
                  <a:srgbClr val="660066"/>
                </a:solidFill>
              </a:rPr>
              <a:t>Since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nothing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is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more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pleasurable</a:t>
            </a:r>
            <a:r>
              <a:rPr lang="pl-PL" sz="2700" b="1" dirty="0">
                <a:solidFill>
                  <a:srgbClr val="660066"/>
                </a:solidFill>
              </a:rPr>
              <a:t> </a:t>
            </a:r>
            <a:r>
              <a:rPr lang="pl-PL" sz="2700" b="1" dirty="0" err="1">
                <a:solidFill>
                  <a:srgbClr val="660066"/>
                </a:solidFill>
              </a:rPr>
              <a:t>than</a:t>
            </a:r>
            <a:r>
              <a:rPr lang="pl-PL" sz="2700" b="1" dirty="0">
                <a:solidFill>
                  <a:srgbClr val="660066"/>
                </a:solidFill>
              </a:rPr>
              <a:t> to </a:t>
            </a:r>
            <a:r>
              <a:rPr lang="pl-PL" sz="2700" b="1" dirty="0" err="1">
                <a:solidFill>
                  <a:srgbClr val="660066"/>
                </a:solidFill>
              </a:rPr>
              <a:t>falsify</a:t>
            </a:r>
            <a:r>
              <a:rPr lang="pl-PL" sz="2700" b="1" dirty="0">
                <a:solidFill>
                  <a:srgbClr val="660066"/>
                </a:solidFill>
              </a:rPr>
              <a:t> the </a:t>
            </a:r>
            <a:r>
              <a:rPr lang="pl-PL" sz="2700" b="1" dirty="0" err="1">
                <a:solidFill>
                  <a:srgbClr val="660066"/>
                </a:solidFill>
              </a:rPr>
              <a:t>theory</a:t>
            </a:r>
            <a:r>
              <a:rPr lang="pl-PL" sz="2700" b="1" dirty="0">
                <a:solidFill>
                  <a:srgbClr val="660066"/>
                </a:solidFill>
              </a:rPr>
              <a:t> !!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5572125"/>
            <a:ext cx="7958138" cy="1371600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>
                <a:latin typeface="Palatino Linotype" pitchFamily="18" charset="0"/>
              </a:rPr>
              <a:t>I </a:t>
            </a:r>
            <a:r>
              <a:rPr lang="pl-PL" sz="2000" dirty="0" err="1">
                <a:latin typeface="Palatino Linotype" pitchFamily="18" charset="0"/>
              </a:rPr>
              <a:t>thought</a:t>
            </a:r>
            <a:r>
              <a:rPr lang="pl-PL" sz="2000" dirty="0">
                <a:latin typeface="Palatino Linotype" pitchFamily="18" charset="0"/>
              </a:rPr>
              <a:t>… the </a:t>
            </a:r>
            <a:r>
              <a:rPr lang="pl-PL" sz="2000" dirty="0" err="1">
                <a:latin typeface="Palatino Linotype" pitchFamily="18" charset="0"/>
              </a:rPr>
              <a:t>scientific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theories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not the </a:t>
            </a:r>
            <a:r>
              <a:rPr lang="pl-PL" sz="2000" dirty="0" err="1">
                <a:latin typeface="Palatino Linotype" pitchFamily="18" charset="0"/>
              </a:rPr>
              <a:t>digest</a:t>
            </a:r>
            <a:r>
              <a:rPr lang="pl-PL" sz="2000" dirty="0">
                <a:latin typeface="Palatino Linotype" pitchFamily="18" charset="0"/>
              </a:rPr>
              <a:t> of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,</a:t>
            </a: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but </a:t>
            </a:r>
            <a:r>
              <a:rPr lang="pl-PL" sz="2000" dirty="0" err="1">
                <a:latin typeface="Palatino Linotype" pitchFamily="18" charset="0"/>
              </a:rPr>
              <a:t>that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were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inventions-conjectures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boldly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put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forward</a:t>
            </a:r>
            <a:r>
              <a:rPr lang="pl-PL" sz="2000" dirty="0">
                <a:latin typeface="Palatino Linotype" pitchFamily="18" charset="0"/>
              </a:rPr>
              <a:t> for </a:t>
            </a:r>
            <a:r>
              <a:rPr lang="pl-PL" sz="2000" dirty="0" err="1">
                <a:latin typeface="Palatino Linotype" pitchFamily="18" charset="0"/>
              </a:rPr>
              <a:t>trial</a:t>
            </a:r>
            <a:endParaRPr lang="pl-PL" sz="2000" dirty="0">
              <a:latin typeface="Palatino Linotype" pitchFamily="18" charset="0"/>
            </a:endParaRPr>
          </a:p>
          <a:p>
            <a:pPr eaLnBrk="1" hangingPunct="1"/>
            <a:r>
              <a:rPr lang="pl-PL" sz="2000" dirty="0">
                <a:latin typeface="Palatino Linotype" pitchFamily="18" charset="0"/>
              </a:rPr>
              <a:t>to be </a:t>
            </a:r>
            <a:r>
              <a:rPr lang="pl-PL" sz="2000" dirty="0" err="1">
                <a:latin typeface="Palatino Linotype" pitchFamily="18" charset="0"/>
              </a:rPr>
              <a:t>eliminated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if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they</a:t>
            </a:r>
            <a:r>
              <a:rPr lang="pl-PL" sz="2000" dirty="0">
                <a:latin typeface="Palatino Linotype" pitchFamily="18" charset="0"/>
              </a:rPr>
              <a:t> </a:t>
            </a:r>
            <a:r>
              <a:rPr lang="pl-PL" sz="2000" dirty="0" err="1">
                <a:latin typeface="Palatino Linotype" pitchFamily="18" charset="0"/>
              </a:rPr>
              <a:t>clashed</a:t>
            </a:r>
            <a:r>
              <a:rPr lang="pl-PL" sz="2000" dirty="0">
                <a:latin typeface="Palatino Linotype" pitchFamily="18" charset="0"/>
              </a:rPr>
              <a:t> with </a:t>
            </a:r>
            <a:r>
              <a:rPr lang="pl-PL" sz="2000" dirty="0" err="1">
                <a:latin typeface="Palatino Linotype" pitchFamily="18" charset="0"/>
              </a:rPr>
              <a:t>observation</a:t>
            </a:r>
            <a:r>
              <a:rPr lang="pl-PL" sz="2000" dirty="0">
                <a:latin typeface="Palatino Linotype" pitchFamily="18" charset="0"/>
              </a:rPr>
              <a:t> …</a:t>
            </a:r>
          </a:p>
          <a:p>
            <a:pPr eaLnBrk="1" hangingPunct="1"/>
            <a:r>
              <a:rPr lang="pl-PL" dirty="0"/>
              <a:t>                                                                          </a:t>
            </a:r>
            <a:r>
              <a:rPr lang="pl-PL" dirty="0">
                <a:latin typeface="Palatino Linotype" pitchFamily="18" charset="0"/>
              </a:rPr>
              <a:t>David Hume  </a:t>
            </a:r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45" y="1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ównoległobok 9"/>
          <p:cNvSpPr/>
          <p:nvPr/>
        </p:nvSpPr>
        <p:spPr>
          <a:xfrm rot="20002966">
            <a:off x="1553666" y="1951071"/>
            <a:ext cx="1970754" cy="2249582"/>
          </a:xfrm>
          <a:prstGeom prst="parallelogram">
            <a:avLst>
              <a:gd name="adj" fmla="val 2720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Równoległobok 3"/>
          <p:cNvSpPr/>
          <p:nvPr/>
        </p:nvSpPr>
        <p:spPr>
          <a:xfrm rot="2061974">
            <a:off x="65669" y="3252030"/>
            <a:ext cx="2718643" cy="1057864"/>
          </a:xfrm>
          <a:prstGeom prst="parallelogram">
            <a:avLst>
              <a:gd name="adj" fmla="val 5479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Łuk 10"/>
          <p:cNvSpPr/>
          <p:nvPr/>
        </p:nvSpPr>
        <p:spPr>
          <a:xfrm rot="9039962" flipV="1">
            <a:off x="1134481" y="2579790"/>
            <a:ext cx="1316576" cy="331851"/>
          </a:xfrm>
          <a:prstGeom prst="arc">
            <a:avLst>
              <a:gd name="adj1" fmla="val 17002183"/>
              <a:gd name="adj2" fmla="val 21313978"/>
            </a:avLst>
          </a:prstGeom>
          <a:ln w="28575" cap="flat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Elipsa 30"/>
          <p:cNvSpPr/>
          <p:nvPr/>
        </p:nvSpPr>
        <p:spPr>
          <a:xfrm>
            <a:off x="1792769" y="3343770"/>
            <a:ext cx="235070" cy="2128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4" name="Łącznik prostoliniowy 33"/>
          <p:cNvCxnSpPr/>
          <p:nvPr/>
        </p:nvCxnSpPr>
        <p:spPr>
          <a:xfrm flipH="1" flipV="1">
            <a:off x="1910304" y="3450189"/>
            <a:ext cx="1306851" cy="330772"/>
          </a:xfrm>
          <a:prstGeom prst="line">
            <a:avLst/>
          </a:prstGeom>
          <a:ln w="34925">
            <a:solidFill>
              <a:srgbClr val="FF000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V="1">
            <a:off x="490341" y="3460953"/>
            <a:ext cx="1410421" cy="95656"/>
          </a:xfrm>
          <a:prstGeom prst="line">
            <a:avLst/>
          </a:prstGeom>
          <a:ln w="34925">
            <a:solidFill>
              <a:srgbClr val="00206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V="1">
            <a:off x="1524650" y="3460953"/>
            <a:ext cx="376112" cy="848806"/>
          </a:xfrm>
          <a:prstGeom prst="line">
            <a:avLst/>
          </a:prstGeom>
          <a:ln w="34925">
            <a:solidFill>
              <a:srgbClr val="00206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68" name="Łącznik prostoliniowy 74767"/>
          <p:cNvCxnSpPr/>
          <p:nvPr/>
        </p:nvCxnSpPr>
        <p:spPr>
          <a:xfrm flipV="1">
            <a:off x="322359" y="2480458"/>
            <a:ext cx="3528392" cy="17613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2704"/>
            <a:ext cx="9144000" cy="76200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</a:t>
            </a:r>
            <a:r>
              <a:rPr lang="pl-PL" sz="3600" b="1" dirty="0" smtClean="0"/>
              <a:t>                   </a:t>
            </a:r>
            <a:r>
              <a:rPr lang="pl-PL" b="1" dirty="0" smtClean="0">
                <a:solidFill>
                  <a:srgbClr val="DB285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4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5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8077200" cy="576263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err="1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>flavour</a:t>
            </a:r>
            <a:r>
              <a:rPr lang="pl-PL" sz="2800" b="1" dirty="0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>conserving</a:t>
            </a:r>
            <a:r>
              <a:rPr lang="pl-PL" sz="2800" b="1" dirty="0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> CP </a:t>
            </a:r>
            <a:r>
              <a:rPr lang="pl-PL" sz="2800" b="1" dirty="0" err="1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>violation</a:t>
            </a:r>
            <a:r>
              <a:rPr lang="pl-PL" sz="2800" b="1" dirty="0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330099"/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 smtClean="0">
              <a:solidFill>
                <a:srgbClr val="33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96" y="5760574"/>
            <a:ext cx="4310642" cy="9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9"/>
          <p:cNvSpPr txBox="1">
            <a:spLocks noChangeArrowheads="1"/>
          </p:cNvSpPr>
          <p:nvPr/>
        </p:nvSpPr>
        <p:spPr bwMode="auto">
          <a:xfrm>
            <a:off x="1259632" y="4994012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b="1" dirty="0">
                <a:solidFill>
                  <a:srgbClr val="002060"/>
                </a:solidFill>
              </a:rPr>
              <a:t>CP </a:t>
            </a:r>
            <a:r>
              <a:rPr lang="pl-PL" sz="2800" b="1" dirty="0" err="1">
                <a:solidFill>
                  <a:srgbClr val="002060"/>
                </a:solidFill>
              </a:rPr>
              <a:t>conservation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err="1" smtClean="0">
                <a:solidFill>
                  <a:srgbClr val="002060"/>
                </a:solidFill>
              </a:rPr>
              <a:t>implies</a:t>
            </a:r>
            <a:r>
              <a:rPr lang="pl-PL" sz="2800" b="1" dirty="0">
                <a:solidFill>
                  <a:srgbClr val="002060"/>
                </a:solidFill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</a:rPr>
              <a:t>N(</a:t>
            </a:r>
            <a:r>
              <a:rPr lang="el-GR" sz="2800" b="1" dirty="0">
                <a:solidFill>
                  <a:srgbClr val="002060"/>
                </a:solidFill>
              </a:rPr>
              <a:t>φ</a:t>
            </a:r>
            <a:r>
              <a:rPr lang="pl-PL" sz="2800" b="1" dirty="0">
                <a:solidFill>
                  <a:srgbClr val="002060"/>
                </a:solidFill>
              </a:rPr>
              <a:t>) =  N(180 – </a:t>
            </a:r>
            <a:r>
              <a:rPr lang="el-GR" sz="2800" b="1" dirty="0">
                <a:solidFill>
                  <a:srgbClr val="002060"/>
                </a:solidFill>
              </a:rPr>
              <a:t>φ</a:t>
            </a:r>
            <a:r>
              <a:rPr lang="pl-PL" sz="2800" b="1" dirty="0" smtClean="0">
                <a:solidFill>
                  <a:srgbClr val="002060"/>
                </a:solidFill>
              </a:rPr>
              <a:t>) 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23528" y="3017719"/>
            <a:ext cx="82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6"/>
                </a:solidFill>
              </a:rPr>
              <a:t>π</a:t>
            </a:r>
            <a:r>
              <a:rPr lang="pl-PL" sz="2800" b="1" baseline="30000" dirty="0" smtClean="0">
                <a:solidFill>
                  <a:schemeClr val="accent6"/>
                </a:solidFill>
              </a:rPr>
              <a:t>+</a:t>
            </a:r>
            <a:endParaRPr lang="pl-PL" sz="2800" b="1" baseline="30000" dirty="0">
              <a:solidFill>
                <a:schemeClr val="accent6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564292" y="4001324"/>
            <a:ext cx="82633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6"/>
                </a:solidFill>
              </a:rPr>
              <a:t>π</a:t>
            </a:r>
            <a:r>
              <a:rPr lang="pl-PL" sz="3600" baseline="30000" dirty="0" smtClean="0">
                <a:solidFill>
                  <a:schemeClr val="accent6"/>
                </a:solidFill>
              </a:rPr>
              <a:t>-</a:t>
            </a:r>
            <a:endParaRPr lang="pl-PL" sz="3600" baseline="30000" dirty="0">
              <a:solidFill>
                <a:schemeClr val="accent6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2483768" y="2206467"/>
            <a:ext cx="82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e</a:t>
            </a:r>
            <a:r>
              <a:rPr lang="pl-PL" sz="2800" b="1" baseline="30000" dirty="0" smtClean="0">
                <a:solidFill>
                  <a:srgbClr val="FF0000"/>
                </a:solidFill>
              </a:rPr>
              <a:t>+</a:t>
            </a:r>
            <a:endParaRPr lang="pl-PL" sz="2800" b="1" baseline="30000" dirty="0">
              <a:solidFill>
                <a:srgbClr val="FF000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2881567" y="3214579"/>
            <a:ext cx="82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e</a:t>
            </a:r>
            <a:r>
              <a:rPr lang="pl-PL" sz="3600" baseline="30000" dirty="0" smtClean="0">
                <a:solidFill>
                  <a:srgbClr val="FF0000"/>
                </a:solidFill>
              </a:rPr>
              <a:t>-</a:t>
            </a:r>
            <a:endParaRPr lang="pl-PL" sz="3600" baseline="30000" dirty="0">
              <a:solidFill>
                <a:srgbClr val="FF0000"/>
              </a:solidFill>
            </a:endParaRPr>
          </a:p>
        </p:txBody>
      </p:sp>
      <p:cxnSp>
        <p:nvCxnSpPr>
          <p:cNvPr id="29" name="Łącznik prostoliniowy 28"/>
          <p:cNvCxnSpPr/>
          <p:nvPr/>
        </p:nvCxnSpPr>
        <p:spPr>
          <a:xfrm flipH="1">
            <a:off x="1910304" y="2213170"/>
            <a:ext cx="628740" cy="1237019"/>
          </a:xfrm>
          <a:prstGeom prst="line">
            <a:avLst/>
          </a:prstGeom>
          <a:ln w="34925">
            <a:solidFill>
              <a:srgbClr val="FF000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1091931" y="2222365"/>
            <a:ext cx="30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rgbClr val="C00000"/>
                </a:solidFill>
              </a:rPr>
              <a:t>φ</a:t>
            </a:r>
            <a:endParaRPr lang="pl-PL" sz="3200" dirty="0">
              <a:solidFill>
                <a:srgbClr val="C00000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977670" y="2060848"/>
            <a:ext cx="5288362" cy="2535009"/>
            <a:chOff x="3977670" y="2060848"/>
            <a:chExt cx="5288362" cy="2535009"/>
          </a:xfrm>
        </p:grpSpPr>
        <p:sp>
          <p:nvSpPr>
            <p:cNvPr id="60" name="Równoległobok 59"/>
            <p:cNvSpPr/>
            <p:nvPr/>
          </p:nvSpPr>
          <p:spPr>
            <a:xfrm rot="9965775">
              <a:off x="3977670" y="2850521"/>
              <a:ext cx="5288362" cy="492784"/>
            </a:xfrm>
            <a:prstGeom prst="parallelogram">
              <a:avLst>
                <a:gd name="adj" fmla="val 41934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Równoległobok 60"/>
            <p:cNvSpPr/>
            <p:nvPr/>
          </p:nvSpPr>
          <p:spPr>
            <a:xfrm rot="2061974">
              <a:off x="4235466" y="3239754"/>
              <a:ext cx="2708597" cy="1072555"/>
            </a:xfrm>
            <a:prstGeom prst="parallelogram">
              <a:avLst>
                <a:gd name="adj" fmla="val 54795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Elipsa 63"/>
            <p:cNvSpPr/>
            <p:nvPr/>
          </p:nvSpPr>
          <p:spPr>
            <a:xfrm>
              <a:off x="5957543" y="3347739"/>
              <a:ext cx="235070" cy="2128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5" name="Łącznik prostoliniowy 64"/>
            <p:cNvCxnSpPr/>
            <p:nvPr/>
          </p:nvCxnSpPr>
          <p:spPr>
            <a:xfrm flipH="1">
              <a:off x="6075080" y="2577046"/>
              <a:ext cx="2097320" cy="877112"/>
            </a:xfrm>
            <a:prstGeom prst="line">
              <a:avLst/>
            </a:prstGeom>
            <a:ln w="34925">
              <a:solidFill>
                <a:srgbClr val="FF00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oliniowy 65"/>
            <p:cNvCxnSpPr/>
            <p:nvPr/>
          </p:nvCxnSpPr>
          <p:spPr>
            <a:xfrm flipV="1">
              <a:off x="4655115" y="3464922"/>
              <a:ext cx="1410421" cy="95656"/>
            </a:xfrm>
            <a:prstGeom prst="line">
              <a:avLst/>
            </a:prstGeom>
            <a:ln w="34925">
              <a:solidFill>
                <a:srgbClr val="00206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oliniowy 66"/>
            <p:cNvCxnSpPr/>
            <p:nvPr/>
          </p:nvCxnSpPr>
          <p:spPr>
            <a:xfrm flipV="1">
              <a:off x="5689424" y="3464922"/>
              <a:ext cx="376112" cy="848806"/>
            </a:xfrm>
            <a:prstGeom prst="line">
              <a:avLst/>
            </a:prstGeom>
            <a:ln w="34925">
              <a:solidFill>
                <a:srgbClr val="00206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oliniowy 72"/>
            <p:cNvCxnSpPr/>
            <p:nvPr/>
          </p:nvCxnSpPr>
          <p:spPr>
            <a:xfrm flipV="1">
              <a:off x="4499992" y="2225630"/>
              <a:ext cx="4032448" cy="20162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pole tekstowe 1"/>
            <p:cNvSpPr txBox="1"/>
            <p:nvPr/>
          </p:nvSpPr>
          <p:spPr>
            <a:xfrm>
              <a:off x="4521123" y="3068513"/>
              <a:ext cx="826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accent6"/>
                  </a:solidFill>
                </a:rPr>
                <a:t>π</a:t>
              </a:r>
              <a:r>
                <a:rPr lang="pl-PL" sz="2800" b="1" baseline="30000" dirty="0" smtClean="0">
                  <a:solidFill>
                    <a:schemeClr val="accent6"/>
                  </a:solidFill>
                </a:rPr>
                <a:t>+</a:t>
              </a:r>
              <a:endParaRPr lang="pl-PL" sz="28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5761887" y="4052118"/>
              <a:ext cx="826337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accent6"/>
                  </a:solidFill>
                </a:rPr>
                <a:t>π</a:t>
              </a:r>
              <a:r>
                <a:rPr lang="pl-PL" sz="3600" baseline="30000" dirty="0" smtClean="0">
                  <a:solidFill>
                    <a:schemeClr val="accent6"/>
                  </a:solidFill>
                </a:rPr>
                <a:t>-</a:t>
              </a:r>
              <a:endParaRPr lang="pl-PL" sz="3600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37" name="pole tekstowe 36"/>
            <p:cNvSpPr txBox="1"/>
            <p:nvPr/>
          </p:nvSpPr>
          <p:spPr>
            <a:xfrm rot="21122129">
              <a:off x="6980528" y="2784413"/>
              <a:ext cx="826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>
                  <a:solidFill>
                    <a:srgbClr val="FF0000"/>
                  </a:solidFill>
                </a:rPr>
                <a:t>e</a:t>
              </a:r>
              <a:r>
                <a:rPr lang="pl-PL" sz="2800" b="1" baseline="30000" dirty="0" smtClean="0">
                  <a:solidFill>
                    <a:srgbClr val="FF0000"/>
                  </a:solidFill>
                </a:rPr>
                <a:t>+</a:t>
              </a:r>
              <a:endParaRPr lang="pl-PL" sz="28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8" name="pole tekstowe 37"/>
            <p:cNvSpPr txBox="1"/>
            <p:nvPr/>
          </p:nvSpPr>
          <p:spPr>
            <a:xfrm rot="21144602">
              <a:off x="6005271" y="2781968"/>
              <a:ext cx="826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>
                  <a:solidFill>
                    <a:srgbClr val="FF0000"/>
                  </a:solidFill>
                </a:rPr>
                <a:t>e</a:t>
              </a:r>
              <a:r>
                <a:rPr lang="pl-PL" sz="3600" baseline="30000" dirty="0" smtClean="0">
                  <a:solidFill>
                    <a:srgbClr val="FF0000"/>
                  </a:solidFill>
                </a:rPr>
                <a:t>-</a:t>
              </a:r>
              <a:endParaRPr lang="pl-PL" sz="36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Łącznik prostoliniowy 62"/>
            <p:cNvCxnSpPr/>
            <p:nvPr/>
          </p:nvCxnSpPr>
          <p:spPr>
            <a:xfrm>
              <a:off x="6015119" y="3015602"/>
              <a:ext cx="59960" cy="428857"/>
            </a:xfrm>
            <a:prstGeom prst="line">
              <a:avLst/>
            </a:prstGeom>
            <a:ln w="34925">
              <a:solidFill>
                <a:srgbClr val="FF0000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ole tekstowe 39"/>
            <p:cNvSpPr txBox="1"/>
            <p:nvPr/>
          </p:nvSpPr>
          <p:spPr>
            <a:xfrm>
              <a:off x="5364088" y="2060848"/>
              <a:ext cx="16345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C00000"/>
                  </a:solidFill>
                </a:rPr>
                <a:t>180</a:t>
              </a:r>
              <a:r>
                <a:rPr lang="pl-PL" baseline="30000" dirty="0" smtClean="0">
                  <a:solidFill>
                    <a:srgbClr val="C00000"/>
                  </a:solidFill>
                </a:rPr>
                <a:t>ᵒ</a:t>
              </a:r>
              <a:r>
                <a:rPr lang="pl-PL" dirty="0" smtClean="0">
                  <a:solidFill>
                    <a:srgbClr val="C00000"/>
                  </a:solidFill>
                </a:rPr>
                <a:t> - </a:t>
              </a:r>
              <a:r>
                <a:rPr lang="el-GR" dirty="0" smtClean="0">
                  <a:solidFill>
                    <a:srgbClr val="C00000"/>
                  </a:solidFill>
                </a:rPr>
                <a:t>φ</a:t>
              </a:r>
              <a:endParaRPr lang="pl-PL" dirty="0">
                <a:solidFill>
                  <a:srgbClr val="C00000"/>
                </a:solidFill>
              </a:endParaRPr>
            </a:p>
          </p:txBody>
        </p:sp>
        <p:sp>
          <p:nvSpPr>
            <p:cNvPr id="62" name="Łuk 61"/>
            <p:cNvSpPr/>
            <p:nvPr/>
          </p:nvSpPr>
          <p:spPr>
            <a:xfrm rot="9039962" flipV="1">
              <a:off x="5356831" y="2458005"/>
              <a:ext cx="1316576" cy="1405722"/>
            </a:xfrm>
            <a:prstGeom prst="arc">
              <a:avLst>
                <a:gd name="adj1" fmla="val 8057183"/>
                <a:gd name="adj2" fmla="val 18820281"/>
              </a:avLst>
            </a:prstGeom>
            <a:ln w="28575" cap="flat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50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5224" y="4581128"/>
            <a:ext cx="60041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116904" y="2132856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IN PREPARATION ….</a:t>
            </a:r>
            <a:r>
              <a:rPr lang="pl-PL" sz="40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704"/>
            <a:ext cx="9144000" cy="76200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</a:t>
            </a:r>
            <a:r>
              <a:rPr lang="pl-PL" sz="3600" b="1" dirty="0" smtClean="0"/>
              <a:t>                   </a:t>
            </a:r>
            <a:r>
              <a:rPr lang="pl-PL" b="1" dirty="0" smtClean="0">
                <a:solidFill>
                  <a:srgbClr val="DB285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4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5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90808"/>
            <a:ext cx="7992888" cy="421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2" y="2132856"/>
            <a:ext cx="590364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843808" y="2132856"/>
            <a:ext cx="433064" cy="38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987824" y="5636568"/>
            <a:ext cx="433064" cy="384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2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08408"/>
            <a:ext cx="8663368" cy="457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12" y="1484784"/>
            <a:ext cx="6191672" cy="459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704"/>
            <a:ext cx="9144000" cy="76200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</a:t>
            </a:r>
            <a:r>
              <a:rPr lang="pl-PL" sz="3600" b="1" dirty="0" smtClean="0"/>
              <a:t>                   </a:t>
            </a:r>
            <a:r>
              <a:rPr lang="pl-PL" b="1" dirty="0" smtClean="0">
                <a:solidFill>
                  <a:srgbClr val="DB285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4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5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03540" y="1484784"/>
            <a:ext cx="360090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γ</a:t>
            </a:r>
            <a:endParaRPr lang="it-IT" sz="5400" b="1" baseline="30000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5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81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204930" cy="557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4543425" y="6989390"/>
            <a:ext cx="231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b="1" dirty="0"/>
              <a:t>PL B675 (2009) 283</a:t>
            </a:r>
          </a:p>
        </p:txBody>
      </p:sp>
      <p:sp>
        <p:nvSpPr>
          <p:cNvPr id="4" name="pole tekstowe 6"/>
          <p:cNvSpPr txBox="1">
            <a:spLocks noChangeArrowheads="1"/>
          </p:cNvSpPr>
          <p:nvPr/>
        </p:nvSpPr>
        <p:spPr bwMode="auto">
          <a:xfrm>
            <a:off x="-38100" y="7349430"/>
            <a:ext cx="903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b="1" dirty="0" err="1"/>
              <a:t>Theoretical</a:t>
            </a:r>
            <a:r>
              <a:rPr lang="pl-PL" sz="2000" b="1" dirty="0"/>
              <a:t> </a:t>
            </a:r>
            <a:r>
              <a:rPr lang="pl-PL" sz="2000" b="1" dirty="0" err="1"/>
              <a:t>predictions</a:t>
            </a:r>
            <a:r>
              <a:rPr lang="pl-PL" sz="2000" b="1" dirty="0"/>
              <a:t> </a:t>
            </a:r>
            <a:r>
              <a:rPr lang="pl-PL" sz="2000" b="1" dirty="0" err="1"/>
              <a:t>up</a:t>
            </a:r>
            <a:r>
              <a:rPr lang="pl-PL" sz="2000" b="1" dirty="0"/>
              <a:t> to 2%  and  with KLOE-2   0.8 % precision </a:t>
            </a:r>
            <a:r>
              <a:rPr lang="pl-PL" sz="2000" b="1" dirty="0" err="1"/>
              <a:t>is</a:t>
            </a:r>
            <a:r>
              <a:rPr lang="pl-PL" sz="2000" b="1" dirty="0"/>
              <a:t> </a:t>
            </a:r>
            <a:r>
              <a:rPr lang="pl-PL" sz="2000" b="1" dirty="0" err="1"/>
              <a:t>expected</a:t>
            </a:r>
            <a:endParaRPr lang="pl-PL" sz="2000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1128" y="1767487"/>
            <a:ext cx="5400600" cy="14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78" y="3192907"/>
            <a:ext cx="382214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37242"/>
            <a:ext cx="108966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735808" y="6927775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A=</a:t>
            </a:r>
            <a:endParaRPr lang="pl-PL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171400"/>
            <a:ext cx="9144000" cy="76200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</a:t>
            </a:r>
            <a:r>
              <a:rPr lang="pl-PL" sz="3600" b="1" dirty="0" smtClean="0"/>
              <a:t>                   </a:t>
            </a:r>
            <a:r>
              <a:rPr lang="pl-PL" b="1" dirty="0" smtClean="0">
                <a:solidFill>
                  <a:srgbClr val="DB285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4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5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629188" y="836712"/>
            <a:ext cx="3454112" cy="369332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1800" b="1" dirty="0" smtClean="0"/>
              <a:t>Daniel </a:t>
            </a:r>
            <a:r>
              <a:rPr lang="pl-PL" sz="1800" b="1" dirty="0" err="1" smtClean="0"/>
              <a:t>Coderre</a:t>
            </a:r>
            <a:r>
              <a:rPr lang="pl-PL" sz="1800" b="1" dirty="0" smtClean="0"/>
              <a:t> </a:t>
            </a:r>
            <a:r>
              <a:rPr lang="pl-PL" sz="1800" dirty="0" err="1" smtClean="0"/>
              <a:t>PhD</a:t>
            </a:r>
            <a:r>
              <a:rPr lang="pl-PL" sz="1800" dirty="0" smtClean="0"/>
              <a:t> </a:t>
            </a:r>
            <a:r>
              <a:rPr lang="pl-PL" sz="1800" dirty="0" err="1" smtClean="0"/>
              <a:t>thesis</a:t>
            </a:r>
            <a:r>
              <a:rPr lang="pl-PL" sz="1800" dirty="0" smtClean="0"/>
              <a:t> 2012</a:t>
            </a:r>
            <a:endParaRPr lang="pl-PL" sz="1800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36" y="2477998"/>
            <a:ext cx="3665684" cy="80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81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5"/>
          <p:cNvSpPr txBox="1">
            <a:spLocks noChangeArrowheads="1"/>
          </p:cNvSpPr>
          <p:nvPr/>
        </p:nvSpPr>
        <p:spPr bwMode="auto">
          <a:xfrm>
            <a:off x="4543425" y="6989390"/>
            <a:ext cx="231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b="1" dirty="0"/>
              <a:t>PL B675 (2009) 283</a:t>
            </a:r>
          </a:p>
        </p:txBody>
      </p:sp>
      <p:sp>
        <p:nvSpPr>
          <p:cNvPr id="4" name="pole tekstowe 6"/>
          <p:cNvSpPr txBox="1">
            <a:spLocks noChangeArrowheads="1"/>
          </p:cNvSpPr>
          <p:nvPr/>
        </p:nvSpPr>
        <p:spPr bwMode="auto">
          <a:xfrm>
            <a:off x="-38100" y="7349430"/>
            <a:ext cx="9039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b="1" dirty="0" err="1"/>
              <a:t>Theoretical</a:t>
            </a:r>
            <a:r>
              <a:rPr lang="pl-PL" sz="2000" b="1" dirty="0"/>
              <a:t> </a:t>
            </a:r>
            <a:r>
              <a:rPr lang="pl-PL" sz="2000" b="1" dirty="0" err="1"/>
              <a:t>predictions</a:t>
            </a:r>
            <a:r>
              <a:rPr lang="pl-PL" sz="2000" b="1" dirty="0"/>
              <a:t> </a:t>
            </a:r>
            <a:r>
              <a:rPr lang="pl-PL" sz="2000" b="1" dirty="0" err="1"/>
              <a:t>up</a:t>
            </a:r>
            <a:r>
              <a:rPr lang="pl-PL" sz="2000" b="1" dirty="0"/>
              <a:t> to 2%  and  with KLOE-2   0.8 % precision </a:t>
            </a:r>
            <a:r>
              <a:rPr lang="pl-PL" sz="2000" b="1" dirty="0" err="1"/>
              <a:t>is</a:t>
            </a:r>
            <a:r>
              <a:rPr lang="pl-PL" sz="2000" b="1" dirty="0"/>
              <a:t> </a:t>
            </a:r>
            <a:r>
              <a:rPr lang="pl-PL" sz="2000" b="1" dirty="0" err="1"/>
              <a:t>expected</a:t>
            </a:r>
            <a:endParaRPr lang="pl-PL" sz="2000" b="1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1128" y="1767487"/>
            <a:ext cx="5400600" cy="14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345952"/>
            <a:ext cx="108966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87" y="1654810"/>
            <a:ext cx="6361557" cy="357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735808" y="6927775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A=</a:t>
            </a:r>
            <a:endParaRPr lang="pl-PL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171400"/>
            <a:ext cx="9144000" cy="76200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</a:t>
            </a:r>
            <a:r>
              <a:rPr lang="pl-PL" sz="3600" b="1" dirty="0" smtClean="0"/>
              <a:t>                   </a:t>
            </a:r>
            <a:r>
              <a:rPr lang="pl-PL" b="1" dirty="0" smtClean="0">
                <a:solidFill>
                  <a:srgbClr val="DB285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4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5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-144016" y="6362164"/>
            <a:ext cx="9468544" cy="52322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of 30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mesons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collected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by WASA-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at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-COSY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Moskal\Desktop\Bullet_clu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7713"/>
            <a:ext cx="10260632" cy="78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oskal\Desktop\Bullet_clu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7713"/>
            <a:ext cx="10260632" cy="78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4" y="5959371"/>
            <a:ext cx="7277100" cy="85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3056" y="2437507"/>
            <a:ext cx="4686300" cy="33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27384"/>
            <a:ext cx="2590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7192" y="2890838"/>
            <a:ext cx="6038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4" y="-27384"/>
            <a:ext cx="3941452" cy="38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7173416"/>
            <a:ext cx="9182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6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09"/>
            <a:ext cx="9143999" cy="8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-756592" y="1518746"/>
            <a:ext cx="10801200" cy="356643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-180528" y="1196752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48344" y="-148753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γγ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err="1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err="1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sz="4400" b="1" dirty="0" err="1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pl-PL" sz="40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96552" y="1556792"/>
            <a:ext cx="9793088" cy="335476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0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Suppressed</a:t>
            </a:r>
            <a:r>
              <a:rPr lang="pl-PL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by </a:t>
            </a:r>
            <a:r>
              <a:rPr lang="el-GR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α</a:t>
            </a:r>
            <a:r>
              <a:rPr lang="pl-PL" sz="4000" b="1" baseline="30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2  </a:t>
            </a:r>
            <a:r>
              <a:rPr lang="pl-PL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and by (m</a:t>
            </a:r>
            <a:r>
              <a:rPr lang="pl-PL" sz="4000" b="1" baseline="-25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e</a:t>
            </a:r>
            <a:r>
              <a:rPr lang="pl-PL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/m</a:t>
            </a:r>
            <a:r>
              <a:rPr lang="it-IT" sz="3600" b="1" baseline="-25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</a:t>
            </a:r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</a:t>
            </a:r>
            <a:r>
              <a:rPr lang="pl-PL" sz="3600" b="1" baseline="30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2</a:t>
            </a:r>
            <a:endParaRPr lang="pl-PL" sz="3600" b="1" baseline="30000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 </a:t>
            </a:r>
            <a:r>
              <a:rPr lang="pl-PL" sz="3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    </a:t>
            </a:r>
            <a:endParaRPr lang="pl-PL" sz="3600" b="1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40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                       </a:t>
            </a:r>
            <a:r>
              <a:rPr lang="pl-PL" sz="4000" b="1" dirty="0" smtClean="0">
                <a:latin typeface="Palatino Linotype" pitchFamily="18" charset="0"/>
                <a:ea typeface="ＭＳ Ｐゴシック" pitchFamily="34" charset="-128"/>
              </a:rPr>
              <a:t>10</a:t>
            </a:r>
            <a:r>
              <a:rPr lang="pl-PL" sz="4000" b="1" baseline="30000" dirty="0" smtClean="0">
                <a:latin typeface="Palatino Linotype" pitchFamily="18" charset="0"/>
                <a:ea typeface="ＭＳ Ｐゴシック" pitchFamily="34" charset="-128"/>
              </a:rPr>
              <a:t>-9</a:t>
            </a:r>
          </a:p>
          <a:p>
            <a:endParaRPr lang="pl-PL" sz="32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Sensitive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hypothetical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interactions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from beyond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Model</a:t>
            </a:r>
            <a:r>
              <a:rPr lang="pl-PL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l-PL" sz="1200" b="1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it-IT" sz="1200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36512" y="5085184"/>
            <a:ext cx="9505056" cy="360040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4" descr="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44562"/>
            <a:ext cx="2592288" cy="16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-108520" y="4221088"/>
            <a:ext cx="9505056" cy="288032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08" y="2656080"/>
            <a:ext cx="3114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-36512" y="6021288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8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33706"/>
            <a:ext cx="4968552" cy="323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72651"/>
            <a:ext cx="3096344" cy="19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9180512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pl-PL" sz="44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sz="44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16" y="1172652"/>
            <a:ext cx="3606868" cy="254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92201"/>
            <a:ext cx="2952328" cy="14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-183418" y="680754"/>
            <a:ext cx="9150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 </a:t>
            </a:r>
            <a:r>
              <a:rPr lang="pl-PL" sz="2000" dirty="0" smtClean="0"/>
              <a:t> HADES </a:t>
            </a:r>
            <a:r>
              <a:rPr lang="pl-PL" sz="2000" dirty="0"/>
              <a:t>Collaboration: &lt; 5.6</a:t>
            </a:r>
            <a:r>
              <a:rPr lang="en-US" sz="2000" dirty="0"/>
              <a:t>·</a:t>
            </a:r>
            <a:r>
              <a:rPr lang="pl-PL" sz="2000" dirty="0"/>
              <a:t>10</a:t>
            </a:r>
            <a:r>
              <a:rPr lang="pl-PL" sz="2000" baseline="30000" dirty="0"/>
              <a:t>-6</a:t>
            </a:r>
            <a:r>
              <a:rPr lang="pl-PL" sz="2000" dirty="0"/>
              <a:t> </a:t>
            </a:r>
            <a:r>
              <a:rPr lang="en-US" sz="2000" dirty="0"/>
              <a:t>at CL=90%</a:t>
            </a:r>
            <a:r>
              <a:rPr lang="pl-PL" sz="2000" dirty="0"/>
              <a:t> </a:t>
            </a:r>
            <a:r>
              <a:rPr lang="pl-PL" sz="2000" dirty="0" smtClean="0"/>
              <a:t>) </a:t>
            </a:r>
            <a:r>
              <a:rPr lang="pl-PL" sz="2000" dirty="0" err="1" smtClean="0"/>
              <a:t>Eur</a:t>
            </a:r>
            <a:r>
              <a:rPr lang="pl-PL" sz="2000" dirty="0" smtClean="0"/>
              <a:t>. J. </a:t>
            </a:r>
            <a:r>
              <a:rPr lang="pl-PL" sz="2000" dirty="0" err="1" smtClean="0"/>
              <a:t>Phys</a:t>
            </a:r>
            <a:r>
              <a:rPr lang="pl-PL" sz="2000" dirty="0" smtClean="0"/>
              <a:t>. A48 (2012) 64</a:t>
            </a:r>
            <a:endParaRPr lang="pl-PL" sz="2000" dirty="0"/>
          </a:p>
        </p:txBody>
      </p:sp>
      <p:sp>
        <p:nvSpPr>
          <p:cNvPr id="2" name="Prostokąt 1"/>
          <p:cNvSpPr/>
          <p:nvPr/>
        </p:nvSpPr>
        <p:spPr>
          <a:xfrm>
            <a:off x="5364088" y="3751755"/>
            <a:ext cx="9433048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Background</a:t>
            </a:r>
            <a:r>
              <a:rPr lang="en-US" sz="2000" dirty="0"/>
              <a:t>: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pp</a:t>
            </a:r>
            <a:r>
              <a:rPr lang="en-US" dirty="0" err="1">
                <a:solidFill>
                  <a:schemeClr val="accent2"/>
                </a:solidFill>
              </a:rPr>
              <a:t>→pp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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+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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, </a:t>
            </a:r>
            <a:endParaRPr lang="pl-PL" dirty="0" smtClean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</a:t>
            </a:r>
            <a:r>
              <a:rPr lang="en-US" b="1" dirty="0" smtClean="0">
                <a:solidFill>
                  <a:schemeClr val="accent2"/>
                </a:solidFill>
              </a:rPr>
              <a:t>→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baseline="30000" dirty="0" err="1">
                <a:solidFill>
                  <a:schemeClr val="accent2"/>
                </a:solidFill>
                <a:sym typeface="Symbol" pitchFamily="18" charset="2"/>
              </a:rPr>
              <a:t>+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, </a:t>
            </a:r>
            <a:endParaRPr lang="pl-PL" dirty="0" smtClean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accent2"/>
                </a:solidFill>
                <a:sym typeface="Symbol" pitchFamily="18" charset="2"/>
              </a:rPr>
              <a:t>pp</a:t>
            </a:r>
            <a:r>
              <a:rPr lang="en-US" b="1" dirty="0" err="1">
                <a:solidFill>
                  <a:schemeClr val="accent2"/>
                </a:solidFill>
              </a:rPr>
              <a:t>→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∆(1232)</a:t>
            </a:r>
            <a:r>
              <a:rPr lang="en-US" b="1" dirty="0">
                <a:solidFill>
                  <a:schemeClr val="accent2"/>
                </a:solidFill>
              </a:rPr>
              <a:t>→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pp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[*</a:t>
            </a:r>
            <a:r>
              <a:rPr lang="en-US" b="1" dirty="0">
                <a:solidFill>
                  <a:schemeClr val="accent2"/>
                </a:solidFill>
              </a:rPr>
              <a:t>→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baseline="30000" dirty="0" err="1">
                <a:solidFill>
                  <a:schemeClr val="accent2"/>
                </a:solidFill>
                <a:sym typeface="Symbol" pitchFamily="18" charset="2"/>
              </a:rPr>
              <a:t>+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baseline="30000" dirty="0">
                <a:solidFill>
                  <a:schemeClr val="accent2"/>
                </a:solidFill>
                <a:sym typeface="Symbol" pitchFamily="18" charset="2"/>
              </a:rPr>
              <a:t>-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]</a:t>
            </a:r>
            <a:endParaRPr lang="pl-PL" dirty="0" smtClean="0"/>
          </a:p>
          <a:p>
            <a:pPr eaLnBrk="1" hangingPunct="1">
              <a:defRPr/>
            </a:pPr>
            <a:r>
              <a:rPr lang="pl-PL" b="1" dirty="0" err="1"/>
              <a:t>b</a:t>
            </a:r>
            <a:r>
              <a:rPr lang="pl-PL" b="1" dirty="0" err="1" smtClean="0"/>
              <a:t>ased</a:t>
            </a:r>
            <a:r>
              <a:rPr lang="pl-PL" b="1" dirty="0" smtClean="0"/>
              <a:t> on 4.4 10</a:t>
            </a:r>
            <a:r>
              <a:rPr lang="pl-PL" b="1" baseline="30000" dirty="0" smtClean="0"/>
              <a:t>7</a:t>
            </a:r>
            <a:r>
              <a:rPr lang="pl-PL" b="1" dirty="0"/>
              <a:t> </a:t>
            </a:r>
            <a:r>
              <a:rPr lang="pl-PL" b="1" dirty="0" smtClean="0"/>
              <a:t> </a:t>
            </a:r>
            <a:r>
              <a:rPr lang="el-GR" b="1" dirty="0" smtClean="0"/>
              <a:t>η</a:t>
            </a:r>
            <a:r>
              <a:rPr lang="pl-PL" b="1" dirty="0" smtClean="0"/>
              <a:t> </a:t>
            </a:r>
            <a:r>
              <a:rPr lang="pl-PL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mesons</a:t>
            </a:r>
            <a:endParaRPr lang="pl-PL" dirty="0"/>
          </a:p>
          <a:p>
            <a:pPr eaLnBrk="1" hangingPunct="1">
              <a:defRPr/>
            </a:pPr>
            <a:r>
              <a:rPr lang="en-US" dirty="0" err="1" smtClean="0"/>
              <a:t>BR</a:t>
            </a:r>
            <a:r>
              <a:rPr lang="en-US" baseline="-25000" dirty="0" err="1" smtClean="0"/>
              <a:t>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4.6×10</a:t>
            </a:r>
            <a:r>
              <a:rPr lang="en-US" b="1" baseline="30000" dirty="0">
                <a:solidFill>
                  <a:srgbClr val="FF0000"/>
                </a:solidFill>
              </a:rPr>
              <a:t>−6</a:t>
            </a:r>
            <a:r>
              <a:rPr lang="en-US" baseline="30000" dirty="0"/>
              <a:t> </a:t>
            </a:r>
            <a:r>
              <a:rPr lang="en-US" dirty="0"/>
              <a:t>at CL 90% </a:t>
            </a:r>
            <a:endParaRPr lang="pl-PL" dirty="0" smtClean="0"/>
          </a:p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preliminary)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13265"/>
            <a:ext cx="5244326" cy="315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3851920" y="6606114"/>
            <a:ext cx="1080120" cy="27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-108520" y="6362164"/>
            <a:ext cx="9468544" cy="52322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of 20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mesons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collected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by WASA-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at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-COSY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7"/>
          <p:cNvSpPr txBox="1">
            <a:spLocks noChangeArrowheads="1"/>
          </p:cNvSpPr>
          <p:nvPr/>
        </p:nvSpPr>
        <p:spPr bwMode="auto">
          <a:xfrm>
            <a:off x="-202157" y="6011996"/>
            <a:ext cx="5350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800" dirty="0" err="1"/>
              <a:t>MM</a:t>
            </a:r>
            <a:r>
              <a:rPr lang="pl-PL" sz="1800" baseline="-25000" dirty="0" err="1"/>
              <a:t>pp</a:t>
            </a:r>
            <a:r>
              <a:rPr lang="pl-PL" sz="1800" dirty="0"/>
              <a:t> for </a:t>
            </a:r>
            <a:r>
              <a:rPr lang="en-US" sz="1800" dirty="0">
                <a:sym typeface="Symbol" pitchFamily="18" charset="2"/>
              </a:rPr>
              <a:t>→</a:t>
            </a:r>
            <a:r>
              <a:rPr lang="en-US" sz="1800" dirty="0" err="1"/>
              <a:t>e</a:t>
            </a:r>
            <a:r>
              <a:rPr lang="en-US" sz="1800" baseline="30000" dirty="0" err="1"/>
              <a:t>+</a:t>
            </a:r>
            <a:r>
              <a:rPr lang="en-US" sz="1800" dirty="0" err="1"/>
              <a:t>e</a:t>
            </a:r>
            <a:r>
              <a:rPr lang="en-US" sz="1800" baseline="30000" dirty="0"/>
              <a:t>-</a:t>
            </a:r>
            <a:r>
              <a:rPr lang="en-US" sz="1800" dirty="0"/>
              <a:t> </a:t>
            </a:r>
            <a:r>
              <a:rPr lang="pl-PL" sz="1800" dirty="0" err="1"/>
              <a:t>event</a:t>
            </a:r>
            <a:r>
              <a:rPr lang="pl-PL" sz="1800" dirty="0"/>
              <a:t> </a:t>
            </a:r>
            <a:r>
              <a:rPr lang="pl-PL" sz="1800" dirty="0" err="1" smtClean="0"/>
              <a:t>candidates</a:t>
            </a:r>
            <a:r>
              <a:rPr lang="pl-PL" sz="1800" dirty="0" smtClean="0"/>
              <a:t> </a:t>
            </a:r>
            <a:endParaRPr lang="pl-PL" sz="1800" dirty="0"/>
          </a:p>
        </p:txBody>
      </p:sp>
      <p:sp>
        <p:nvSpPr>
          <p:cNvPr id="16" name="Prostokąt 15"/>
          <p:cNvSpPr/>
          <p:nvPr/>
        </p:nvSpPr>
        <p:spPr>
          <a:xfrm>
            <a:off x="2915816" y="3751755"/>
            <a:ext cx="2448272" cy="54134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121025" y="3140968"/>
            <a:ext cx="2243063" cy="707886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l-PL" sz="2000" b="1" dirty="0" smtClean="0"/>
              <a:t>Poster by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l-PL" sz="2000" b="1" dirty="0" smtClean="0"/>
              <a:t>Marcin </a:t>
            </a:r>
            <a:r>
              <a:rPr lang="pl-PL" sz="2000" b="1" dirty="0" err="1" smtClean="0"/>
              <a:t>Berłowski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94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09"/>
            <a:ext cx="9143999" cy="8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180528" y="1196752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48344" y="-148753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γγ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sz="4400" b="1" dirty="0" err="1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pl-PL" sz="40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6512" y="1556792"/>
            <a:ext cx="9180512" cy="2903359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pl-PL" sz="44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Suppressed</a:t>
            </a:r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by </a:t>
            </a:r>
            <a:r>
              <a:rPr lang="el-GR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α</a:t>
            </a:r>
            <a:endParaRPr lang="pl-PL" sz="4400" b="1" dirty="0" smtClean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endParaRPr lang="pl-PL" sz="4400" b="1" baseline="30000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4400" b="1" baseline="30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endParaRPr lang="pl-PL" sz="4000" b="1" baseline="30000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40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        </a:t>
            </a:r>
            <a:endParaRPr lang="pl-PL" sz="4000" b="1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40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endParaRPr lang="it-IT" sz="3200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36512" y="4475158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4" descr="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147732"/>
            <a:ext cx="2592288" cy="16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08" y="2656080"/>
            <a:ext cx="3114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80928"/>
            <a:ext cx="2520280" cy="149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-108520" y="4221088"/>
            <a:ext cx="9505056" cy="288032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36512" y="5085184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-36512" y="6021288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3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769441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pl-PL" sz="3600" b="1" dirty="0" err="1">
                <a:latin typeface="Arial" pitchFamily="34" charset="0"/>
                <a:cs typeface="Arial" pitchFamily="34" charset="0"/>
              </a:rPr>
              <a:t>decay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 of the </a:t>
            </a:r>
            <a:r>
              <a:rPr lang="it-IT" sz="4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meson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4631645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1052736"/>
            <a:ext cx="9180512" cy="3108543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Decays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test of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discrete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symmetries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dark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boson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3200" b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tudy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of 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3200" b="1" baseline="-25000" dirty="0" smtClean="0">
                <a:latin typeface="Arial" pitchFamily="34" charset="0"/>
                <a:cs typeface="Arial" pitchFamily="34" charset="0"/>
              </a:rPr>
              <a:t>μ</a:t>
            </a:r>
            <a:endParaRPr lang="pl-PL" sz="3200" b="1" baseline="-25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est of QCD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anomalies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test of CHPT …</a:t>
            </a:r>
            <a:endParaRPr lang="pl-PL" sz="32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05" y="500063"/>
            <a:ext cx="74596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rostokąt 4"/>
          <p:cNvSpPr>
            <a:spLocks noChangeArrowheads="1"/>
          </p:cNvSpPr>
          <p:nvPr/>
        </p:nvSpPr>
        <p:spPr bwMode="auto">
          <a:xfrm>
            <a:off x="214313" y="-683592"/>
            <a:ext cx="273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SzPct val="100000"/>
              <a:buFont typeface="Symbol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FF"/>
                </a:solidFill>
                <a:latin typeface="Symbol" pitchFamily="18" charset="2"/>
              </a:rPr>
              <a:t></a:t>
            </a:r>
            <a:r>
              <a:rPr lang="en-GB" sz="3200">
                <a:solidFill>
                  <a:srgbClr val="0000FF"/>
                </a:solidFill>
              </a:rPr>
              <a:t> - </a:t>
            </a:r>
            <a:r>
              <a:rPr lang="pl-PL" sz="3200">
                <a:solidFill>
                  <a:srgbClr val="0000FF"/>
                </a:solidFill>
              </a:rPr>
              <a:t>interaction</a:t>
            </a:r>
            <a:r>
              <a:rPr lang="en-GB" sz="320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7" name="Prostokąt 6"/>
          <p:cNvSpPr/>
          <p:nvPr/>
        </p:nvSpPr>
        <p:spPr>
          <a:xfrm>
            <a:off x="2357438" y="5857875"/>
            <a:ext cx="642937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" name="Picture 5" descr="lbl_pseudo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2060848"/>
            <a:ext cx="30384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3790724"/>
            <a:ext cx="1531938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496" y="1320080"/>
            <a:ext cx="9108504" cy="16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475"/>
              </a:lnSpc>
              <a:buClr>
                <a:srgbClr val="003399"/>
              </a:buClr>
              <a:buSzPct val="75000"/>
              <a:buFont typeface="Arial" charset="0"/>
              <a:buNone/>
            </a:pP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The anomalous </a:t>
            </a:r>
            <a:r>
              <a:rPr lang="en-GB" sz="1800" dirty="0" err="1">
                <a:solidFill>
                  <a:srgbClr val="003399"/>
                </a:solidFill>
                <a:latin typeface="Tahoma" pitchFamily="34" charset="0"/>
              </a:rPr>
              <a:t>muon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 magnetic </a:t>
            </a:r>
            <a:r>
              <a:rPr lang="en-GB" sz="1800" dirty="0" smtClean="0">
                <a:solidFill>
                  <a:srgbClr val="003399"/>
                </a:solidFill>
                <a:latin typeface="Tahoma" pitchFamily="34" charset="0"/>
              </a:rPr>
              <a:t>moment</a:t>
            </a:r>
            <a:r>
              <a:rPr lang="pl-PL" sz="1800" dirty="0" smtClean="0">
                <a:solidFill>
                  <a:srgbClr val="003399"/>
                </a:solidFill>
                <a:latin typeface="Tahoma" pitchFamily="34" charset="0"/>
              </a:rPr>
              <a:t> </a:t>
            </a:r>
            <a:r>
              <a:rPr lang="en-GB" sz="1800" dirty="0" smtClean="0">
                <a:solidFill>
                  <a:srgbClr val="003399"/>
                </a:solidFill>
                <a:latin typeface="Tahoma" pitchFamily="34" charset="0"/>
              </a:rPr>
              <a:t>a</a:t>
            </a:r>
            <a:r>
              <a:rPr lang="en-GB" sz="1800" baseline="-25000" dirty="0">
                <a:solidFill>
                  <a:srgbClr val="003399"/>
                </a:solidFill>
                <a:latin typeface="Symbol" pitchFamily="18" charset="2"/>
              </a:rPr>
              <a:t>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 = (g</a:t>
            </a:r>
            <a:r>
              <a:rPr lang="en-GB" sz="1800" baseline="-25000" dirty="0">
                <a:solidFill>
                  <a:srgbClr val="003399"/>
                </a:solidFill>
                <a:latin typeface="Symbol" pitchFamily="18" charset="2"/>
              </a:rPr>
              <a:t>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 - 2)/2 = (116592080 ± 60) 10</a:t>
            </a:r>
            <a:r>
              <a:rPr lang="en-GB" sz="1800" baseline="30000" dirty="0">
                <a:solidFill>
                  <a:srgbClr val="003399"/>
                </a:solidFill>
                <a:latin typeface="Tahoma" pitchFamily="34" charset="0"/>
              </a:rPr>
              <a:t>-11 </a:t>
            </a:r>
            <a:endParaRPr lang="pl-PL" sz="1800" baseline="30000" dirty="0">
              <a:solidFill>
                <a:srgbClr val="003399"/>
              </a:solidFill>
              <a:latin typeface="Tahoma" pitchFamily="34" charset="0"/>
            </a:endParaRPr>
          </a:p>
          <a:p>
            <a:pPr eaLnBrk="1" hangingPunct="1">
              <a:lnSpc>
                <a:spcPts val="2475"/>
              </a:lnSpc>
              <a:buClr>
                <a:srgbClr val="003399"/>
              </a:buClr>
              <a:buSzPct val="75000"/>
              <a:buFont typeface="Arial" charset="0"/>
              <a:buNone/>
            </a:pPr>
            <a:r>
              <a:rPr lang="pl-PL" sz="1800" dirty="0" smtClean="0">
                <a:solidFill>
                  <a:srgbClr val="003399"/>
                </a:solidFill>
                <a:latin typeface="Tahoma" pitchFamily="34" charset="0"/>
              </a:rPr>
              <a:t>                                                                    </a:t>
            </a:r>
            <a:r>
              <a:rPr lang="en-GB" sz="1800" dirty="0" smtClean="0">
                <a:solidFill>
                  <a:srgbClr val="003399"/>
                </a:solidFill>
                <a:latin typeface="Tahoma" pitchFamily="34" charset="0"/>
              </a:rPr>
              <a:t>from 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E821 at </a:t>
            </a:r>
            <a:r>
              <a:rPr lang="en-GB" sz="1800" dirty="0" smtClean="0">
                <a:solidFill>
                  <a:srgbClr val="003399"/>
                </a:solidFill>
                <a:latin typeface="Tahoma" pitchFamily="34" charset="0"/>
              </a:rPr>
              <a:t>BNL</a:t>
            </a:r>
            <a:endParaRPr lang="pl-PL" sz="1800" dirty="0" smtClean="0">
              <a:solidFill>
                <a:srgbClr val="003399"/>
              </a:solidFill>
              <a:latin typeface="Tahoma" pitchFamily="34" charset="0"/>
            </a:endParaRPr>
          </a:p>
          <a:p>
            <a:pPr eaLnBrk="1" hangingPunct="1">
              <a:lnSpc>
                <a:spcPts val="2475"/>
              </a:lnSpc>
              <a:buClr>
                <a:srgbClr val="003399"/>
              </a:buClr>
              <a:buSzPct val="75000"/>
              <a:buFont typeface="Arial" charset="0"/>
              <a:buNone/>
            </a:pPr>
            <a:endParaRPr lang="pl-PL" sz="1800" dirty="0">
              <a:solidFill>
                <a:srgbClr val="003399"/>
              </a:solidFill>
              <a:latin typeface="Tahoma" pitchFamily="34" charset="0"/>
            </a:endParaRPr>
          </a:p>
          <a:p>
            <a:pPr eaLnBrk="1" hangingPunct="1">
              <a:lnSpc>
                <a:spcPts val="2475"/>
              </a:lnSpc>
              <a:buClr>
                <a:srgbClr val="003399"/>
              </a:buClr>
              <a:buSzPct val="75000"/>
              <a:buFont typeface="Arial" charset="0"/>
              <a:buNone/>
            </a:pPr>
            <a:endParaRPr lang="pl-PL" sz="1800" dirty="0">
              <a:solidFill>
                <a:srgbClr val="003399"/>
              </a:solidFill>
              <a:latin typeface="Tahoma" pitchFamily="34" charset="0"/>
            </a:endParaRPr>
          </a:p>
          <a:p>
            <a:pPr eaLnBrk="1" hangingPunct="1">
              <a:lnSpc>
                <a:spcPts val="2475"/>
              </a:lnSpc>
              <a:buClr>
                <a:srgbClr val="003399"/>
              </a:buClr>
              <a:buSzPct val="75000"/>
              <a:buFont typeface="Arial" charset="0"/>
              <a:buNone/>
            </a:pPr>
            <a:r>
              <a:rPr lang="en-GB" sz="1800" dirty="0" smtClean="0">
                <a:solidFill>
                  <a:srgbClr val="003399"/>
                </a:solidFill>
                <a:latin typeface="Tahoma" pitchFamily="34" charset="0"/>
              </a:rPr>
              <a:t>theory 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: a</a:t>
            </a:r>
            <a:r>
              <a:rPr lang="en-GB" sz="1800" baseline="-25000" dirty="0">
                <a:solidFill>
                  <a:srgbClr val="003399"/>
                </a:solidFill>
                <a:latin typeface="Symbol" pitchFamily="18" charset="2"/>
              </a:rPr>
              <a:t>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 = </a:t>
            </a:r>
            <a:r>
              <a:rPr lang="en-GB" sz="1800" dirty="0" err="1">
                <a:solidFill>
                  <a:srgbClr val="003399"/>
                </a:solidFill>
                <a:latin typeface="Tahoma" pitchFamily="34" charset="0"/>
              </a:rPr>
              <a:t>a</a:t>
            </a:r>
            <a:r>
              <a:rPr lang="en-GB" sz="1800" baseline="-25000" dirty="0" err="1">
                <a:solidFill>
                  <a:srgbClr val="003399"/>
                </a:solidFill>
                <a:latin typeface="Symbol" pitchFamily="18" charset="2"/>
              </a:rPr>
              <a:t></a:t>
            </a:r>
            <a:r>
              <a:rPr lang="en-GB" sz="1800" baseline="30000" dirty="0" err="1">
                <a:solidFill>
                  <a:srgbClr val="003399"/>
                </a:solidFill>
                <a:latin typeface="Tahoma" pitchFamily="34" charset="0"/>
              </a:rPr>
              <a:t>QED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 + </a:t>
            </a:r>
            <a:r>
              <a:rPr lang="en-GB" sz="1800" baseline="-25000" dirty="0">
                <a:solidFill>
                  <a:srgbClr val="003399"/>
                </a:solidFill>
                <a:latin typeface="Symbol" pitchFamily="18" charset="2"/>
              </a:rPr>
              <a:t>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a</a:t>
            </a:r>
            <a:r>
              <a:rPr lang="en-GB" sz="1800" baseline="-25000" dirty="0">
                <a:solidFill>
                  <a:srgbClr val="003399"/>
                </a:solidFill>
                <a:latin typeface="Symbol" pitchFamily="18" charset="2"/>
              </a:rPr>
              <a:t></a:t>
            </a:r>
            <a:r>
              <a:rPr lang="en-GB" sz="1800" baseline="30000" dirty="0">
                <a:solidFill>
                  <a:srgbClr val="003399"/>
                </a:solidFill>
                <a:latin typeface="Tahoma" pitchFamily="34" charset="0"/>
              </a:rPr>
              <a:t>weak</a:t>
            </a:r>
            <a:r>
              <a:rPr lang="en-GB" sz="1800" baseline="-25000" dirty="0">
                <a:solidFill>
                  <a:srgbClr val="003399"/>
                </a:solidFill>
                <a:latin typeface="Symbol" pitchFamily="18" charset="2"/>
              </a:rPr>
              <a:t></a:t>
            </a:r>
            <a:r>
              <a:rPr lang="en-GB" sz="1800" dirty="0">
                <a:solidFill>
                  <a:srgbClr val="003399"/>
                </a:solidFill>
                <a:latin typeface="Tahoma" pitchFamily="34" charset="0"/>
              </a:rPr>
              <a:t> + </a:t>
            </a:r>
            <a:r>
              <a:rPr lang="en-GB" sz="1800" dirty="0" err="1">
                <a:solidFill>
                  <a:srgbClr val="003399"/>
                </a:solidFill>
                <a:latin typeface="Tahoma" pitchFamily="34" charset="0"/>
              </a:rPr>
              <a:t>a</a:t>
            </a:r>
            <a:r>
              <a:rPr lang="en-GB" sz="1800" baseline="-25000" dirty="0" err="1">
                <a:solidFill>
                  <a:srgbClr val="003399"/>
                </a:solidFill>
                <a:latin typeface="Symbol" pitchFamily="18" charset="2"/>
              </a:rPr>
              <a:t></a:t>
            </a:r>
            <a:r>
              <a:rPr lang="en-GB" sz="1800" baseline="30000" dirty="0" err="1" smtClean="0">
                <a:solidFill>
                  <a:srgbClr val="003399"/>
                </a:solidFill>
                <a:latin typeface="Tahoma" pitchFamily="34" charset="0"/>
              </a:rPr>
              <a:t>had</a:t>
            </a:r>
            <a:endParaRPr lang="en-GB" sz="1800" baseline="300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68313" y="-963488"/>
            <a:ext cx="8675687" cy="72072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3"/>
          <p:cNvSpPr txBox="1">
            <a:spLocks noChangeArrowheads="1"/>
          </p:cNvSpPr>
          <p:nvPr/>
        </p:nvSpPr>
        <p:spPr bwMode="auto">
          <a:xfrm>
            <a:off x="1116013" y="-956642"/>
            <a:ext cx="754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>
                <a:solidFill>
                  <a:srgbClr val="FFFF00"/>
                </a:solidFill>
              </a:rPr>
              <a:t>Selected examples of investigations planned by the KLOE-2</a:t>
            </a:r>
          </a:p>
        </p:txBody>
      </p:sp>
      <p:pic>
        <p:nvPicPr>
          <p:cNvPr id="18444" name="Picture 12" descr="kloe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642"/>
            <a:ext cx="9128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pole tekstowe 13"/>
          <p:cNvSpPr txBox="1">
            <a:spLocks noChangeArrowheads="1"/>
          </p:cNvSpPr>
          <p:nvPr/>
        </p:nvSpPr>
        <p:spPr bwMode="auto">
          <a:xfrm>
            <a:off x="9522196" y="5695082"/>
            <a:ext cx="4914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dirty="0"/>
              <a:t>KLOE-2   </a:t>
            </a:r>
            <a:r>
              <a:rPr lang="pl-PL" dirty="0" err="1"/>
              <a:t>unique</a:t>
            </a:r>
            <a:r>
              <a:rPr lang="pl-PL" dirty="0"/>
              <a:t> for </a:t>
            </a:r>
            <a:r>
              <a:rPr lang="pl-PL" dirty="0" err="1"/>
              <a:t>providing</a:t>
            </a:r>
            <a:endParaRPr lang="pl-PL" dirty="0"/>
          </a:p>
          <a:p>
            <a:pPr eaLnBrk="1" hangingPunct="1"/>
            <a:r>
              <a:rPr lang="pl-PL" dirty="0"/>
              <a:t>data in </a:t>
            </a:r>
            <a:r>
              <a:rPr lang="pl-PL" dirty="0" err="1"/>
              <a:t>space-like</a:t>
            </a:r>
            <a:r>
              <a:rPr lang="pl-PL" dirty="0"/>
              <a:t> region </a:t>
            </a:r>
            <a:r>
              <a:rPr lang="pl-PL" dirty="0" err="1"/>
              <a:t>below</a:t>
            </a:r>
            <a:r>
              <a:rPr lang="pl-PL" dirty="0"/>
              <a:t> 1 </a:t>
            </a:r>
            <a:r>
              <a:rPr lang="pl-PL" dirty="0" err="1"/>
              <a:t>GeV</a:t>
            </a:r>
            <a:endParaRPr lang="pl-PL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248344" y="-4737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l-GR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γ</a:t>
            </a:r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err="1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 err="1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sz="4400" b="1" dirty="0" err="1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pl-PL" sz="40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457219" y="836712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Meson</a:t>
            </a:r>
            <a:r>
              <a:rPr lang="pl-PL" dirty="0" smtClean="0"/>
              <a:t> </a:t>
            </a:r>
            <a:r>
              <a:rPr lang="pl-PL" dirty="0" err="1" smtClean="0"/>
              <a:t>transition</a:t>
            </a:r>
            <a:r>
              <a:rPr lang="pl-PL" dirty="0" smtClean="0"/>
              <a:t> Form </a:t>
            </a:r>
            <a:r>
              <a:rPr lang="pl-PL" dirty="0" err="1" smtClean="0"/>
              <a:t>Factors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928" y="6968984"/>
            <a:ext cx="8964488" cy="15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35710"/>
            <a:ext cx="4698652" cy="125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259632" y="3068960"/>
            <a:ext cx="4713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4283968" y="2924944"/>
            <a:ext cx="4713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5652120" y="3212976"/>
            <a:ext cx="4713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5496" y="1988840"/>
            <a:ext cx="849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FNAL experiment </a:t>
            </a:r>
            <a:r>
              <a:rPr lang="en-US" dirty="0" smtClean="0"/>
              <a:t>plans </a:t>
            </a:r>
            <a:r>
              <a:rPr lang="en-US" dirty="0"/>
              <a:t>to improve this </a:t>
            </a:r>
            <a:r>
              <a:rPr lang="en-US" dirty="0" err="1"/>
              <a:t>accuaracy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pl-PL" dirty="0" smtClean="0"/>
              <a:t> </a:t>
            </a:r>
            <a:r>
              <a:rPr lang="en-US" dirty="0" smtClean="0"/>
              <a:t>0.14 </a:t>
            </a:r>
            <a:r>
              <a:rPr lang="en-US" dirty="0"/>
              <a:t>ppm</a:t>
            </a:r>
          </a:p>
          <a:p>
            <a:r>
              <a:rPr lang="en-US" dirty="0" smtClean="0"/>
              <a:t> </a:t>
            </a:r>
            <a:endParaRPr lang="pl-PL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34" y="2566596"/>
            <a:ext cx="3576438" cy="345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220072" y="2420888"/>
            <a:ext cx="7344816" cy="33513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lIns="90000" tIns="57347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US" sz="1600" b="1" dirty="0">
                <a:solidFill>
                  <a:srgbClr val="000000"/>
                </a:solidFill>
              </a:rPr>
              <a:t>M. </a:t>
            </a:r>
            <a:r>
              <a:rPr lang="en-US" sz="1600" b="1" dirty="0" err="1">
                <a:solidFill>
                  <a:srgbClr val="000000"/>
                </a:solidFill>
              </a:rPr>
              <a:t>Hodana</a:t>
            </a:r>
            <a:r>
              <a:rPr lang="en-US" sz="1600" b="1" dirty="0">
                <a:solidFill>
                  <a:srgbClr val="000000"/>
                </a:solidFill>
              </a:rPr>
              <a:t>, PhD thesis</a:t>
            </a:r>
            <a:r>
              <a:rPr lang="en-US" sz="1400" b="1" dirty="0">
                <a:solidFill>
                  <a:srgbClr val="000000"/>
                </a:solidFill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</a:rPr>
              <a:t>arXiv:1203.5756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252538" y="5602288"/>
            <a:ext cx="622300" cy="62230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Arial" charset="0"/>
              </a:rPr>
              <a:t>η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2297113" y="5573713"/>
            <a:ext cx="676275" cy="676275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/>
            <a:r>
              <a:rPr lang="en-US">
                <a:solidFill>
                  <a:srgbClr val="000000"/>
                </a:solidFill>
                <a:cs typeface="Arial" charset="0"/>
              </a:rPr>
              <a:t>π</a:t>
            </a: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3335338" y="5527675"/>
            <a:ext cx="768350" cy="768350"/>
          </a:xfrm>
          <a:prstGeom prst="ellipse">
            <a:avLst/>
          </a:prstGeom>
          <a:solidFill>
            <a:srgbClr val="C500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187624" y="5070574"/>
            <a:ext cx="31638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en-US" sz="2000" i="1" dirty="0">
                <a:solidFill>
                  <a:srgbClr val="000000"/>
                </a:solidFill>
                <a:cs typeface="Arial" charset="0"/>
              </a:rPr>
              <a:t>Particle's charge radius: 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2771800" y="2996952"/>
            <a:ext cx="4713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652120" y="5949280"/>
            <a:ext cx="333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b</a:t>
            </a:r>
            <a:r>
              <a:rPr lang="pl-PL" b="1" dirty="0" err="1" smtClean="0"/>
              <a:t>ased</a:t>
            </a:r>
            <a:r>
              <a:rPr lang="pl-PL" b="1" dirty="0" smtClean="0"/>
              <a:t> on 10</a:t>
            </a:r>
            <a:r>
              <a:rPr lang="pl-PL" b="1" baseline="30000" dirty="0" smtClean="0"/>
              <a:t>7</a:t>
            </a:r>
            <a:r>
              <a:rPr lang="pl-PL" b="1" dirty="0" smtClean="0"/>
              <a:t> eta </a:t>
            </a:r>
            <a:r>
              <a:rPr lang="pl-PL" b="1" dirty="0" err="1" smtClean="0"/>
              <a:t>mesons</a:t>
            </a:r>
            <a:endParaRPr lang="pl-PL" b="1" dirty="0" smtClean="0"/>
          </a:p>
          <a:p>
            <a:endParaRPr lang="pl-PL" b="1" dirty="0"/>
          </a:p>
        </p:txBody>
      </p:sp>
      <p:sp>
        <p:nvSpPr>
          <p:cNvPr id="31" name="Prostokąt 30"/>
          <p:cNvSpPr/>
          <p:nvPr/>
        </p:nvSpPr>
        <p:spPr>
          <a:xfrm>
            <a:off x="187896" y="4293096"/>
            <a:ext cx="8496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h</a:t>
            </a:r>
            <a:r>
              <a:rPr lang="pl-PL" dirty="0" err="1" smtClean="0"/>
              <a:t>adronic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r>
              <a:rPr lang="pl-PL" dirty="0" smtClean="0"/>
              <a:t>-by-</a:t>
            </a:r>
            <a:r>
              <a:rPr lang="pl-PL" dirty="0" err="1" smtClean="0"/>
              <a:t>light</a:t>
            </a:r>
            <a:r>
              <a:rPr lang="pl-PL" dirty="0" smtClean="0"/>
              <a:t> </a:t>
            </a:r>
            <a:r>
              <a:rPr lang="pl-PL" dirty="0" err="1" smtClean="0"/>
              <a:t>scattering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-144016" y="6362164"/>
            <a:ext cx="9468544" cy="52322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of 100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mesons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collected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by WASA-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at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-COSY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09"/>
            <a:ext cx="9143999" cy="8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180528" y="1196752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6512" y="1556792"/>
            <a:ext cx="9180512" cy="2903359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Suppressed</a:t>
            </a:r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by </a:t>
            </a:r>
            <a:r>
              <a:rPr lang="el-GR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α</a:t>
            </a:r>
            <a:endParaRPr lang="pl-PL" sz="4400" b="1" dirty="0" smtClean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endParaRPr lang="pl-PL" sz="4400" b="1" baseline="30000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4400" b="1" baseline="30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endParaRPr lang="pl-PL" sz="4000" b="1" baseline="30000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40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       </a:t>
            </a:r>
            <a:endParaRPr lang="pl-PL" sz="4000" b="1" dirty="0">
              <a:solidFill>
                <a:schemeClr val="accent2"/>
              </a:solidFill>
              <a:latin typeface="Palatino Linotype" pitchFamily="18" charset="0"/>
              <a:ea typeface="ＭＳ Ｐゴシック" pitchFamily="34" charset="-128"/>
            </a:endParaRPr>
          </a:p>
          <a:p>
            <a:r>
              <a:rPr lang="pl-PL" sz="40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</a:t>
            </a:r>
            <a:endParaRPr lang="it-IT" sz="3200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36512" y="4475158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4" descr="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856" y="1147732"/>
            <a:ext cx="2592288" cy="162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208" y="2656080"/>
            <a:ext cx="3114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4840704"/>
            <a:ext cx="9180512" cy="892552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28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Suppressed</a:t>
            </a:r>
            <a:r>
              <a:rPr lang="pl-PL" sz="2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by </a:t>
            </a:r>
            <a:r>
              <a:rPr lang="pl-PL" sz="28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next</a:t>
            </a:r>
            <a:r>
              <a:rPr lang="pl-PL" sz="2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2800" b="1" dirty="0" err="1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factor</a:t>
            </a:r>
            <a:r>
              <a:rPr lang="pl-PL" sz="2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of </a:t>
            </a:r>
            <a:r>
              <a:rPr lang="el-GR" sz="28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α</a:t>
            </a:r>
            <a:endParaRPr lang="pl-PL" sz="2800" b="1" dirty="0" smtClean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2800" b="1" baseline="30000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7 10</a:t>
            </a:r>
            <a:r>
              <a:rPr lang="pl-PL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-3</a:t>
            </a:r>
            <a:r>
              <a:rPr lang="pl-PL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/ 137 = 5 10</a:t>
            </a:r>
            <a:r>
              <a:rPr lang="pl-PL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-5</a:t>
            </a:r>
            <a:r>
              <a:rPr lang="pl-PL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endParaRPr lang="it-IT" sz="1800" b="1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80528" y="5733256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95944" y="-230053"/>
            <a:ext cx="9793088" cy="1138773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it-IT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l-GR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γ</a:t>
            </a:r>
            <a:r>
              <a:rPr lang="el-GR" b="1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b="1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 </a:t>
            </a:r>
            <a:r>
              <a:rPr lang="it-IT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b="1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pl-PL" b="1" dirty="0" smtClean="0">
              <a:solidFill>
                <a:srgbClr val="FF0000"/>
              </a:solidFill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 </a:t>
            </a:r>
            <a:r>
              <a:rPr lang="it-IT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l-GR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b="1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</a:t>
            </a:r>
            <a:r>
              <a:rPr lang="pl-PL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it-IT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err="1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b="1" dirty="0" err="1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b="1" baseline="30000" dirty="0">
              <a:solidFill>
                <a:srgbClr val="FF000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8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816424" cy="303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25630"/>
            <a:ext cx="3935907" cy="55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71114"/>
            <a:ext cx="5613797" cy="317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8437" y="-417041"/>
            <a:ext cx="860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Oraz może </a:t>
            </a:r>
            <a:r>
              <a:rPr lang="pl-PL" dirty="0" err="1" smtClean="0">
                <a:sym typeface="Wingdings" pitchFamily="2" charset="2"/>
              </a:rPr>
              <a:t>pokazac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e+e-e+e</a:t>
            </a:r>
            <a:r>
              <a:rPr lang="pl-PL" dirty="0" smtClean="0">
                <a:sym typeface="Wingdings" pitchFamily="2" charset="2"/>
              </a:rPr>
              <a:t>-  </a:t>
            </a:r>
            <a:r>
              <a:rPr lang="pl-PL" dirty="0" err="1" smtClean="0">
                <a:sym typeface="Wingdings" pitchFamily="2" charset="2"/>
              </a:rPr>
              <a:t>wstepne</a:t>
            </a:r>
            <a:r>
              <a:rPr lang="pl-PL" dirty="0" smtClean="0">
                <a:sym typeface="Wingdings" pitchFamily="2" charset="2"/>
              </a:rPr>
              <a:t> na podstawie ….XXX* 10^7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5472607" cy="9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116616" y="1752443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KLOE:</a:t>
            </a:r>
            <a:endParaRPr lang="pl-P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1574"/>
            <a:ext cx="4698652" cy="125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505689"/>
            <a:ext cx="2052228" cy="211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084168" y="2420888"/>
            <a:ext cx="648072" cy="25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516216" y="476672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KLOE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11134" y="4959492"/>
            <a:ext cx="223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-COSY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84168" y="3297425"/>
            <a:ext cx="1960844" cy="310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pl-PL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l-PL" sz="16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eeee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52 ± 13</a:t>
            </a: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84509" y="6341258"/>
            <a:ext cx="4523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of 30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eta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mesons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discs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95944" y="-57001"/>
            <a:ext cx="9793088" cy="46166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l-GR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γ</a:t>
            </a:r>
            <a:r>
              <a:rPr lang="pl-PL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</a:t>
            </a:r>
            <a:r>
              <a:rPr lang="el-GR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* </a:t>
            </a:r>
            <a:r>
              <a:rPr lang="it-IT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pl-PL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b="1" dirty="0" err="1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b="1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 err="1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pl-PL" b="1" dirty="0" err="1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pl-PL" b="1" baseline="30000" dirty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b="1" dirty="0" smtClean="0">
                <a:solidFill>
                  <a:srgbClr val="FF000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b="1" baseline="30000" dirty="0">
              <a:solidFill>
                <a:srgbClr val="FF000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87624" y="1752443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2843808" y="1772816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4355976" y="1793189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796136" y="5686151"/>
            <a:ext cx="7344816" cy="33513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lIns="90000" tIns="57347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pl-PL" sz="1600" b="1" dirty="0" err="1">
                <a:solidFill>
                  <a:srgbClr val="000000"/>
                </a:solidFill>
              </a:rPr>
              <a:t>a</a:t>
            </a:r>
            <a:r>
              <a:rPr lang="pl-PL" sz="1600" b="1" dirty="0" err="1" smtClean="0">
                <a:solidFill>
                  <a:srgbClr val="000000"/>
                </a:solidFill>
              </a:rPr>
              <a:t>nalysis</a:t>
            </a:r>
            <a:r>
              <a:rPr lang="pl-PL" sz="1600" b="1" dirty="0" smtClean="0">
                <a:solidFill>
                  <a:srgbClr val="000000"/>
                </a:solidFill>
              </a:rPr>
              <a:t>: L. </a:t>
            </a:r>
            <a:r>
              <a:rPr lang="pl-PL" sz="1600" b="1" dirty="0" err="1" smtClean="0">
                <a:solidFill>
                  <a:srgbClr val="000000"/>
                </a:solidFill>
              </a:rPr>
              <a:t>Yurev</a:t>
            </a:r>
            <a:r>
              <a:rPr lang="pl-PL" sz="1600" b="1" dirty="0" smtClean="0">
                <a:solidFill>
                  <a:srgbClr val="000000"/>
                </a:solidFill>
              </a:rPr>
              <a:t>, P. </a:t>
            </a:r>
            <a:r>
              <a:rPr lang="pl-PL" sz="1600" b="1" dirty="0" err="1" smtClean="0">
                <a:solidFill>
                  <a:srgbClr val="000000"/>
                </a:solidFill>
              </a:rPr>
              <a:t>Wurm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843808" y="141277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KLOE: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0" y="6341258"/>
            <a:ext cx="45365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-108520" y="6362164"/>
            <a:ext cx="9468544" cy="52322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of 30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mesons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collected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by WASA-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at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-COSY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709"/>
            <a:ext cx="9143999" cy="8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-180528" y="3861048"/>
            <a:ext cx="9505056" cy="360040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108520" y="4221088"/>
            <a:ext cx="9505056" cy="288032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-36512" y="4509120"/>
            <a:ext cx="9505056" cy="288032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-36512" y="5085184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36512" y="5733256"/>
            <a:ext cx="9505056" cy="288032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-36512" y="6021288"/>
            <a:ext cx="9505056" cy="321994"/>
          </a:xfrm>
          <a:prstGeom prst="rect">
            <a:avLst/>
          </a:prstGeom>
          <a:solidFill>
            <a:srgbClr val="66FF3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2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8201"/>
            <a:ext cx="34099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98676"/>
            <a:ext cx="34099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968552" cy="262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95944" y="-149333"/>
            <a:ext cx="9793088" cy="64633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36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pl-PL" sz="3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π</a:t>
            </a:r>
            <a:r>
              <a:rPr lang="pl-PL" sz="3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el-GR" sz="3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π</a:t>
            </a:r>
            <a:r>
              <a:rPr lang="pl-PL" sz="36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sz="3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π</a:t>
            </a:r>
            <a:r>
              <a:rPr lang="pl-PL" sz="36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0</a:t>
            </a:r>
            <a:r>
              <a:rPr lang="pl-PL" sz="36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36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7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56992"/>
            <a:ext cx="13033448" cy="31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oskal\Desktop\dalitzx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41" y="-32504"/>
            <a:ext cx="4455071" cy="39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skal\Desktop\dalitzAL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61" y="260648"/>
            <a:ext cx="354798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8604448" y="0"/>
            <a:ext cx="936104" cy="3861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956376" y="-32504"/>
            <a:ext cx="936104" cy="437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5944" y="-27384"/>
            <a:ext cx="9793088" cy="46166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pl-PL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π</a:t>
            </a:r>
            <a:r>
              <a:rPr lang="pl-PL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el-GR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π</a:t>
            </a:r>
            <a:r>
              <a:rPr lang="pl-PL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el-GR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π</a:t>
            </a:r>
            <a:r>
              <a:rPr lang="pl-PL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0</a:t>
            </a:r>
            <a:r>
              <a:rPr lang="pl-PL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764704"/>
            <a:ext cx="4104456" cy="7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" y="1628800"/>
            <a:ext cx="46291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664296" cy="43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-684584" y="3212976"/>
            <a:ext cx="5741045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-532184" y="5085184"/>
            <a:ext cx="10229328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3248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7380312" y="3753036"/>
            <a:ext cx="5741045" cy="1692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-108520" y="6362164"/>
            <a:ext cx="9468544" cy="523220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actor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of 30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rgbClr val="DB2859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it-IT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</a:t>
            </a:r>
            <a:r>
              <a:rPr lang="pl-PL" b="1" dirty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mesons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collected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by WASA-</a:t>
            </a:r>
            <a:r>
              <a:rPr lang="pl-PL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at</a:t>
            </a:r>
            <a:r>
              <a:rPr lang="pl-PL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-COSY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6056" y="443073"/>
            <a:ext cx="216024" cy="177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6952976" y="620688"/>
            <a:ext cx="0" cy="2592288"/>
          </a:xfrm>
          <a:prstGeom prst="straightConnector1">
            <a:avLst/>
          </a:prstGeom>
          <a:ln w="41275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6012160" y="1163153"/>
            <a:ext cx="1944216" cy="1329743"/>
          </a:xfrm>
          <a:prstGeom prst="straightConnector1">
            <a:avLst/>
          </a:prstGeom>
          <a:ln w="41275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6012160" y="1052736"/>
            <a:ext cx="1800200" cy="1512168"/>
          </a:xfrm>
          <a:prstGeom prst="straightConnector1">
            <a:avLst/>
          </a:prstGeom>
          <a:ln w="41275" cmpd="sng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pole tekstowe 2047"/>
          <p:cNvSpPr txBox="1"/>
          <p:nvPr/>
        </p:nvSpPr>
        <p:spPr>
          <a:xfrm>
            <a:off x="7864048" y="1052736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5724128" y="98072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927944" y="47667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pl-PL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7012776" y="2247255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pl-PL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7452320" y="16288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pl-PL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7092280" y="9087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pl-PL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6372200" y="226566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IV</a:t>
            </a:r>
            <a:endParaRPr lang="pl-PL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6401446" y="90872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</a:t>
            </a:r>
            <a:endParaRPr lang="pl-PL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5946346" y="157470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pl-PL" baseline="-25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Moskal\Desktop\MESON_2012_przygotowania\mmSubRigh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65" y="3548980"/>
            <a:ext cx="28321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skal\Desktop\MESON_2012_przygotowania\mmSubLef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3060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7164288" y="5805264"/>
            <a:ext cx="2244824" cy="301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5496" y="3508796"/>
            <a:ext cx="2365945" cy="335137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lIns="90000" tIns="57347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r>
              <a:rPr lang="pl-PL" sz="1600" b="1" dirty="0" smtClean="0">
                <a:solidFill>
                  <a:srgbClr val="000000"/>
                </a:solidFill>
              </a:rPr>
              <a:t>Poster by  M. Zieliński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6" grpId="0" animBg="1"/>
      <p:bldP spid="2048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17" grpId="0" animBg="1"/>
      <p:bldP spid="1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8437" y="-417041"/>
            <a:ext cx="860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Oraz może </a:t>
            </a:r>
            <a:r>
              <a:rPr lang="pl-PL" dirty="0" err="1" smtClean="0">
                <a:sym typeface="Wingdings" pitchFamily="2" charset="2"/>
              </a:rPr>
              <a:t>pokazac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e+e-e+e</a:t>
            </a:r>
            <a:r>
              <a:rPr lang="pl-PL" dirty="0" smtClean="0">
                <a:sym typeface="Wingdings" pitchFamily="2" charset="2"/>
              </a:rPr>
              <a:t>-  </a:t>
            </a:r>
            <a:r>
              <a:rPr lang="pl-PL" dirty="0" err="1" smtClean="0">
                <a:sym typeface="Wingdings" pitchFamily="2" charset="2"/>
              </a:rPr>
              <a:t>wstepne</a:t>
            </a:r>
            <a:r>
              <a:rPr lang="pl-PL" dirty="0" smtClean="0">
                <a:sym typeface="Wingdings" pitchFamily="2" charset="2"/>
              </a:rPr>
              <a:t> na podstawie ….XXX* 10^7</a:t>
            </a:r>
            <a:endParaRPr lang="pl-PL" dirty="0"/>
          </a:p>
        </p:txBody>
      </p:sp>
      <p:pic>
        <p:nvPicPr>
          <p:cNvPr id="3074" name="Picture 2" descr="C:\Users\Moskal\Downloads\421154_226723117414861_177685888985251_456680_129427406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2992"/>
            <a:ext cx="9180512" cy="71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956376" y="2420888"/>
            <a:ext cx="11272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CP</a:t>
            </a: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r>
              <a:rPr lang="pl-PL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ark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atter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C</a:t>
            </a:r>
          </a:p>
          <a:p>
            <a:endParaRPr lang="pl-PL" b="1" dirty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…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7956376" y="2420888"/>
            <a:ext cx="43204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7956376" y="4293096"/>
            <a:ext cx="36004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4776"/>
            <a:ext cx="5757961" cy="390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1" y="-27384"/>
            <a:ext cx="9289032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2800" b="1" dirty="0" smtClean="0"/>
              <a:t>A</a:t>
            </a:r>
            <a:r>
              <a:rPr lang="pl-PL" sz="2800" b="1" dirty="0" smtClean="0"/>
              <a:t>BC </a:t>
            </a:r>
            <a:r>
              <a:rPr lang="pl-PL" sz="2800" b="1" dirty="0" err="1" smtClean="0"/>
              <a:t>effect</a:t>
            </a:r>
            <a:r>
              <a:rPr lang="pl-PL" sz="2800" b="1" dirty="0" smtClean="0"/>
              <a:t> in </a:t>
            </a:r>
            <a:r>
              <a:rPr lang="pl-PL" sz="2800" b="1" dirty="0" err="1" smtClean="0"/>
              <a:t>double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pionic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fusion</a:t>
            </a:r>
            <a:r>
              <a:rPr lang="pl-PL" sz="2800" b="1" dirty="0"/>
              <a:t> </a:t>
            </a:r>
            <a:r>
              <a:rPr lang="pl-PL" sz="2800" b="1" dirty="0" smtClean="0"/>
              <a:t>-  a </a:t>
            </a:r>
            <a:r>
              <a:rPr lang="pl-PL" sz="2800" b="1" dirty="0" err="1" smtClean="0"/>
              <a:t>new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resonance</a:t>
            </a:r>
            <a:r>
              <a:rPr lang="pl-PL" sz="2800" b="1" dirty="0" smtClean="0"/>
              <a:t>? </a:t>
            </a:r>
            <a:endParaRPr lang="de-DE" sz="2800" b="1" baseline="30000" dirty="0">
              <a:latin typeface="FreeSerif" pitchFamily="16" charset="0"/>
              <a:cs typeface="Times New Roman" pitchFamily="16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03648" y="4857687"/>
            <a:ext cx="3651807" cy="371513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b="1" dirty="0" smtClean="0">
                <a:latin typeface="Times New Roman" pitchFamily="16" charset="0"/>
              </a:rPr>
              <a:t>Phys</a:t>
            </a:r>
            <a:r>
              <a:rPr lang="en-US" sz="1800" b="1" dirty="0">
                <a:latin typeface="Times New Roman" pitchFamily="16" charset="0"/>
              </a:rPr>
              <a:t>. Rev. </a:t>
            </a:r>
            <a:r>
              <a:rPr lang="en-US" sz="1800" b="1" dirty="0" err="1">
                <a:latin typeface="Times New Roman" pitchFamily="16" charset="0"/>
              </a:rPr>
              <a:t>Lett</a:t>
            </a:r>
            <a:r>
              <a:rPr lang="en-US" sz="1800" b="1" dirty="0">
                <a:latin typeface="Times New Roman" pitchFamily="16" charset="0"/>
              </a:rPr>
              <a:t>. </a:t>
            </a:r>
            <a:r>
              <a:rPr lang="en-US" sz="1800" b="1" dirty="0" smtClean="0">
                <a:latin typeface="Times New Roman" pitchFamily="16" charset="0"/>
              </a:rPr>
              <a:t>106</a:t>
            </a:r>
            <a:r>
              <a:rPr lang="pl-PL" sz="1800" b="1" dirty="0" smtClean="0">
                <a:latin typeface="Times New Roman" pitchFamily="16" charset="0"/>
              </a:rPr>
              <a:t> (2011) </a:t>
            </a:r>
            <a:r>
              <a:rPr lang="en-US" sz="1800" b="1" dirty="0" smtClean="0">
                <a:latin typeface="Times New Roman" pitchFamily="16" charset="0"/>
              </a:rPr>
              <a:t>242302</a:t>
            </a:r>
            <a:endParaRPr lang="en-US" sz="1800" b="1" dirty="0">
              <a:latin typeface="Times New Roman" pitchFamily="16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-107505" y="5976219"/>
            <a:ext cx="9288016" cy="830997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r>
              <a:rPr lang="pl-PL" dirty="0" smtClean="0"/>
              <a:t>       </a:t>
            </a:r>
            <a:r>
              <a:rPr lang="pl-PL" dirty="0" err="1" smtClean="0"/>
              <a:t>Plenary</a:t>
            </a:r>
            <a:r>
              <a:rPr lang="pl-PL" dirty="0" smtClean="0"/>
              <a:t> talk by </a:t>
            </a:r>
            <a:r>
              <a:rPr lang="en-US" b="1" dirty="0" err="1"/>
              <a:t>Anette</a:t>
            </a:r>
            <a:r>
              <a:rPr lang="en-US" b="1" dirty="0"/>
              <a:t> </a:t>
            </a:r>
            <a:r>
              <a:rPr lang="en-US" b="1" dirty="0" smtClean="0"/>
              <a:t>Pricking</a:t>
            </a:r>
            <a:r>
              <a:rPr lang="pl-PL" dirty="0" smtClean="0"/>
              <a:t>: </a:t>
            </a:r>
            <a:r>
              <a:rPr lang="pl-PL" dirty="0" err="1" smtClean="0"/>
              <a:t>Monaday</a:t>
            </a:r>
            <a:r>
              <a:rPr lang="pl-PL" dirty="0"/>
              <a:t>, </a:t>
            </a:r>
            <a:r>
              <a:rPr lang="pl-PL" dirty="0" err="1"/>
              <a:t>June</a:t>
            </a:r>
            <a:r>
              <a:rPr lang="pl-PL" dirty="0"/>
              <a:t> 4th, </a:t>
            </a:r>
            <a:r>
              <a:rPr lang="en-US" dirty="0" smtClean="0"/>
              <a:t>13:00-13:30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</a:t>
            </a:r>
            <a:r>
              <a:rPr lang="pl-PL" dirty="0" err="1" smtClean="0"/>
              <a:t>Posters</a:t>
            </a:r>
            <a:r>
              <a:rPr lang="pl-PL" dirty="0" smtClean="0"/>
              <a:t> by </a:t>
            </a:r>
            <a:r>
              <a:rPr lang="pl-PL" b="1" dirty="0" err="1" smtClean="0"/>
              <a:t>Mikhail</a:t>
            </a:r>
            <a:r>
              <a:rPr lang="pl-PL" b="1" dirty="0" smtClean="0"/>
              <a:t> </a:t>
            </a:r>
            <a:r>
              <a:rPr lang="pl-PL" b="1" dirty="0" err="1" smtClean="0"/>
              <a:t>Bashkanov</a:t>
            </a:r>
            <a:r>
              <a:rPr lang="en-US" b="1" dirty="0" smtClean="0"/>
              <a:t> </a:t>
            </a:r>
            <a:r>
              <a:rPr lang="pl-PL" b="1" dirty="0" smtClean="0"/>
              <a:t>and Tatiana </a:t>
            </a:r>
            <a:r>
              <a:rPr lang="pl-PL" b="1" dirty="0" err="1" smtClean="0"/>
              <a:t>Skorodko</a:t>
            </a:r>
            <a:endParaRPr lang="pl-PL" b="1" dirty="0" smtClean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1034492"/>
            <a:ext cx="5757961" cy="566737"/>
          </a:xfr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2700000" scaled="1"/>
            <a:tileRect/>
          </a:gradFill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 dirty="0" smtClean="0"/>
              <a:t>Cross </a:t>
            </a:r>
            <a:r>
              <a:rPr lang="pl-PL" sz="2800" b="1" dirty="0" err="1" smtClean="0"/>
              <a:t>section</a:t>
            </a:r>
            <a:r>
              <a:rPr lang="pl-PL" sz="2800" b="1" dirty="0" smtClean="0"/>
              <a:t> for </a:t>
            </a:r>
            <a:r>
              <a:rPr lang="de-DE" sz="2800" b="1" dirty="0" err="1" smtClean="0"/>
              <a:t>pn</a:t>
            </a:r>
            <a:r>
              <a:rPr lang="de-DE" sz="2800" b="1" dirty="0" smtClean="0"/>
              <a:t> </a:t>
            </a:r>
            <a:r>
              <a:rPr lang="de-DE" sz="2800" b="1" dirty="0"/>
              <a:t>→ d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  <a:r>
              <a:rPr lang="de-DE" sz="2800" b="1" dirty="0">
                <a:latin typeface="FreeSerif" pitchFamily="16" charset="0"/>
                <a:cs typeface="Times New Roman" pitchFamily="16" charset="0"/>
              </a:rPr>
              <a:t>π</a:t>
            </a:r>
            <a:r>
              <a:rPr lang="de-DE" sz="2800" b="1" baseline="30000" dirty="0">
                <a:latin typeface="FreeSerif" pitchFamily="16" charset="0"/>
                <a:cs typeface="Times New Roman" pitchFamily="1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6525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a 23"/>
          <p:cNvGrpSpPr/>
          <p:nvPr/>
        </p:nvGrpSpPr>
        <p:grpSpPr>
          <a:xfrm>
            <a:off x="3780284" y="2636912"/>
            <a:ext cx="1930746" cy="1818705"/>
            <a:chOff x="3426769" y="3058307"/>
            <a:chExt cx="3010542" cy="2878924"/>
          </a:xfrm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 rot="12539880">
              <a:off x="3426769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 rot="-9060120">
              <a:off x="4230987" y="3153017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472205" y="3058307"/>
              <a:ext cx="215900" cy="1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 smtClean="0">
                  <a:solidFill>
                    <a:schemeClr val="bg1"/>
                  </a:solidFill>
                </a:rPr>
                <a:t>+</a:t>
              </a:r>
              <a:endParaRPr lang="pl-PL" sz="5400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rot="-9060120">
              <a:off x="4302995" y="4676481"/>
              <a:ext cx="1266963" cy="1260750"/>
            </a:xfrm>
            <a:prstGeom prst="ellipse">
              <a:avLst/>
            </a:prstGeom>
            <a:gradFill rotWithShape="1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472205" y="4528668"/>
              <a:ext cx="2159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l-PL" sz="54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 rot="12539880">
              <a:off x="5188591" y="3941821"/>
              <a:ext cx="1248720" cy="12425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2123728" y="-27383"/>
            <a:ext cx="4968552" cy="144015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pl-PL" u="none" dirty="0" err="1" smtClean="0">
                <a:solidFill>
                  <a:schemeClr val="tx2"/>
                </a:solidFill>
                <a:latin typeface="Arial" pitchFamily="34" charset="0"/>
              </a:rPr>
              <a:t>Search</a:t>
            </a:r>
            <a:r>
              <a:rPr lang="pl-PL" u="none" dirty="0" smtClean="0">
                <a:solidFill>
                  <a:schemeClr val="tx2"/>
                </a:solidFill>
                <a:latin typeface="Arial" pitchFamily="34" charset="0"/>
              </a:rPr>
              <a:t> for 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</a:rPr>
              <a:t>THE</a:t>
            </a:r>
            <a:r>
              <a:rPr lang="pl-PL" sz="2800" u="none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2800" b="1" u="none" dirty="0" smtClean="0">
                <a:solidFill>
                  <a:schemeClr val="tx2"/>
                </a:solidFill>
                <a:latin typeface="Arial" pitchFamily="34" charset="0"/>
              </a:rPr>
              <a:t>ETA-MESIC NUCLEUS</a:t>
            </a:r>
            <a:endParaRPr lang="pl-PL" sz="2800" u="none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pl-PL" sz="2000" dirty="0">
                <a:solidFill>
                  <a:schemeClr val="tx2"/>
                </a:solidFill>
                <a:latin typeface="Arial" pitchFamily="34" charset="0"/>
              </a:rPr>
              <a:t>η</a:t>
            </a:r>
            <a:r>
              <a:rPr lang="pl-PL" sz="2000" u="none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2000" u="none" dirty="0" err="1">
                <a:solidFill>
                  <a:schemeClr val="tx2"/>
                </a:solidFill>
                <a:latin typeface="Arial" pitchFamily="34" charset="0"/>
              </a:rPr>
              <a:t>meson</a:t>
            </a:r>
            <a:r>
              <a:rPr lang="pl-PL" sz="2000" u="none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pl-PL" sz="2000" u="none" dirty="0" err="1">
                <a:solidFill>
                  <a:schemeClr val="tx2"/>
                </a:solidFill>
                <a:latin typeface="Arial" pitchFamily="34" charset="0"/>
              </a:rPr>
              <a:t>bound</a:t>
            </a:r>
            <a:r>
              <a:rPr lang="pl-PL" sz="2000" u="none" dirty="0">
                <a:solidFill>
                  <a:schemeClr val="tx2"/>
                </a:solidFill>
                <a:latin typeface="Arial" pitchFamily="34" charset="0"/>
              </a:rPr>
              <a:t> with </a:t>
            </a:r>
            <a:r>
              <a:rPr lang="pl-PL" sz="2000" u="none" dirty="0" err="1">
                <a:solidFill>
                  <a:schemeClr val="tx2"/>
                </a:solidFill>
                <a:latin typeface="Arial" pitchFamily="34" charset="0"/>
              </a:rPr>
              <a:t>nucleus</a:t>
            </a:r>
            <a:r>
              <a:rPr lang="pl-PL" sz="2000" u="none" dirty="0">
                <a:solidFill>
                  <a:schemeClr val="tx2"/>
                </a:solidFill>
                <a:latin typeface="Arial" pitchFamily="34" charset="0"/>
              </a:rPr>
              <a:t> via </a:t>
            </a:r>
          </a:p>
          <a:p>
            <a:pPr algn="ctr">
              <a:spcAft>
                <a:spcPts val="0"/>
              </a:spcAft>
            </a:pPr>
            <a:r>
              <a:rPr lang="pl-PL" sz="2000" u="none" dirty="0">
                <a:solidFill>
                  <a:schemeClr val="tx2"/>
                </a:solidFill>
                <a:latin typeface="Arial" pitchFamily="34" charset="0"/>
              </a:rPr>
              <a:t>STRONG INTERACTION</a:t>
            </a:r>
          </a:p>
        </p:txBody>
      </p:sp>
      <p:grpSp>
        <p:nvGrpSpPr>
          <p:cNvPr id="952359" name="Group 39"/>
          <p:cNvGrpSpPr>
            <a:grpSpLocks/>
          </p:cNvGrpSpPr>
          <p:nvPr/>
        </p:nvGrpSpPr>
        <p:grpSpPr bwMode="auto">
          <a:xfrm>
            <a:off x="5148759" y="3843313"/>
            <a:ext cx="647700" cy="720725"/>
            <a:chOff x="3243" y="2341"/>
            <a:chExt cx="408" cy="454"/>
          </a:xfrm>
        </p:grpSpPr>
        <p:sp>
          <p:nvSpPr>
            <p:cNvPr id="8213" name="Oval 3"/>
            <p:cNvSpPr>
              <a:spLocks noChangeArrowheads="1"/>
            </p:cNvSpPr>
            <p:nvPr/>
          </p:nvSpPr>
          <p:spPr bwMode="auto">
            <a:xfrm>
              <a:off x="3243" y="2387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5E761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14" name="Text Box 12"/>
            <p:cNvSpPr txBox="1">
              <a:spLocks noChangeArrowheads="1"/>
            </p:cNvSpPr>
            <p:nvPr/>
          </p:nvSpPr>
          <p:spPr bwMode="auto">
            <a:xfrm>
              <a:off x="3310" y="2341"/>
              <a:ext cx="25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FF33"/>
                      </a:gs>
                      <a:gs pos="100000">
                        <a:srgbClr val="5E7618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l-GR" sz="3200" u="none">
                  <a:solidFill>
                    <a:schemeClr val="bg1"/>
                  </a:solidFill>
                  <a:cs typeface="Times New Roman" pitchFamily="18" charset="0"/>
                </a:rPr>
                <a:t>η</a:t>
              </a:r>
            </a:p>
          </p:txBody>
        </p:sp>
      </p:grpSp>
      <p:sp>
        <p:nvSpPr>
          <p:cNvPr id="952333" name="Oval 13"/>
          <p:cNvSpPr>
            <a:spLocks noChangeArrowheads="1"/>
          </p:cNvSpPr>
          <p:nvPr/>
        </p:nvSpPr>
        <p:spPr bwMode="auto">
          <a:xfrm>
            <a:off x="4788446" y="3160986"/>
            <a:ext cx="1008013" cy="86258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5" name="Rectangle 15"/>
          <p:cNvSpPr>
            <a:spLocks noChangeArrowheads="1"/>
          </p:cNvSpPr>
          <p:nvPr/>
        </p:nvSpPr>
        <p:spPr bwMode="auto">
          <a:xfrm>
            <a:off x="5002758" y="3303489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CC9900"/>
                    </a:gs>
                    <a:gs pos="100000">
                      <a:srgbClr val="5E47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6" name="Oval 16"/>
          <p:cNvSpPr>
            <a:spLocks noChangeArrowheads="1"/>
          </p:cNvSpPr>
          <p:nvPr/>
        </p:nvSpPr>
        <p:spPr bwMode="auto">
          <a:xfrm>
            <a:off x="4212332" y="3632720"/>
            <a:ext cx="1008063" cy="894905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7" name="Rectangle 17"/>
          <p:cNvSpPr>
            <a:spLocks noChangeArrowheads="1"/>
          </p:cNvSpPr>
          <p:nvPr/>
        </p:nvSpPr>
        <p:spPr bwMode="auto">
          <a:xfrm>
            <a:off x="4428356" y="3792489"/>
            <a:ext cx="793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38" name="Oval 18"/>
          <p:cNvSpPr>
            <a:spLocks noChangeArrowheads="1"/>
          </p:cNvSpPr>
          <p:nvPr/>
        </p:nvSpPr>
        <p:spPr bwMode="auto">
          <a:xfrm>
            <a:off x="3676672" y="3170496"/>
            <a:ext cx="1008063" cy="85307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5E47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39" name="Rectangle 19"/>
          <p:cNvSpPr>
            <a:spLocks noChangeArrowheads="1"/>
          </p:cNvSpPr>
          <p:nvPr/>
        </p:nvSpPr>
        <p:spPr bwMode="auto">
          <a:xfrm>
            <a:off x="3852292" y="3288432"/>
            <a:ext cx="79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sz="2800" u="none" dirty="0"/>
              <a:t>N*</a:t>
            </a:r>
          </a:p>
        </p:txBody>
      </p:sp>
      <p:sp>
        <p:nvSpPr>
          <p:cNvPr id="952341" name="Oval 21"/>
          <p:cNvSpPr>
            <a:spLocks noChangeArrowheads="1"/>
          </p:cNvSpPr>
          <p:nvPr/>
        </p:nvSpPr>
        <p:spPr bwMode="auto">
          <a:xfrm>
            <a:off x="7380684" y="3231853"/>
            <a:ext cx="647700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52342" name="Text Box 22"/>
          <p:cNvSpPr txBox="1">
            <a:spLocks noChangeArrowheads="1"/>
          </p:cNvSpPr>
          <p:nvPr/>
        </p:nvSpPr>
        <p:spPr bwMode="auto">
          <a:xfrm>
            <a:off x="7496571" y="3228678"/>
            <a:ext cx="38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u="none" dirty="0">
                <a:cs typeface="Times New Roman" pitchFamily="18" charset="0"/>
              </a:rPr>
              <a:t>π</a:t>
            </a:r>
          </a:p>
        </p:txBody>
      </p:sp>
      <p:sp>
        <p:nvSpPr>
          <p:cNvPr id="952343" name="Line 23"/>
          <p:cNvSpPr>
            <a:spLocks noChangeShapeType="1"/>
          </p:cNvSpPr>
          <p:nvPr/>
        </p:nvSpPr>
        <p:spPr bwMode="auto">
          <a:xfrm flipV="1">
            <a:off x="4566493" y="3563045"/>
            <a:ext cx="2814191" cy="28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52346" name="Line 26"/>
          <p:cNvSpPr>
            <a:spLocks noChangeShapeType="1"/>
          </p:cNvSpPr>
          <p:nvPr/>
        </p:nvSpPr>
        <p:spPr bwMode="auto">
          <a:xfrm flipH="1">
            <a:off x="1564895" y="3588271"/>
            <a:ext cx="2215389" cy="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Text Box 40"/>
          <p:cNvSpPr txBox="1">
            <a:spLocks noChangeArrowheads="1"/>
          </p:cNvSpPr>
          <p:nvPr/>
        </p:nvSpPr>
        <p:spPr bwMode="auto">
          <a:xfrm>
            <a:off x="539750" y="8144693"/>
            <a:ext cx="444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G. A, Sokol et al., arXiv:nucl-ex/0106005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 rot="12539880">
            <a:off x="753682" y="3234493"/>
            <a:ext cx="812539" cy="796455"/>
          </a:xfrm>
          <a:prstGeom prst="ellipse">
            <a:avLst/>
          </a:prstGeom>
          <a:gradFill rotWithShape="1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899592" y="3172247"/>
            <a:ext cx="215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5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6054387"/>
            <a:ext cx="9180512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pl-PL" dirty="0" smtClean="0"/>
              <a:t>     Talk by </a:t>
            </a:r>
            <a:r>
              <a:rPr lang="pl-PL" b="1" dirty="0" smtClean="0"/>
              <a:t>Wojciech </a:t>
            </a:r>
            <a:r>
              <a:rPr lang="pl-PL" b="1" dirty="0"/>
              <a:t>Krzemień</a:t>
            </a:r>
            <a:r>
              <a:rPr lang="pl-PL" dirty="0"/>
              <a:t>,  </a:t>
            </a:r>
            <a:r>
              <a:rPr lang="pl-PL" dirty="0" err="1"/>
              <a:t>Session</a:t>
            </a:r>
            <a:r>
              <a:rPr lang="pl-PL" dirty="0"/>
              <a:t> B  17:30, </a:t>
            </a:r>
            <a:r>
              <a:rPr lang="pl-PL" dirty="0" smtClean="0"/>
              <a:t> 31.05 </a:t>
            </a:r>
            <a:r>
              <a:rPr lang="pl-PL" dirty="0" err="1" smtClean="0"/>
              <a:t>Thursday</a:t>
            </a:r>
            <a:endParaRPr lang="pl-PL" dirty="0"/>
          </a:p>
          <a:p>
            <a:pPr eaLnBrk="1" hangingPunct="1"/>
            <a:r>
              <a:rPr lang="pl-PL" dirty="0" smtClean="0"/>
              <a:t>                              Poster by </a:t>
            </a:r>
            <a:r>
              <a:rPr lang="pl-PL" b="1" dirty="0" smtClean="0"/>
              <a:t>Magdalena </a:t>
            </a:r>
            <a:r>
              <a:rPr lang="pl-PL" b="1" dirty="0" err="1" smtClean="0"/>
              <a:t>Skurzok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476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2.19653E-6 C -0.03611 0.06844 -0.10746 0.08486 -0.15885 0.0363 C -0.21006 -0.01202 -0.22222 -0.10705 -0.18593 -0.17549 C -0.14947 -0.24416 -0.07829 -0.25988 -0.02691 -0.21156 C 0.02448 -0.163 0.03664 -0.06844 -4.44444E-6 -2.19653E-6 Z " pathEditMode="relative" rAng="7520012" ptsTypes="fffff">
                                      <p:cBhvr>
                                        <p:cTn id="6" dur="3000" fill="hold"/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8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5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5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5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95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5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5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5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5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95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95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3" grpId="0" animBg="1"/>
      <p:bldP spid="952333" grpId="1" animBg="1"/>
      <p:bldP spid="952335" grpId="0"/>
      <p:bldP spid="952335" grpId="1"/>
      <p:bldP spid="952336" grpId="0" animBg="1"/>
      <p:bldP spid="952336" grpId="1" animBg="1"/>
      <p:bldP spid="952337" grpId="0"/>
      <p:bldP spid="952337" grpId="1"/>
      <p:bldP spid="952338" grpId="0" animBg="1"/>
      <p:bldP spid="952338" grpId="1" animBg="1"/>
      <p:bldP spid="952339" grpId="0"/>
      <p:bldP spid="952339" grpId="1"/>
      <p:bldP spid="952341" grpId="0" animBg="1"/>
      <p:bldP spid="952342" grpId="0"/>
      <p:bldP spid="952343" grpId="0" animBg="1"/>
      <p:bldP spid="952346" grpId="0" animBg="1"/>
      <p:bldP spid="31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pl-PL" sz="3600" b="1" dirty="0" err="1">
                <a:latin typeface="Arial" pitchFamily="34" charset="0"/>
                <a:cs typeface="Arial" pitchFamily="34" charset="0"/>
              </a:rPr>
              <a:t>decay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 of the </a:t>
            </a:r>
            <a:r>
              <a:rPr lang="it-IT" sz="4400" b="1" dirty="0">
                <a:latin typeface="Arial" pitchFamily="34" charset="0"/>
                <a:cs typeface="Arial" pitchFamily="34" charset="0"/>
                <a:sym typeface="Symbol" pitchFamily="18" charset="2"/>
              </a:rPr>
              <a:t></a:t>
            </a:r>
            <a:r>
              <a:rPr lang="pl-PL" sz="44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l-PL" sz="3600" b="1" dirty="0" err="1">
                <a:latin typeface="Arial" pitchFamily="34" charset="0"/>
                <a:cs typeface="Arial" pitchFamily="34" charset="0"/>
                <a:sym typeface="Symbol" pitchFamily="18" charset="2"/>
              </a:rPr>
              <a:t>meson</a:t>
            </a:r>
            <a:endParaRPr lang="it-IT" sz="5400" b="1" baseline="30000" dirty="0">
              <a:solidFill>
                <a:srgbClr val="DB2859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36512" y="4631645"/>
            <a:ext cx="9180512" cy="3477875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Production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est of </a:t>
            </a:r>
            <a:r>
              <a:rPr lang="pl-PL" sz="28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harge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symmetry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for the eta-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mesic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nuclei</a:t>
            </a: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studies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of ABC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effect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resonance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b="1" dirty="0" err="1" smtClean="0">
                <a:latin typeface="Arial" pitchFamily="34" charset="0"/>
                <a:cs typeface="Arial" pitchFamily="34" charset="0"/>
              </a:rPr>
              <a:t>interactions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 …</a:t>
            </a:r>
            <a:endParaRPr lang="pl-PL" sz="2800" b="1" baseline="-25000" dirty="0"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pl-PL" sz="44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  <a:p>
            <a:r>
              <a:rPr lang="pl-PL" sz="4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Symbol" pitchFamily="18" charset="2"/>
              </a:rPr>
              <a:t>               </a:t>
            </a:r>
            <a:endParaRPr lang="pl-PL" sz="3200" b="1" dirty="0">
              <a:latin typeface="Arial" pitchFamily="34" charset="0"/>
              <a:ea typeface="ＭＳ Ｐゴシック" pitchFamily="34" charset="-128"/>
              <a:cs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1052736"/>
            <a:ext cx="9180512" cy="3108543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Decays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test of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discrete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symmetries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dark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boson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contributing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pl-PL" sz="3200" b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tudy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of  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3200" b="1" baseline="-25000" dirty="0" smtClean="0">
                <a:latin typeface="Arial" pitchFamily="34" charset="0"/>
                <a:cs typeface="Arial" pitchFamily="34" charset="0"/>
              </a:rPr>
              <a:t>μ</a:t>
            </a:r>
            <a:endParaRPr lang="pl-PL" sz="3200" b="1" baseline="-25000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>
                <a:latin typeface="Arial" pitchFamily="34" charset="0"/>
                <a:cs typeface="Arial" pitchFamily="34" charset="0"/>
              </a:rPr>
              <a:t>t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est of QCD </a:t>
            </a:r>
            <a:r>
              <a:rPr lang="pl-PL" sz="3200" b="1" dirty="0" err="1" smtClean="0">
                <a:latin typeface="Arial" pitchFamily="34" charset="0"/>
                <a:cs typeface="Arial" pitchFamily="34" charset="0"/>
              </a:rPr>
              <a:t>anomalies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test of CHPT …</a:t>
            </a:r>
            <a:endParaRPr lang="pl-PL" sz="3200" b="1" baseline="-25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7424"/>
            <a:ext cx="9180512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754156" y="15007"/>
            <a:ext cx="3474028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pl-PL" b="1" dirty="0" err="1">
                <a:latin typeface="Arial" pitchFamily="34" charset="0"/>
                <a:cs typeface="Arial" pitchFamily="34" charset="0"/>
              </a:rPr>
              <a:t>Dalitz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>
                <a:latin typeface="Arial" pitchFamily="34" charset="0"/>
                <a:cs typeface="Arial" pitchFamily="34" charset="0"/>
              </a:rPr>
              <a:t>decay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/>
              <a:t>ω→π</a:t>
            </a:r>
            <a:r>
              <a:rPr lang="el-GR" b="1" baseline="30000" dirty="0"/>
              <a:t>0</a:t>
            </a:r>
            <a:r>
              <a:rPr lang="pl-PL" b="1" dirty="0" err="1"/>
              <a:t>e+e</a:t>
            </a:r>
            <a:r>
              <a:rPr lang="pl-PL" b="1" dirty="0"/>
              <a:t>−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-36512" y="5631631"/>
            <a:ext cx="972108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l-PL" dirty="0" smtClean="0"/>
              <a:t>Talk by </a:t>
            </a:r>
            <a:r>
              <a:rPr lang="en-US" dirty="0"/>
              <a:t>17:10-17:30 </a:t>
            </a:r>
            <a:r>
              <a:rPr lang="en-US" b="1" dirty="0" err="1"/>
              <a:t>Farha</a:t>
            </a:r>
            <a:r>
              <a:rPr lang="en-US" b="1" dirty="0"/>
              <a:t> </a:t>
            </a:r>
            <a:r>
              <a:rPr lang="en-US" b="1" dirty="0" err="1" smtClean="0"/>
              <a:t>Anjum</a:t>
            </a:r>
            <a:r>
              <a:rPr lang="pl-PL" b="1" dirty="0" smtClean="0"/>
              <a:t> </a:t>
            </a:r>
            <a:r>
              <a:rPr lang="en-US" b="1" dirty="0" smtClean="0"/>
              <a:t>Khan</a:t>
            </a:r>
            <a:r>
              <a:rPr lang="pl-PL" dirty="0" smtClean="0"/>
              <a:t>, </a:t>
            </a:r>
            <a:r>
              <a:rPr lang="en-US" dirty="0"/>
              <a:t>Friday, June </a:t>
            </a:r>
            <a:r>
              <a:rPr lang="en-US" dirty="0" smtClean="0"/>
              <a:t>1-st</a:t>
            </a:r>
            <a:r>
              <a:rPr lang="pl-PL" dirty="0" smtClean="0"/>
              <a:t>, </a:t>
            </a:r>
            <a:r>
              <a:rPr lang="en-US" dirty="0" smtClean="0"/>
              <a:t>Session B2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71575"/>
            <a:ext cx="5760640" cy="39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1691680" y="1218238"/>
            <a:ext cx="4716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Missing Mass </a:t>
            </a:r>
            <a:r>
              <a:rPr lang="en-US" sz="1600" b="1" dirty="0" smtClean="0"/>
              <a:t>of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pd</a:t>
            </a:r>
            <a:r>
              <a:rPr lang="pl-PL" sz="1600" b="1" dirty="0" smtClean="0"/>
              <a:t> → 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He</a:t>
            </a:r>
            <a:r>
              <a:rPr lang="pl-PL" sz="1600" b="1" dirty="0" smtClean="0"/>
              <a:t> X</a:t>
            </a:r>
            <a:r>
              <a:rPr lang="en-US" sz="1600" b="1" dirty="0" smtClean="0"/>
              <a:t> after </a:t>
            </a:r>
            <a:r>
              <a:rPr lang="el-GR" sz="1600" b="1" dirty="0"/>
              <a:t>π</a:t>
            </a:r>
            <a:r>
              <a:rPr lang="el-GR" sz="1600" b="1" baseline="30000" dirty="0"/>
              <a:t>0</a:t>
            </a:r>
            <a:r>
              <a:rPr lang="pl-PL" sz="1600" b="1" dirty="0" err="1"/>
              <a:t>e+e</a:t>
            </a:r>
            <a:r>
              <a:rPr lang="pl-PL" sz="1600" b="1" dirty="0" smtClean="0"/>
              <a:t>−</a:t>
            </a:r>
            <a:r>
              <a:rPr lang="pl-PL" sz="1600" dirty="0" smtClean="0"/>
              <a:t> </a:t>
            </a:r>
            <a:r>
              <a:rPr lang="pl-PL" sz="1600" b="1" dirty="0" err="1" smtClean="0"/>
              <a:t>selection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423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18437" y="-417041"/>
            <a:ext cx="860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Wingdings" pitchFamily="2" charset="2"/>
              </a:rPr>
              <a:t>Oraz może </a:t>
            </a:r>
            <a:r>
              <a:rPr lang="pl-PL" dirty="0" err="1" smtClean="0">
                <a:sym typeface="Wingdings" pitchFamily="2" charset="2"/>
              </a:rPr>
              <a:t>pokazac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e+e-e+e</a:t>
            </a:r>
            <a:r>
              <a:rPr lang="pl-PL" dirty="0" smtClean="0">
                <a:sym typeface="Wingdings" pitchFamily="2" charset="2"/>
              </a:rPr>
              <a:t>-  </a:t>
            </a:r>
            <a:r>
              <a:rPr lang="pl-PL" dirty="0" err="1" smtClean="0">
                <a:sym typeface="Wingdings" pitchFamily="2" charset="2"/>
              </a:rPr>
              <a:t>wstepne</a:t>
            </a:r>
            <a:r>
              <a:rPr lang="pl-PL" dirty="0" smtClean="0">
                <a:sym typeface="Wingdings" pitchFamily="2" charset="2"/>
              </a:rPr>
              <a:t> na podstawie ….XXX* 10^7</a:t>
            </a:r>
            <a:endParaRPr lang="pl-PL" dirty="0"/>
          </a:p>
        </p:txBody>
      </p:sp>
      <p:pic>
        <p:nvPicPr>
          <p:cNvPr id="3074" name="Picture 2" descr="C:\Users\Moskal\Downloads\421154_226723117414861_177685888985251_456680_129427406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2992"/>
            <a:ext cx="9180512" cy="71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djęcie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83568" y="2898810"/>
            <a:ext cx="8097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6"/>
                </a:solidFill>
              </a:rPr>
              <a:t>           </a:t>
            </a:r>
            <a:r>
              <a:rPr lang="pl-PL" sz="5400" b="1" dirty="0" smtClean="0">
                <a:solidFill>
                  <a:schemeClr val="accent6"/>
                </a:solidFill>
              </a:rPr>
              <a:t>THANK YOU </a:t>
            </a:r>
          </a:p>
          <a:p>
            <a:r>
              <a:rPr lang="pl-PL" sz="5400" b="1" dirty="0" smtClean="0">
                <a:solidFill>
                  <a:schemeClr val="accent6"/>
                </a:solidFill>
              </a:rPr>
              <a:t>FOR  YOUR ATTENTION</a:t>
            </a:r>
            <a:endParaRPr lang="pl-PL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468544" y="218453"/>
            <a:ext cx="8077200" cy="576263"/>
          </a:xfrm>
        </p:spPr>
        <p:txBody>
          <a:bodyPr/>
          <a:lstStyle/>
          <a:p>
            <a:r>
              <a:rPr lang="it-IT" sz="2800" dirty="0" smtClean="0">
                <a:solidFill>
                  <a:srgbClr val="330099"/>
                </a:solidFill>
                <a:latin typeface="Comic Sans MS" pitchFamily="66" charset="0"/>
              </a:rPr>
              <a:t>Test of non-CKM CP Violation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50053" r="28491" b="22597"/>
          <a:stretch>
            <a:fillRect/>
          </a:stretch>
        </p:blipFill>
        <p:spPr bwMode="auto">
          <a:xfrm>
            <a:off x="-3645792" y="1828800"/>
            <a:ext cx="2286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" y="1030241"/>
            <a:ext cx="3326110" cy="584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792" y="12954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3810000"/>
            <a:ext cx="353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63" y="1030240"/>
            <a:ext cx="3292673" cy="582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63" y="3664166"/>
            <a:ext cx="3292674" cy="28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9438"/>
            <a:ext cx="2819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pole tekstowe 9"/>
          <p:cNvSpPr txBox="1">
            <a:spLocks noChangeArrowheads="1"/>
          </p:cNvSpPr>
          <p:nvPr/>
        </p:nvSpPr>
        <p:spPr bwMode="auto">
          <a:xfrm>
            <a:off x="-4287142" y="4929188"/>
            <a:ext cx="3676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800" dirty="0">
                <a:solidFill>
                  <a:srgbClr val="FF0000"/>
                </a:solidFill>
              </a:rPr>
              <a:t>CP </a:t>
            </a:r>
            <a:r>
              <a:rPr lang="pl-PL" sz="2800" dirty="0" err="1">
                <a:solidFill>
                  <a:srgbClr val="FF0000"/>
                </a:solidFill>
              </a:rPr>
              <a:t>conservation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 err="1">
                <a:solidFill>
                  <a:srgbClr val="FF0000"/>
                </a:solidFill>
              </a:rPr>
              <a:t>implies</a:t>
            </a:r>
            <a:endParaRPr lang="pl-PL" sz="2800" dirty="0">
              <a:solidFill>
                <a:srgbClr val="FF0000"/>
              </a:solidFill>
            </a:endParaRPr>
          </a:p>
          <a:p>
            <a:pPr eaLnBrk="1" hangingPunct="1"/>
            <a:r>
              <a:rPr lang="pl-PL" sz="2800" dirty="0">
                <a:solidFill>
                  <a:srgbClr val="FF0000"/>
                </a:solidFill>
              </a:rPr>
              <a:t>    N(</a:t>
            </a:r>
            <a:r>
              <a:rPr lang="el-GR" sz="2800" dirty="0">
                <a:solidFill>
                  <a:srgbClr val="FF0000"/>
                </a:solidFill>
              </a:rPr>
              <a:t>φ</a:t>
            </a:r>
            <a:r>
              <a:rPr lang="pl-PL" sz="2800" dirty="0">
                <a:solidFill>
                  <a:srgbClr val="FF0000"/>
                </a:solidFill>
              </a:rPr>
              <a:t>) =  N(180 – </a:t>
            </a:r>
            <a:r>
              <a:rPr lang="el-GR" sz="2800" dirty="0">
                <a:solidFill>
                  <a:srgbClr val="FF0000"/>
                </a:solidFill>
              </a:rPr>
              <a:t>φ</a:t>
            </a:r>
            <a:r>
              <a:rPr lang="pl-PL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491" name="pole tekstowe 10"/>
          <p:cNvSpPr txBox="1">
            <a:spLocks noChangeArrowheads="1"/>
          </p:cNvSpPr>
          <p:nvPr/>
        </p:nvSpPr>
        <p:spPr bwMode="auto">
          <a:xfrm>
            <a:off x="0" y="6261100"/>
            <a:ext cx="264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600" dirty="0"/>
              <a:t>13.6 ± 2.5 (</a:t>
            </a:r>
            <a:r>
              <a:rPr lang="pl-PL" sz="1600" dirty="0" err="1"/>
              <a:t>stat</a:t>
            </a:r>
            <a:r>
              <a:rPr lang="pl-PL" sz="1600" dirty="0"/>
              <a:t>) ± 1.2 (</a:t>
            </a:r>
            <a:r>
              <a:rPr lang="pl-PL" sz="1600" dirty="0" err="1"/>
              <a:t>syst</a:t>
            </a:r>
            <a:r>
              <a:rPr lang="pl-PL" sz="1600" dirty="0"/>
              <a:t>)%</a:t>
            </a:r>
          </a:p>
          <a:p>
            <a:pPr eaLnBrk="1" hangingPunct="1"/>
            <a:r>
              <a:rPr lang="pl-PL" sz="1600" dirty="0" err="1"/>
              <a:t>KTeV</a:t>
            </a:r>
            <a:r>
              <a:rPr lang="pl-PL" sz="1600" dirty="0"/>
              <a:t> PRL 84 (2000)  408</a:t>
            </a:r>
          </a:p>
          <a:p>
            <a:pPr eaLnBrk="1" hangingPunct="1"/>
            <a:endParaRPr lang="pl-PL" dirty="0"/>
          </a:p>
        </p:txBody>
      </p:sp>
      <p:sp>
        <p:nvSpPr>
          <p:cNvPr id="20492" name="Text Box 3"/>
          <p:cNvSpPr txBox="1">
            <a:spLocks noChangeArrowheads="1"/>
          </p:cNvSpPr>
          <p:nvPr/>
        </p:nvSpPr>
        <p:spPr bwMode="auto">
          <a:xfrm>
            <a:off x="0" y="-47625"/>
            <a:ext cx="9144000" cy="762000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</a:t>
            </a:r>
            <a:r>
              <a:rPr lang="pl-PL" sz="3600" b="1" dirty="0" smtClean="0"/>
              <a:t>                   </a:t>
            </a:r>
            <a:r>
              <a:rPr lang="pl-PL" b="1" dirty="0" smtClean="0">
                <a:solidFill>
                  <a:srgbClr val="DB285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4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+</a:t>
            </a:r>
            <a:r>
              <a:rPr lang="it-IT" sz="4400" b="1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e</a:t>
            </a:r>
            <a:r>
              <a:rPr lang="it-IT" sz="5400" b="1" baseline="30000" dirty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</a:p>
        </p:txBody>
      </p:sp>
      <p:sp>
        <p:nvSpPr>
          <p:cNvPr id="20493" name="pole tekstowe 13"/>
          <p:cNvSpPr txBox="1">
            <a:spLocks noChangeArrowheads="1"/>
          </p:cNvSpPr>
          <p:nvPr/>
        </p:nvSpPr>
        <p:spPr bwMode="auto">
          <a:xfrm>
            <a:off x="0" y="314325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/>
              <a:t>10</a:t>
            </a:r>
            <a:r>
              <a:rPr lang="pl-PL" baseline="30000"/>
              <a:t>-3</a:t>
            </a:r>
          </a:p>
        </p:txBody>
      </p:sp>
      <p:sp>
        <p:nvSpPr>
          <p:cNvPr id="20494" name="pole tekstowe 14"/>
          <p:cNvSpPr txBox="1">
            <a:spLocks noChangeArrowheads="1"/>
          </p:cNvSpPr>
          <p:nvPr/>
        </p:nvSpPr>
        <p:spPr bwMode="auto">
          <a:xfrm>
            <a:off x="6084168" y="2852936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/>
              <a:t>10</a:t>
            </a:r>
            <a:r>
              <a:rPr lang="pl-PL" sz="2000" baseline="30000" dirty="0"/>
              <a:t>-12</a:t>
            </a:r>
          </a:p>
        </p:txBody>
      </p:sp>
      <p:sp>
        <p:nvSpPr>
          <p:cNvPr id="20495" name="pole tekstowe 15"/>
          <p:cNvSpPr txBox="1">
            <a:spLocks noChangeArrowheads="1"/>
          </p:cNvSpPr>
          <p:nvPr/>
        </p:nvSpPr>
        <p:spPr bwMode="auto">
          <a:xfrm>
            <a:off x="6544543" y="2852936"/>
            <a:ext cx="754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000" dirty="0"/>
              <a:t>-10</a:t>
            </a:r>
            <a:r>
              <a:rPr lang="pl-PL" sz="2000" baseline="30000" dirty="0"/>
              <a:t>-15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39539" y="-817066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IN PREPARATION ….</a:t>
            </a:r>
            <a:r>
              <a:rPr lang="pl-PL" sz="40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48831"/>
      </p:ext>
    </p:extLst>
  </p:cSld>
  <p:clrMapOvr>
    <a:masterClrMapping/>
  </p:clrMapOvr>
  <p:transition advTm="14482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err="1"/>
              <a:t>decay</a:t>
            </a:r>
            <a:r>
              <a:rPr lang="pl-PL" sz="3600" b="1" dirty="0"/>
              <a:t>:               </a:t>
            </a:r>
            <a:r>
              <a:rPr lang="pl-PL" sz="4400" b="1" dirty="0">
                <a:sym typeface="Symbol" pitchFamily="18" charset="2"/>
              </a:rPr>
              <a:t> </a:t>
            </a:r>
            <a:r>
              <a:rPr lang="it-IT" sz="4400" b="1" dirty="0">
                <a:sym typeface="Symbol" pitchFamily="18" charset="2"/>
              </a:rPr>
              <a:t></a:t>
            </a:r>
            <a:r>
              <a:rPr lang="pl-PL" sz="4400" b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4400" b="1" dirty="0" err="1">
                <a:cs typeface="Times New Roman" pitchFamily="18" charset="0"/>
                <a:sym typeface="Symbol" pitchFamily="18" charset="2"/>
              </a:rPr>
              <a:t>meson</a:t>
            </a:r>
            <a:endParaRPr lang="pl-PL" sz="4400" b="1" dirty="0">
              <a:cs typeface="Times New Roman" pitchFamily="18" charset="0"/>
              <a:sym typeface="Symbol" pitchFamily="18" charset="2"/>
            </a:endParaRPr>
          </a:p>
          <a:p>
            <a:r>
              <a:rPr lang="pl-PL" sz="4400" b="1" dirty="0">
                <a:latin typeface="Palatino Linotype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                 C        P       CP  </a:t>
            </a:r>
            <a:endParaRPr lang="pl-PL" sz="4400" b="1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             +1       -1        -</a:t>
            </a:r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1</a:t>
            </a:r>
          </a:p>
          <a:p>
            <a:endParaRPr lang="pl-PL" sz="4400" b="1" dirty="0"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                    </a:t>
            </a:r>
            <a:r>
              <a:rPr lang="it-IT" sz="44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7171" name="pole tekstowe 2"/>
          <p:cNvSpPr txBox="1">
            <a:spLocks noChangeArrowheads="1"/>
          </p:cNvSpPr>
          <p:nvPr/>
        </p:nvSpPr>
        <p:spPr bwMode="auto">
          <a:xfrm>
            <a:off x="323528" y="2143125"/>
            <a:ext cx="78303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200" b="1" dirty="0" smtClean="0"/>
              <a:t>         </a:t>
            </a:r>
            <a:r>
              <a:rPr lang="pl-PL" sz="3200" b="1" dirty="0" err="1" smtClean="0"/>
              <a:t>All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strong</a:t>
            </a:r>
            <a:r>
              <a:rPr lang="pl-PL" sz="3200" b="1" dirty="0" smtClean="0"/>
              <a:t> and </a:t>
            </a:r>
            <a:r>
              <a:rPr lang="pl-PL" sz="3200" b="1" dirty="0" err="1"/>
              <a:t>electromagentic</a:t>
            </a:r>
            <a:r>
              <a:rPr lang="pl-PL" sz="3200" b="1" dirty="0"/>
              <a:t> </a:t>
            </a:r>
            <a:r>
              <a:rPr lang="pl-PL" sz="3200" b="1" dirty="0" err="1" smtClean="0"/>
              <a:t>decays</a:t>
            </a:r>
            <a:r>
              <a:rPr lang="pl-PL" sz="3200" b="1" dirty="0" smtClean="0"/>
              <a:t> </a:t>
            </a:r>
          </a:p>
          <a:p>
            <a:pPr eaLnBrk="1" hangingPunct="1"/>
            <a:r>
              <a:rPr lang="pl-PL" sz="3200" b="1" dirty="0"/>
              <a:t> </a:t>
            </a:r>
            <a:r>
              <a:rPr lang="pl-PL" sz="3200" b="1" dirty="0" smtClean="0"/>
              <a:t>               </a:t>
            </a:r>
            <a:r>
              <a:rPr lang="pl-PL" sz="3200" b="1" dirty="0" err="1" smtClean="0"/>
              <a:t>are</a:t>
            </a:r>
            <a:r>
              <a:rPr lang="pl-PL" sz="3200" b="1" dirty="0" smtClean="0"/>
              <a:t> </a:t>
            </a:r>
            <a:r>
              <a:rPr lang="pl-PL" sz="3200" b="1" dirty="0" err="1"/>
              <a:t>forbidden</a:t>
            </a:r>
            <a:r>
              <a:rPr lang="pl-PL" sz="3200" b="1" dirty="0"/>
              <a:t> </a:t>
            </a:r>
            <a:r>
              <a:rPr lang="pl-PL" sz="3200" b="1" dirty="0" smtClean="0"/>
              <a:t>in </a:t>
            </a:r>
            <a:r>
              <a:rPr lang="pl-PL" sz="3200" b="1" dirty="0" smtClean="0"/>
              <a:t>a </a:t>
            </a:r>
            <a:r>
              <a:rPr lang="pl-PL" sz="3200" b="1" dirty="0" err="1" smtClean="0"/>
              <a:t>first</a:t>
            </a:r>
            <a:r>
              <a:rPr lang="pl-PL" sz="3200" b="1" dirty="0" smtClean="0"/>
              <a:t> </a:t>
            </a:r>
            <a:r>
              <a:rPr lang="pl-PL" sz="3200" b="1" dirty="0" smtClean="0"/>
              <a:t>order</a:t>
            </a:r>
            <a:endParaRPr lang="pl-PL" sz="3200" b="1" dirty="0"/>
          </a:p>
          <a:p>
            <a:pPr eaLnBrk="1" hangingPunct="1"/>
            <a:endParaRPr lang="pl-PL" dirty="0"/>
          </a:p>
          <a:p>
            <a:pPr eaLnBrk="1" hangingPunct="1"/>
            <a:endParaRPr lang="pl-PL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-108520" y="4221088"/>
            <a:ext cx="9289032" cy="646331"/>
          </a:xfrm>
          <a:prstGeom prst="rect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3200" b="1" dirty="0" smtClean="0">
                <a:solidFill>
                  <a:srgbClr val="FF0000"/>
                </a:solidFill>
              </a:rPr>
              <a:t> In </a:t>
            </a:r>
            <a:r>
              <a:rPr lang="pl-PL" sz="3200" b="1" dirty="0">
                <a:solidFill>
                  <a:srgbClr val="FF0000"/>
                </a:solidFill>
              </a:rPr>
              <a:t>SM  </a:t>
            </a:r>
            <a:r>
              <a:rPr lang="pl-PL" sz="3200" b="1" dirty="0" err="1" smtClean="0">
                <a:solidFill>
                  <a:srgbClr val="FF0000"/>
                </a:solidFill>
              </a:rPr>
              <a:t>weak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decays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are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expected</a:t>
            </a:r>
            <a:r>
              <a:rPr lang="pl-PL" sz="3200" b="1" dirty="0">
                <a:solidFill>
                  <a:srgbClr val="FF0000"/>
                </a:solidFill>
              </a:rPr>
              <a:t> to </a:t>
            </a:r>
            <a:r>
              <a:rPr lang="pl-PL" sz="3200" b="1" dirty="0" err="1">
                <a:solidFill>
                  <a:srgbClr val="FF0000"/>
                </a:solidFill>
              </a:rPr>
              <a:t>occur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200" b="1" dirty="0" err="1">
                <a:solidFill>
                  <a:srgbClr val="FF0000"/>
                </a:solidFill>
              </a:rPr>
              <a:t>at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  <a:r>
              <a:rPr lang="pl-PL" sz="3600" b="1" dirty="0">
                <a:solidFill>
                  <a:srgbClr val="FF0000"/>
                </a:solidFill>
              </a:rPr>
              <a:t>10</a:t>
            </a:r>
            <a:r>
              <a:rPr lang="pl-PL" sz="3600" b="1" baseline="30000" dirty="0">
                <a:solidFill>
                  <a:srgbClr val="FF0000"/>
                </a:solidFill>
              </a:rPr>
              <a:t>-13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5572125"/>
            <a:ext cx="9144000" cy="1200150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/>
              <a:t>                    PRECISE   TESTS </a:t>
            </a:r>
          </a:p>
          <a:p>
            <a:r>
              <a:rPr lang="pl-PL" sz="3600" b="1"/>
              <a:t>          OF DISCRETE SYMMETRIES</a:t>
            </a:r>
            <a:endParaRPr lang="it-IT" sz="5400" b="1" baseline="3000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48" y="4581128"/>
            <a:ext cx="4953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-1107504"/>
            <a:ext cx="7772400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</a:t>
            </a:r>
            <a:r>
              <a:rPr lang="it-IT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it-IT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-</a:t>
            </a:r>
            <a:r>
              <a:rPr lang="pl-PL" sz="4400" b="1" baseline="30000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</a:rPr>
              <a:t>    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52536" y="1147391"/>
            <a:ext cx="9396536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4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it-IT" sz="44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</a:t>
            </a:r>
            <a:r>
              <a:rPr lang="pl-PL" sz="4400" b="1" dirty="0" smtClean="0">
                <a:solidFill>
                  <a:schemeClr val="accent2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40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P 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and CP</a:t>
            </a:r>
            <a:r>
              <a:rPr lang="pl-PL" sz="40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684584" y="1867471"/>
            <a:ext cx="10369152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it-IT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</a:t>
            </a:r>
            <a:r>
              <a:rPr lang="it-IT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cs typeface="+mn-cs"/>
                <a:sym typeface="Symbol" pitchFamily="18" charset="2"/>
              </a:rPr>
              <a:t>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40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G and  ( I </a:t>
            </a:r>
            <a:r>
              <a:rPr lang="pl-PL" sz="36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or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C )</a:t>
            </a:r>
            <a:r>
              <a:rPr lang="pl-PL" sz="36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96552" y="2587551"/>
            <a:ext cx="9793088" cy="76944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</a:t>
            </a:r>
            <a:r>
              <a:rPr lang="it-IT" sz="40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</a:t>
            </a:r>
            <a:r>
              <a:rPr lang="it-IT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40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, </a:t>
            </a:r>
            <a:r>
              <a:rPr lang="it-IT" sz="40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it-IT" sz="40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</a:t>
            </a:r>
            <a:r>
              <a:rPr lang="pl-PL" sz="40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it-IT" sz="40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40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el-GR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</a:t>
            </a:r>
            <a:r>
              <a:rPr lang="pl-PL" sz="40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40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36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54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288032" y="6021288"/>
            <a:ext cx="9468544" cy="64633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γγγ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pl-PL" sz="36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violates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  </a:t>
            </a:r>
            <a:r>
              <a:rPr lang="pl-PL" sz="32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etc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…</a:t>
            </a:r>
            <a:r>
              <a:rPr lang="pl-PL" sz="32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44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324544" y="3346539"/>
            <a:ext cx="9793088" cy="1261884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Second order EM  </a:t>
            </a:r>
            <a:r>
              <a:rPr lang="it-IT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</a:t>
            </a:r>
            <a:r>
              <a:rPr lang="pl-PL" sz="3600" b="1" dirty="0" smtClean="0">
                <a:solidFill>
                  <a:srgbClr val="DB2859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γγ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pl-PL" sz="3200" b="1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  <a:sym typeface="Symbol" pitchFamily="18" charset="2"/>
            </a:endParaRPr>
          </a:p>
          <a:p>
            <a:r>
              <a:rPr lang="pl-PL" sz="32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is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2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forbidden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in a </a:t>
            </a:r>
            <a:r>
              <a:rPr lang="pl-PL" sz="32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massless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2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quarks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200" b="1" dirty="0" err="1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limits</a:t>
            </a:r>
            <a:r>
              <a:rPr lang="pl-PL" sz="32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</a:t>
            </a:r>
            <a:r>
              <a:rPr lang="pl-PL" sz="2800" b="1" baseline="30000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</a:rPr>
              <a:t>   </a:t>
            </a:r>
            <a:endParaRPr lang="it-IT" sz="44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34119" y="6864350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375"/>
              </a:spcBef>
              <a:buClr>
                <a:srgbClr val="FF0000"/>
              </a:buClr>
              <a:buSzPct val="100000"/>
              <a:buFont typeface="Symbol" pitchFamily="18" charset="2"/>
              <a:buNone/>
            </a:pPr>
            <a:r>
              <a:rPr lang="en-GB" b="1" dirty="0">
                <a:solidFill>
                  <a:schemeClr val="accent2"/>
                </a:solidFill>
                <a:latin typeface="Symbol" pitchFamily="18" charset="2"/>
              </a:rPr>
              <a:t></a:t>
            </a:r>
            <a:r>
              <a:rPr lang="pl-PL" b="1" dirty="0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GB" b="1" dirty="0">
                <a:solidFill>
                  <a:schemeClr val="accent2"/>
                </a:solidFill>
                <a:cs typeface="Arial" charset="0"/>
              </a:rPr>
              <a:t>→</a:t>
            </a:r>
            <a:r>
              <a:rPr lang="pl-PL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</a:t>
            </a:r>
            <a:r>
              <a:rPr lang="el-GR" b="1" dirty="0">
                <a:solidFill>
                  <a:schemeClr val="accent2"/>
                </a:solidFill>
                <a:cs typeface="Times New Roman" pitchFamily="18" charset="0"/>
              </a:rPr>
              <a:t>γ</a:t>
            </a:r>
            <a:r>
              <a:rPr lang="en-GB" b="1" dirty="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</a:t>
            </a:r>
            <a:r>
              <a:rPr lang="en-GB" sz="2200" dirty="0">
                <a:cs typeface="Arial" charset="0"/>
              </a:rPr>
              <a:t>     </a:t>
            </a:r>
            <a:r>
              <a:rPr lang="en-GB" sz="2200" b="1" dirty="0">
                <a:solidFill>
                  <a:srgbClr val="6600CC"/>
                </a:solidFill>
                <a:cs typeface="Arial" charset="0"/>
              </a:rPr>
              <a:t>(</a:t>
            </a:r>
            <a:r>
              <a:rPr lang="pl-PL" sz="2200" b="1" dirty="0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 dirty="0">
                <a:solidFill>
                  <a:srgbClr val="6600CC"/>
                </a:solidFill>
                <a:cs typeface="Arial" charset="0"/>
              </a:rPr>
              <a:t>C</a:t>
            </a:r>
            <a:r>
              <a:rPr lang="pl-PL" sz="2200" b="1" dirty="0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 dirty="0">
                <a:solidFill>
                  <a:srgbClr val="6600CC"/>
                </a:solidFill>
                <a:cs typeface="Arial" charset="0"/>
              </a:rPr>
              <a:t>)</a:t>
            </a:r>
            <a:r>
              <a:rPr lang="en-GB" sz="2200" dirty="0">
                <a:solidFill>
                  <a:srgbClr val="6600CC"/>
                </a:solidFill>
                <a:cs typeface="Arial" charset="0"/>
              </a:rPr>
              <a:t>          </a:t>
            </a:r>
            <a:r>
              <a:rPr lang="en-GB" sz="2200" b="1" dirty="0">
                <a:solidFill>
                  <a:srgbClr val="6600CC"/>
                </a:solidFill>
                <a:cs typeface="Arial" charset="0"/>
              </a:rPr>
              <a:t>&lt;</a:t>
            </a:r>
            <a:r>
              <a:rPr lang="pl-PL" sz="2200" b="1" dirty="0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 dirty="0">
                <a:solidFill>
                  <a:srgbClr val="6600CC"/>
                </a:solidFill>
                <a:cs typeface="Arial" charset="0"/>
              </a:rPr>
              <a:t>1.6 x 10</a:t>
            </a:r>
            <a:r>
              <a:rPr lang="en-GB" sz="2200" b="1" baseline="30000" dirty="0">
                <a:solidFill>
                  <a:srgbClr val="6600CC"/>
                </a:solidFill>
                <a:latin typeface="Symbol" pitchFamily="18" charset="2"/>
                <a:cs typeface="Arial" charset="0"/>
              </a:rPr>
              <a:t></a:t>
            </a:r>
            <a:r>
              <a:rPr lang="en-GB" sz="2200" b="1" baseline="30000" dirty="0">
                <a:solidFill>
                  <a:srgbClr val="6600CC"/>
                </a:solidFill>
                <a:cs typeface="Arial" charset="0"/>
              </a:rPr>
              <a:t>5</a:t>
            </a:r>
            <a:r>
              <a:rPr lang="en-GB" sz="2200" b="1" dirty="0">
                <a:solidFill>
                  <a:srgbClr val="6600CC"/>
                </a:solidFill>
                <a:cs typeface="Arial" charset="0"/>
              </a:rPr>
              <a:t>   at 90% CL</a:t>
            </a:r>
            <a:r>
              <a:rPr lang="en-GB" sz="2200" dirty="0">
                <a:solidFill>
                  <a:srgbClr val="6600CC"/>
                </a:solidFill>
                <a:cs typeface="Arial" charset="0"/>
              </a:rPr>
              <a:t>       </a:t>
            </a:r>
            <a:r>
              <a:rPr lang="en-GB" sz="2200" b="1" i="1" dirty="0">
                <a:solidFill>
                  <a:srgbClr val="6600CC"/>
                </a:solidFill>
                <a:cs typeface="Arial" charset="0"/>
              </a:rPr>
              <a:t>(PLB 591, 49)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4119" y="7440612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375"/>
              </a:spcBef>
              <a:buClr>
                <a:srgbClr val="FF0000"/>
              </a:buClr>
              <a:buSzPct val="100000"/>
              <a:buFont typeface="Symbol" pitchFamily="18" charset="2"/>
              <a:buNone/>
            </a:pPr>
            <a:r>
              <a:rPr lang="en-GB" b="1">
                <a:solidFill>
                  <a:schemeClr val="accent2"/>
                </a:solidFill>
                <a:latin typeface="Symbol" pitchFamily="18" charset="2"/>
              </a:rPr>
              <a:t></a:t>
            </a:r>
            <a:r>
              <a:rPr lang="pl-PL" b="1">
                <a:solidFill>
                  <a:schemeClr val="accent2"/>
                </a:solidFill>
                <a:latin typeface="Symbol" pitchFamily="18" charset="2"/>
              </a:rPr>
              <a:t> </a:t>
            </a:r>
            <a:r>
              <a:rPr lang="en-GB" b="1">
                <a:solidFill>
                  <a:schemeClr val="accent2"/>
                </a:solidFill>
                <a:cs typeface="Arial" charset="0"/>
              </a:rPr>
              <a:t>→</a:t>
            </a:r>
            <a:r>
              <a:rPr lang="pl-PL" b="1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GB" b="1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</a:t>
            </a:r>
            <a:r>
              <a:rPr lang="en-GB" b="1" baseline="30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</a:t>
            </a:r>
            <a:r>
              <a:rPr lang="en-GB" b="1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</a:t>
            </a:r>
            <a:r>
              <a:rPr lang="en-GB" b="1" baseline="30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</a:t>
            </a:r>
            <a:r>
              <a:rPr lang="en-GB" sz="2200">
                <a:cs typeface="Arial" charset="0"/>
              </a:rPr>
              <a:t> 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(</a:t>
            </a:r>
            <a:r>
              <a:rPr lang="pl-PL" sz="2200" b="1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P</a:t>
            </a:r>
            <a:r>
              <a:rPr lang="pl-PL" sz="2200" b="1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,</a:t>
            </a:r>
            <a:r>
              <a:rPr lang="pl-PL" sz="2200" b="1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CP</a:t>
            </a:r>
            <a:r>
              <a:rPr lang="pl-PL" sz="2200" b="1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)</a:t>
            </a:r>
            <a:r>
              <a:rPr lang="en-GB" sz="2200">
                <a:solidFill>
                  <a:srgbClr val="6600CC"/>
                </a:solidFill>
                <a:cs typeface="Arial" charset="0"/>
              </a:rPr>
              <a:t>  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&lt;</a:t>
            </a:r>
            <a:r>
              <a:rPr lang="pl-PL" sz="2200" b="1">
                <a:solidFill>
                  <a:srgbClr val="6600CC"/>
                </a:solidFill>
                <a:cs typeface="Arial" charset="0"/>
              </a:rPr>
              <a:t> 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1.3 x 10</a:t>
            </a:r>
            <a:r>
              <a:rPr lang="en-GB" sz="2200" b="1" baseline="30000">
                <a:solidFill>
                  <a:srgbClr val="6600CC"/>
                </a:solidFill>
                <a:latin typeface="Symbol" pitchFamily="18" charset="2"/>
                <a:cs typeface="Arial" charset="0"/>
              </a:rPr>
              <a:t></a:t>
            </a:r>
            <a:r>
              <a:rPr lang="en-GB" sz="2200" b="1" baseline="30000">
                <a:solidFill>
                  <a:srgbClr val="6600CC"/>
                </a:solidFill>
                <a:cs typeface="Arial" charset="0"/>
              </a:rPr>
              <a:t>5</a:t>
            </a:r>
            <a:r>
              <a:rPr lang="en-GB" sz="2200" b="1">
                <a:solidFill>
                  <a:srgbClr val="6600CC"/>
                </a:solidFill>
                <a:cs typeface="Arial" charset="0"/>
              </a:rPr>
              <a:t>   at 90% CL</a:t>
            </a:r>
            <a:r>
              <a:rPr lang="en-GB" sz="2200">
                <a:solidFill>
                  <a:srgbClr val="6600CC"/>
                </a:solidFill>
                <a:cs typeface="Arial" charset="0"/>
              </a:rPr>
              <a:t>       </a:t>
            </a:r>
            <a:r>
              <a:rPr lang="en-GB" sz="2200" b="1" i="1">
                <a:solidFill>
                  <a:srgbClr val="6600CC"/>
                </a:solidFill>
                <a:cs typeface="Arial" charset="0"/>
              </a:rPr>
              <a:t>(PLB 606, 276)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180528" y="519643"/>
            <a:ext cx="9396536" cy="646331"/>
          </a:xfrm>
          <a:prstGeom prst="rect">
            <a:avLst/>
          </a:prstGeom>
          <a:solidFill>
            <a:srgbClr val="FFF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C(</a:t>
            </a:r>
            <a:r>
              <a:rPr lang="it-IT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</a:t>
            </a:r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 +1 ,  P(</a:t>
            </a:r>
            <a:r>
              <a:rPr lang="it-IT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</a:t>
            </a:r>
            <a:r>
              <a:rPr lang="pl-PL" sz="36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=-1;</a:t>
            </a:r>
            <a:r>
              <a:rPr lang="pl-PL" sz="3600" b="1" dirty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pl-PL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C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(</a:t>
            </a:r>
            <a:r>
              <a:rPr lang="it-IT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36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</a:t>
            </a:r>
            <a:r>
              <a:rPr lang="pl-PL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= +1 ,  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P(</a:t>
            </a:r>
            <a:r>
              <a:rPr lang="it-IT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pl-PL" sz="3600" b="1" baseline="30000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0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) </a:t>
            </a:r>
            <a:r>
              <a:rPr lang="pl-PL" sz="3600" b="1" dirty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=-1</a:t>
            </a:r>
            <a:r>
              <a:rPr lang="pl-PL" sz="3600" b="1" dirty="0" smtClean="0">
                <a:solidFill>
                  <a:srgbClr val="002060"/>
                </a:solidFill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4800" b="1" baseline="30000" dirty="0">
              <a:solidFill>
                <a:srgbClr val="002060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4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djęcie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97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-36512" y="1074216"/>
            <a:ext cx="9180512" cy="3600986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 smtClean="0"/>
              <a:t>                      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WASA-</a:t>
            </a:r>
            <a:r>
              <a:rPr lang="pl-PL" sz="44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pl-PL" sz="4400" b="1" dirty="0" smtClean="0">
                <a:latin typeface="Arial" pitchFamily="34" charset="0"/>
                <a:cs typeface="Arial" pitchFamily="34" charset="0"/>
              </a:rPr>
              <a:t>-COSY   </a:t>
            </a:r>
          </a:p>
          <a:p>
            <a:r>
              <a:rPr lang="pl-PL" sz="4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44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pl-PL" sz="4400" b="1" dirty="0" smtClean="0">
                <a:sym typeface="Symbol" pitchFamily="18" charset="2"/>
              </a:rPr>
              <a:t>      </a:t>
            </a:r>
            <a:r>
              <a:rPr lang="pl-PL" sz="9600" b="1" dirty="0" smtClean="0">
                <a:sym typeface="Symbol" pitchFamily="18" charset="2"/>
              </a:rPr>
              <a:t>10</a:t>
            </a:r>
            <a:r>
              <a:rPr lang="pl-PL" sz="9600" b="1" baseline="30000" dirty="0" smtClean="0">
                <a:sym typeface="Symbol" pitchFamily="18" charset="2"/>
              </a:rPr>
              <a:t>9</a:t>
            </a:r>
            <a:r>
              <a:rPr lang="pl-PL" sz="6600" b="1" dirty="0" smtClean="0">
                <a:sym typeface="Symbol" pitchFamily="18" charset="2"/>
              </a:rPr>
              <a:t>  </a:t>
            </a:r>
            <a:r>
              <a:rPr lang="it-IT" sz="8000" b="1" dirty="0" smtClean="0">
                <a:sym typeface="Symbol" pitchFamily="18" charset="2"/>
              </a:rPr>
              <a:t></a:t>
            </a:r>
            <a:r>
              <a:rPr lang="pl-PL" sz="80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pl-PL" sz="5400" b="1" dirty="0" err="1" smtClean="0">
                <a:cs typeface="Times New Roman" pitchFamily="18" charset="0"/>
                <a:sym typeface="Symbol" pitchFamily="18" charset="2"/>
              </a:rPr>
              <a:t>mesons</a:t>
            </a:r>
            <a:r>
              <a:rPr lang="pl-PL" sz="5400" b="1" dirty="0" smtClean="0">
                <a:cs typeface="Times New Roman" pitchFamily="18" charset="0"/>
                <a:sym typeface="Symbol" pitchFamily="18" charset="2"/>
              </a:rPr>
              <a:t> on </a:t>
            </a:r>
            <a:r>
              <a:rPr lang="pl-PL" sz="5400" b="1" dirty="0" err="1" smtClean="0">
                <a:cs typeface="Times New Roman" pitchFamily="18" charset="0"/>
                <a:sym typeface="Symbol" pitchFamily="18" charset="2"/>
              </a:rPr>
              <a:t>discs</a:t>
            </a:r>
            <a:endParaRPr lang="pl-PL" sz="3600" b="1" dirty="0">
              <a:cs typeface="Times New Roman" pitchFamily="18" charset="0"/>
              <a:sym typeface="Symbol" pitchFamily="18" charset="2"/>
            </a:endParaRPr>
          </a:p>
          <a:p>
            <a:r>
              <a:rPr lang="pl-PL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                       </a:t>
            </a:r>
            <a:r>
              <a:rPr lang="it-IT" sz="4400" b="1" dirty="0" smtClean="0">
                <a:latin typeface="Palatino Linotype" pitchFamily="18" charset="0"/>
                <a:ea typeface="ＭＳ Ｐゴシック" pitchFamily="34" charset="-128"/>
                <a:sym typeface="Symbol" pitchFamily="18" charset="2"/>
              </a:rPr>
              <a:t> </a:t>
            </a:r>
            <a:endParaRPr lang="it-IT" sz="5400" b="1" baseline="30000" dirty="0">
              <a:solidFill>
                <a:srgbClr val="DB2859"/>
              </a:solidFill>
              <a:latin typeface="Palatino Linotype" pitchFamily="18" charset="0"/>
              <a:ea typeface="ＭＳ Ｐゴシック" pitchFamily="34" charset="-128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5572125"/>
            <a:ext cx="9144000" cy="1477328"/>
          </a:xfrm>
          <a:prstGeom prst="rect">
            <a:avLst/>
          </a:prstGeom>
          <a:gradFill flip="none" rotWithShape="1">
            <a:gsLst>
              <a:gs pos="0">
                <a:srgbClr val="FFF8AB">
                  <a:shade val="30000"/>
                  <a:satMod val="115000"/>
                </a:srgbClr>
              </a:gs>
              <a:gs pos="50000">
                <a:srgbClr val="FFF8AB">
                  <a:shade val="67500"/>
                  <a:satMod val="115000"/>
                </a:srgbClr>
              </a:gs>
              <a:gs pos="100000">
                <a:srgbClr val="FFF8AB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3600" b="1" dirty="0"/>
              <a:t>         </a:t>
            </a:r>
            <a:r>
              <a:rPr lang="pl-PL" sz="3600" b="1" dirty="0" smtClean="0"/>
              <a:t>    </a:t>
            </a:r>
            <a:r>
              <a:rPr lang="pl-PL" sz="3600" b="1" dirty="0" err="1" smtClean="0"/>
              <a:t>this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presentation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is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based</a:t>
            </a:r>
            <a:r>
              <a:rPr lang="pl-PL" sz="3600" b="1" dirty="0" smtClean="0"/>
              <a:t> on</a:t>
            </a:r>
          </a:p>
          <a:p>
            <a:r>
              <a:rPr lang="pl-PL" sz="3600" b="1" dirty="0" smtClean="0"/>
              <a:t>                           ~  </a:t>
            </a:r>
            <a:r>
              <a:rPr lang="pl-PL" sz="5400" b="1" dirty="0" smtClean="0"/>
              <a:t>3 · 10</a:t>
            </a:r>
            <a:r>
              <a:rPr lang="pl-PL" sz="5400" b="1" baseline="30000" dirty="0" smtClean="0"/>
              <a:t>7</a:t>
            </a:r>
            <a:endParaRPr lang="pl-PL" sz="5400" b="1" baseline="30000" dirty="0"/>
          </a:p>
        </p:txBody>
      </p:sp>
      <p:pic>
        <p:nvPicPr>
          <p:cNvPr id="7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45" y="1124744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AK-B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2103755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8"/>
            <a:ext cx="8643938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86147" name="Oval 3"/>
          <p:cNvSpPr>
            <a:spLocks noChangeArrowheads="1"/>
          </p:cNvSpPr>
          <p:nvPr/>
        </p:nvSpPr>
        <p:spPr bwMode="auto">
          <a:xfrm>
            <a:off x="928688" y="3643313"/>
            <a:ext cx="1143000" cy="571500"/>
          </a:xfrm>
          <a:prstGeom prst="ellipse">
            <a:avLst/>
          </a:prstGeom>
          <a:solidFill>
            <a:srgbClr val="C000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7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</a:rPr>
              <a:t>WASA</a:t>
            </a:r>
          </a:p>
        </p:txBody>
      </p:sp>
      <p:pic>
        <p:nvPicPr>
          <p:cNvPr id="128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7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6" dur="500"/>
                                        <p:tgtEl>
                                          <p:spTgt spid="128614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500"/>
                                        <p:tgtEl>
                                          <p:spTgt spid="12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4" dur="500"/>
                                        <p:tgtEl>
                                          <p:spTgt spid="12861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20" dur="20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39909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54200"/>
            <a:ext cx="5072063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8732</TotalTime>
  <Words>4567</Words>
  <Application>Microsoft Office PowerPoint</Application>
  <PresentationFormat>Pokaz na ekranie (4:3)</PresentationFormat>
  <Paragraphs>536</Paragraphs>
  <Slides>43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Standarddesign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-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- γ  does not if L(+-  ) = 1      </vt:lpstr>
      <vt:lpstr>- γ</vt:lpstr>
      <vt:lpstr>- γ </vt:lpstr>
      <vt:lpstr>Prezentacja programu PowerPoint</vt:lpstr>
      <vt:lpstr> flavour conserving CP violation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ABC effect in double pionic fusion -  a new resonance? </vt:lpstr>
      <vt:lpstr>Prezentacja programu PowerPoint</vt:lpstr>
      <vt:lpstr>Prezentacja programu PowerPoint</vt:lpstr>
      <vt:lpstr>Prezentacja programu PowerPoint</vt:lpstr>
      <vt:lpstr>Prezentacja programu PowerPoint</vt:lpstr>
      <vt:lpstr>Test of non-CKM CP Violation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Moskal</dc:creator>
  <cp:lastModifiedBy>Moskal</cp:lastModifiedBy>
  <cp:revision>779</cp:revision>
  <dcterms:created xsi:type="dcterms:W3CDTF">1601-01-01T00:00:00Z</dcterms:created>
  <dcterms:modified xsi:type="dcterms:W3CDTF">2012-06-02T06:20:08Z</dcterms:modified>
</cp:coreProperties>
</file>