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  <p:sldMasterId id="2147483687" r:id="rId4"/>
    <p:sldMasterId id="2147483702" r:id="rId5"/>
  </p:sldMasterIdLst>
  <p:notesMasterIdLst>
    <p:notesMasterId r:id="rId41"/>
  </p:notesMasterIdLst>
  <p:sldIdLst>
    <p:sldId id="256" r:id="rId6"/>
    <p:sldId id="257" r:id="rId7"/>
    <p:sldId id="287" r:id="rId8"/>
    <p:sldId id="258" r:id="rId9"/>
    <p:sldId id="261" r:id="rId10"/>
    <p:sldId id="259" r:id="rId11"/>
    <p:sldId id="260" r:id="rId12"/>
    <p:sldId id="262" r:id="rId13"/>
    <p:sldId id="283" r:id="rId14"/>
    <p:sldId id="297" r:id="rId15"/>
    <p:sldId id="298" r:id="rId16"/>
    <p:sldId id="264" r:id="rId17"/>
    <p:sldId id="265" r:id="rId18"/>
    <p:sldId id="266" r:id="rId19"/>
    <p:sldId id="268" r:id="rId20"/>
    <p:sldId id="270" r:id="rId21"/>
    <p:sldId id="284" r:id="rId22"/>
    <p:sldId id="291" r:id="rId23"/>
    <p:sldId id="292" r:id="rId24"/>
    <p:sldId id="273" r:id="rId25"/>
    <p:sldId id="274" r:id="rId26"/>
    <p:sldId id="277" r:id="rId27"/>
    <p:sldId id="275" r:id="rId28"/>
    <p:sldId id="276" r:id="rId29"/>
    <p:sldId id="281" r:id="rId30"/>
    <p:sldId id="278" r:id="rId31"/>
    <p:sldId id="296" r:id="rId32"/>
    <p:sldId id="280" r:id="rId33"/>
    <p:sldId id="285" r:id="rId34"/>
    <p:sldId id="286" r:id="rId35"/>
    <p:sldId id="288" r:id="rId36"/>
    <p:sldId id="289" r:id="rId37"/>
    <p:sldId id="290" r:id="rId38"/>
    <p:sldId id="293" r:id="rId39"/>
    <p:sldId id="295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akoto:Desktop:BeamtuneJFY2012:Run40:CMscan20120201_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plotArea>
      <c:layout>
        <c:manualLayout>
          <c:layoutTarget val="inner"/>
          <c:xMode val="edge"/>
          <c:yMode val="edge"/>
          <c:x val="0.2437515483188073"/>
          <c:y val="6.0284536505008958E-2"/>
          <c:w val="0.58959851490085879"/>
          <c:h val="0.79557163462675273"/>
        </c:manualLayout>
      </c:layout>
      <c:scatterChart>
        <c:scatterStyle val="lineMarker"/>
        <c:ser>
          <c:idx val="2"/>
          <c:order val="0"/>
          <c:tx>
            <c:v>K- yield</c:v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'run40'!$W$103:$W$106</c:f>
              <c:numCache>
                <c:formatCode>General</c:formatCode>
                <c:ptCount val="4"/>
                <c:pt idx="0">
                  <c:v>1</c:v>
                </c:pt>
                <c:pt idx="1">
                  <c:v>1.3</c:v>
                </c:pt>
                <c:pt idx="2">
                  <c:v>1.5</c:v>
                </c:pt>
                <c:pt idx="3">
                  <c:v>2</c:v>
                </c:pt>
              </c:numCache>
            </c:numRef>
          </c:xVal>
          <c:yVal>
            <c:numRef>
              <c:f>'run40'!$AB$103:$AB$106</c:f>
              <c:numCache>
                <c:formatCode>0_ </c:formatCode>
                <c:ptCount val="4"/>
                <c:pt idx="0" formatCode="0">
                  <c:v>4405.6027206923145</c:v>
                </c:pt>
                <c:pt idx="1">
                  <c:v>8525.828818181817</c:v>
                </c:pt>
                <c:pt idx="2">
                  <c:v>10696.551014454541</c:v>
                </c:pt>
                <c:pt idx="3" formatCode="0">
                  <c:v>11901.504130384605</c:v>
                </c:pt>
              </c:numCache>
            </c:numRef>
          </c:yVal>
        </c:ser>
        <c:axId val="277600896"/>
        <c:axId val="281023616"/>
      </c:scatterChart>
      <c:scatterChart>
        <c:scatterStyle val="lineMarker"/>
        <c:ser>
          <c:idx val="1"/>
          <c:order val="1"/>
          <c:tx>
            <c:v>K/π ratio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'run40'!$W$103:$W$106</c:f>
              <c:numCache>
                <c:formatCode>General</c:formatCode>
                <c:ptCount val="4"/>
                <c:pt idx="0">
                  <c:v>1</c:v>
                </c:pt>
                <c:pt idx="1">
                  <c:v>1.3</c:v>
                </c:pt>
                <c:pt idx="2">
                  <c:v>1.5</c:v>
                </c:pt>
                <c:pt idx="3">
                  <c:v>2</c:v>
                </c:pt>
              </c:numCache>
            </c:numRef>
          </c:xVal>
          <c:yVal>
            <c:numRef>
              <c:f>'run40'!$AC$103:$AC$106</c:f>
              <c:numCache>
                <c:formatCode>0.00</c:formatCode>
                <c:ptCount val="4"/>
                <c:pt idx="0">
                  <c:v>0.45633907309668936</c:v>
                </c:pt>
                <c:pt idx="1">
                  <c:v>0.38081569946468413</c:v>
                </c:pt>
                <c:pt idx="2">
                  <c:v>0.26084521849561049</c:v>
                </c:pt>
                <c:pt idx="3">
                  <c:v>0.10698757987269603</c:v>
                </c:pt>
              </c:numCache>
            </c:numRef>
          </c:yVal>
        </c:ser>
        <c:axId val="281025536"/>
        <c:axId val="281039616"/>
      </c:scatterChart>
      <c:valAx>
        <c:axId val="277600896"/>
        <c:scaling>
          <c:orientation val="minMax"/>
          <c:max val="2.2000000000000002"/>
          <c:min val="0.8"/>
        </c:scaling>
        <c:axPos val="b"/>
        <c:title>
          <c:tx>
            <c:rich>
              <a:bodyPr/>
              <a:lstStyle/>
              <a:p>
                <a:pPr>
                  <a:defRPr sz="1379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altLang="en-US"/>
                  <a:t>IF-V, MS (W)</a:t>
                </a:r>
              </a:p>
            </c:rich>
          </c:tx>
          <c:layout>
            <c:manualLayout>
              <c:xMode val="edge"/>
              <c:yMode val="edge"/>
              <c:x val="0.37712076855777715"/>
              <c:y val="0.90772320417989816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 sz="999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281023616"/>
        <c:crosses val="autoZero"/>
        <c:crossBetween val="midCat"/>
        <c:majorUnit val="0.2"/>
      </c:valAx>
      <c:valAx>
        <c:axId val="281023616"/>
        <c:scaling>
          <c:orientation val="minMax"/>
          <c:max val="20000"/>
          <c:min val="0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379" b="1" i="0" u="none" strike="noStrike" baseline="0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altLang="en-US"/>
                  <a:t>K yield /1kW/spill</a:t>
                </a:r>
              </a:p>
            </c:rich>
          </c:tx>
          <c:layout>
            <c:manualLayout>
              <c:xMode val="edge"/>
              <c:yMode val="edge"/>
              <c:x val="4.7603023980976822E-2"/>
              <c:y val="0.17739141873000144"/>
            </c:manualLayout>
          </c:layout>
        </c:title>
        <c:numFmt formatCode="0" sourceLinked="1"/>
        <c:tickLblPos val="nextTo"/>
        <c:spPr>
          <a:ln>
            <a:solidFill>
              <a:srgbClr val="0070C0"/>
            </a:solidFill>
          </a:ln>
        </c:spPr>
        <c:txPr>
          <a:bodyPr/>
          <a:lstStyle/>
          <a:p>
            <a:pPr>
              <a:defRPr baseline="0">
                <a:solidFill>
                  <a:srgbClr val="0070C0"/>
                </a:solidFill>
              </a:defRPr>
            </a:pPr>
            <a:endParaRPr lang="ja-JP"/>
          </a:p>
        </c:txPr>
        <c:crossAx val="277600896"/>
        <c:crosses val="autoZero"/>
        <c:crossBetween val="midCat"/>
        <c:majorUnit val="5000"/>
      </c:valAx>
      <c:valAx>
        <c:axId val="281025536"/>
        <c:scaling>
          <c:orientation val="minMax"/>
        </c:scaling>
        <c:delete val="1"/>
        <c:axPos val="b"/>
        <c:numFmt formatCode="General" sourceLinked="1"/>
        <c:tickLblPos val="none"/>
        <c:crossAx val="281039616"/>
        <c:crosses val="autoZero"/>
        <c:crossBetween val="midCat"/>
      </c:valAx>
      <c:valAx>
        <c:axId val="281039616"/>
        <c:scaling>
          <c:orientation val="minMax"/>
          <c:max val="0.8"/>
          <c:min val="0"/>
        </c:scaling>
        <c:axPos val="r"/>
        <c:title>
          <c:tx>
            <c:rich>
              <a:bodyPr rot="-5400000" vert="horz"/>
              <a:lstStyle/>
              <a:p>
                <a:pPr>
                  <a:defRPr sz="1395">
                    <a:solidFill>
                      <a:srgbClr val="FF0000"/>
                    </a:solidFill>
                  </a:defRPr>
                </a:pPr>
                <a:r>
                  <a:rPr lang="en-US" altLang="ja-JP" sz="1395" b="1" i="0" baseline="0">
                    <a:solidFill>
                      <a:srgbClr val="FF0000"/>
                    </a:solidFill>
                  </a:rPr>
                  <a:t>K/π ratio</a:t>
                </a:r>
                <a:endParaRPr lang="ja-JP" altLang="ja-JP" sz="1400" b="1" i="0" baseline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1773111694371612"/>
              <c:y val="0.19363562946240126"/>
            </c:manualLayout>
          </c:layout>
        </c:title>
        <c:numFmt formatCode="#,##0.0_);\(#,##0.0\)" sourceLinked="0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 baseline="0">
                <a:solidFill>
                  <a:srgbClr val="FF0000"/>
                </a:solidFill>
              </a:defRPr>
            </a:pPr>
            <a:endParaRPr lang="ja-JP"/>
          </a:p>
        </c:txPr>
        <c:crossAx val="281025536"/>
        <c:crosses val="max"/>
        <c:crossBetween val="midCat"/>
        <c:majorUnit val="0.2"/>
      </c:valAx>
      <c:spPr>
        <a:noFill/>
        <a:ln w="25382">
          <a:noFill/>
        </a:ln>
      </c:spPr>
    </c:plotArea>
    <c:legend>
      <c:legendPos val="r"/>
      <c:layout>
        <c:manualLayout>
          <c:xMode val="edge"/>
          <c:yMode val="edge"/>
          <c:x val="0.25923374161563129"/>
          <c:y val="7.7220417377897727E-2"/>
          <c:w val="0.31561960203692491"/>
          <c:h val="0.19336979730680526"/>
        </c:manualLayout>
      </c:layout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196"/>
          </a:pPr>
          <a:endParaRPr lang="ja-JP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880030621172323E-2"/>
          <c:y val="2.6458333333333299E-2"/>
          <c:w val="0.8341364829396315"/>
          <c:h val="0.85326284722222157"/>
        </c:manualLayout>
      </c:layout>
      <c:scatterChart>
        <c:scatterStyle val="lineMarker"/>
        <c:ser>
          <c:idx val="0"/>
          <c:order val="0"/>
          <c:tx>
            <c:strRef>
              <c:f>'Pt-1.0_CMs Ess=275kV'!$M$1</c:f>
              <c:strCache>
                <c:ptCount val="1"/>
                <c:pt idx="0">
                  <c:v>Beam/TM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xVal>
            <c:numRef>
              <c:f>'Pt-1.0_CMs Ess=275kV'!$L$2:$L$44</c:f>
              <c:numCache>
                <c:formatCode>General</c:formatCode>
                <c:ptCount val="43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410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465</c:v>
                </c:pt>
                <c:pt idx="13">
                  <c:v>466</c:v>
                </c:pt>
                <c:pt idx="14">
                  <c:v>467</c:v>
                </c:pt>
                <c:pt idx="15">
                  <c:v>468</c:v>
                </c:pt>
                <c:pt idx="16">
                  <c:v>469</c:v>
                </c:pt>
                <c:pt idx="17">
                  <c:v>470</c:v>
                </c:pt>
                <c:pt idx="18">
                  <c:v>475</c:v>
                </c:pt>
                <c:pt idx="19">
                  <c:v>471</c:v>
                </c:pt>
                <c:pt idx="20">
                  <c:v>472</c:v>
                </c:pt>
                <c:pt idx="21">
                  <c:v>480</c:v>
                </c:pt>
                <c:pt idx="22">
                  <c:v>490</c:v>
                </c:pt>
                <c:pt idx="23">
                  <c:v>500</c:v>
                </c:pt>
                <c:pt idx="24">
                  <c:v>520</c:v>
                </c:pt>
                <c:pt idx="25">
                  <c:v>540</c:v>
                </c:pt>
                <c:pt idx="26">
                  <c:v>560</c:v>
                </c:pt>
                <c:pt idx="27">
                  <c:v>570</c:v>
                </c:pt>
                <c:pt idx="28">
                  <c:v>580</c:v>
                </c:pt>
                <c:pt idx="29">
                  <c:v>590</c:v>
                </c:pt>
                <c:pt idx="30">
                  <c:v>600</c:v>
                </c:pt>
                <c:pt idx="31">
                  <c:v>610</c:v>
                </c:pt>
                <c:pt idx="32">
                  <c:v>620</c:v>
                </c:pt>
                <c:pt idx="33">
                  <c:v>630</c:v>
                </c:pt>
                <c:pt idx="34">
                  <c:v>640</c:v>
                </c:pt>
                <c:pt idx="35">
                  <c:v>650</c:v>
                </c:pt>
                <c:pt idx="36">
                  <c:v>603</c:v>
                </c:pt>
                <c:pt idx="37">
                  <c:v>604</c:v>
                </c:pt>
                <c:pt idx="38">
                  <c:v>605</c:v>
                </c:pt>
                <c:pt idx="39">
                  <c:v>606</c:v>
                </c:pt>
                <c:pt idx="40">
                  <c:v>607</c:v>
                </c:pt>
                <c:pt idx="41">
                  <c:v>608</c:v>
                </c:pt>
                <c:pt idx="42">
                  <c:v>609</c:v>
                </c:pt>
              </c:numCache>
            </c:numRef>
          </c:xVal>
          <c:yVal>
            <c:numRef>
              <c:f>'Pt-1.0_CMs Ess=275kV'!$M$2:$M$44</c:f>
              <c:numCache>
                <c:formatCode>General</c:formatCode>
                <c:ptCount val="43"/>
                <c:pt idx="0">
                  <c:v>1.146281499692686</c:v>
                </c:pt>
                <c:pt idx="1">
                  <c:v>1.2765957446808509</c:v>
                </c:pt>
                <c:pt idx="2">
                  <c:v>1.393319289798375</c:v>
                </c:pt>
                <c:pt idx="3">
                  <c:v>1.5896041100030218</c:v>
                </c:pt>
                <c:pt idx="4">
                  <c:v>2.4450549450549448</c:v>
                </c:pt>
                <c:pt idx="5">
                  <c:v>46.322289156626283</c:v>
                </c:pt>
                <c:pt idx="6">
                  <c:v>560.18015267175565</c:v>
                </c:pt>
                <c:pt idx="7">
                  <c:v>889.34019370459748</c:v>
                </c:pt>
                <c:pt idx="8">
                  <c:v>325.17911353976962</c:v>
                </c:pt>
                <c:pt idx="9">
                  <c:v>15.032397408207339</c:v>
                </c:pt>
                <c:pt idx="10">
                  <c:v>4.4250451535219737</c:v>
                </c:pt>
                <c:pt idx="11">
                  <c:v>3.1818181818181785</c:v>
                </c:pt>
                <c:pt idx="12">
                  <c:v>3.3025261860751667</c:v>
                </c:pt>
                <c:pt idx="13">
                  <c:v>3.3078802687843654</c:v>
                </c:pt>
                <c:pt idx="14">
                  <c:v>3.318872017353574</c:v>
                </c:pt>
                <c:pt idx="15">
                  <c:v>3.276647433950783</c:v>
                </c:pt>
                <c:pt idx="16">
                  <c:v>3.2782874617736999</c:v>
                </c:pt>
                <c:pt idx="17">
                  <c:v>3.2907447803053955</c:v>
                </c:pt>
                <c:pt idx="18">
                  <c:v>2.9671678428966022</c:v>
                </c:pt>
                <c:pt idx="19">
                  <c:v>3.215601965601965</c:v>
                </c:pt>
                <c:pt idx="20">
                  <c:v>3.1750831569398237</c:v>
                </c:pt>
                <c:pt idx="21">
                  <c:v>2.5716872924841532</c:v>
                </c:pt>
                <c:pt idx="22">
                  <c:v>2.5663449939686367</c:v>
                </c:pt>
                <c:pt idx="23">
                  <c:v>3.089230769230769</c:v>
                </c:pt>
                <c:pt idx="24">
                  <c:v>4.4246451223195411</c:v>
                </c:pt>
                <c:pt idx="25">
                  <c:v>5.5188532253038334</c:v>
                </c:pt>
                <c:pt idx="26">
                  <c:v>6.4675084693563276</c:v>
                </c:pt>
                <c:pt idx="27">
                  <c:v>6.6381940207443559</c:v>
                </c:pt>
                <c:pt idx="28">
                  <c:v>6.9292062519154074</c:v>
                </c:pt>
                <c:pt idx="29">
                  <c:v>7.1111786148238174</c:v>
                </c:pt>
                <c:pt idx="30">
                  <c:v>7.2749844816883886</c:v>
                </c:pt>
                <c:pt idx="31">
                  <c:v>7.2152278177457934</c:v>
                </c:pt>
                <c:pt idx="32">
                  <c:v>6.7321051041981343</c:v>
                </c:pt>
                <c:pt idx="33">
                  <c:v>6.1139896373056706</c:v>
                </c:pt>
                <c:pt idx="34">
                  <c:v>5.6926799758015729</c:v>
                </c:pt>
                <c:pt idx="35">
                  <c:v>5.2126696832579258</c:v>
                </c:pt>
                <c:pt idx="36">
                  <c:v>7.3573851372186247</c:v>
                </c:pt>
                <c:pt idx="37">
                  <c:v>7.3741994510521502</c:v>
                </c:pt>
                <c:pt idx="38">
                  <c:v>7.3274282223579439</c:v>
                </c:pt>
                <c:pt idx="39">
                  <c:v>7.3934375958295</c:v>
                </c:pt>
                <c:pt idx="40">
                  <c:v>7.3898711417440834</c:v>
                </c:pt>
                <c:pt idx="41">
                  <c:v>7.324801950030432</c:v>
                </c:pt>
                <c:pt idx="42">
                  <c:v>7.1719666563754245</c:v>
                </c:pt>
              </c:numCache>
            </c:numRef>
          </c:yVal>
        </c:ser>
        <c:ser>
          <c:idx val="1"/>
          <c:order val="1"/>
          <c:tx>
            <c:strRef>
              <c:f>'Pt-1.0_CMs Ess=275kV'!$N$1</c:f>
              <c:strCache>
                <c:ptCount val="1"/>
                <c:pt idx="0">
                  <c:v>Proton/TM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'Pt-1.0_CMs Ess=275kV'!$L$2:$L$44</c:f>
              <c:numCache>
                <c:formatCode>General</c:formatCode>
                <c:ptCount val="43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410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465</c:v>
                </c:pt>
                <c:pt idx="13">
                  <c:v>466</c:v>
                </c:pt>
                <c:pt idx="14">
                  <c:v>467</c:v>
                </c:pt>
                <c:pt idx="15">
                  <c:v>468</c:v>
                </c:pt>
                <c:pt idx="16">
                  <c:v>469</c:v>
                </c:pt>
                <c:pt idx="17">
                  <c:v>470</c:v>
                </c:pt>
                <c:pt idx="18">
                  <c:v>475</c:v>
                </c:pt>
                <c:pt idx="19">
                  <c:v>471</c:v>
                </c:pt>
                <c:pt idx="20">
                  <c:v>472</c:v>
                </c:pt>
                <c:pt idx="21">
                  <c:v>480</c:v>
                </c:pt>
                <c:pt idx="22">
                  <c:v>490</c:v>
                </c:pt>
                <c:pt idx="23">
                  <c:v>500</c:v>
                </c:pt>
                <c:pt idx="24">
                  <c:v>520</c:v>
                </c:pt>
                <c:pt idx="25">
                  <c:v>540</c:v>
                </c:pt>
                <c:pt idx="26">
                  <c:v>560</c:v>
                </c:pt>
                <c:pt idx="27">
                  <c:v>570</c:v>
                </c:pt>
                <c:pt idx="28">
                  <c:v>580</c:v>
                </c:pt>
                <c:pt idx="29">
                  <c:v>590</c:v>
                </c:pt>
                <c:pt idx="30">
                  <c:v>600</c:v>
                </c:pt>
                <c:pt idx="31">
                  <c:v>610</c:v>
                </c:pt>
                <c:pt idx="32">
                  <c:v>620</c:v>
                </c:pt>
                <c:pt idx="33">
                  <c:v>630</c:v>
                </c:pt>
                <c:pt idx="34">
                  <c:v>640</c:v>
                </c:pt>
                <c:pt idx="35">
                  <c:v>650</c:v>
                </c:pt>
                <c:pt idx="36">
                  <c:v>603</c:v>
                </c:pt>
                <c:pt idx="37">
                  <c:v>604</c:v>
                </c:pt>
                <c:pt idx="38">
                  <c:v>605</c:v>
                </c:pt>
                <c:pt idx="39">
                  <c:v>606</c:v>
                </c:pt>
                <c:pt idx="40">
                  <c:v>607</c:v>
                </c:pt>
                <c:pt idx="41">
                  <c:v>608</c:v>
                </c:pt>
                <c:pt idx="42">
                  <c:v>609</c:v>
                </c:pt>
              </c:numCache>
            </c:numRef>
          </c:xVal>
          <c:yVal>
            <c:numRef>
              <c:f>'Pt-1.0_CMs Ess=275kV'!$N$2:$N$44</c:f>
              <c:numCache>
                <c:formatCode>General</c:formatCode>
                <c:ptCount val="43"/>
                <c:pt idx="0">
                  <c:v>1.8561770129071901E-2</c:v>
                </c:pt>
                <c:pt idx="1">
                  <c:v>1.8601823708206726E-2</c:v>
                </c:pt>
                <c:pt idx="2">
                  <c:v>1.9801384291303042E-2</c:v>
                </c:pt>
                <c:pt idx="3">
                  <c:v>2.5445754004230901E-2</c:v>
                </c:pt>
                <c:pt idx="4">
                  <c:v>5.6288156288156276E-2</c:v>
                </c:pt>
                <c:pt idx="5">
                  <c:v>0.74602409638554379</c:v>
                </c:pt>
                <c:pt idx="6">
                  <c:v>10.770503816793912</c:v>
                </c:pt>
                <c:pt idx="7">
                  <c:v>24.080750605326855</c:v>
                </c:pt>
                <c:pt idx="8">
                  <c:v>8.2553126897389202</c:v>
                </c:pt>
                <c:pt idx="9">
                  <c:v>0.45668003702560939</c:v>
                </c:pt>
                <c:pt idx="10">
                  <c:v>0.13506923540036142</c:v>
                </c:pt>
                <c:pt idx="11">
                  <c:v>0.1090909090909091</c:v>
                </c:pt>
                <c:pt idx="12">
                  <c:v>0.12643253234750501</c:v>
                </c:pt>
                <c:pt idx="13">
                  <c:v>0.12522907758094101</c:v>
                </c:pt>
                <c:pt idx="14">
                  <c:v>0.12534862101022601</c:v>
                </c:pt>
                <c:pt idx="15">
                  <c:v>0.12444579410871499</c:v>
                </c:pt>
                <c:pt idx="16">
                  <c:v>0.12828746177370001</c:v>
                </c:pt>
                <c:pt idx="17">
                  <c:v>0.12651916484886319</c:v>
                </c:pt>
                <c:pt idx="18">
                  <c:v>0.10092052776925411</c:v>
                </c:pt>
                <c:pt idx="19">
                  <c:v>0.12113022113022116</c:v>
                </c:pt>
                <c:pt idx="20">
                  <c:v>0.116782582400968</c:v>
                </c:pt>
                <c:pt idx="21">
                  <c:v>6.8487775430123798E-2</c:v>
                </c:pt>
                <c:pt idx="22">
                  <c:v>5.3437876960192997E-2</c:v>
                </c:pt>
                <c:pt idx="23">
                  <c:v>6.5076923076923199E-2</c:v>
                </c:pt>
                <c:pt idx="24">
                  <c:v>0.10374509211718499</c:v>
                </c:pt>
                <c:pt idx="25">
                  <c:v>0.145091928949829</c:v>
                </c:pt>
                <c:pt idx="26">
                  <c:v>0.17770249461041032</c:v>
                </c:pt>
                <c:pt idx="27">
                  <c:v>0.19447834045149545</c:v>
                </c:pt>
                <c:pt idx="28">
                  <c:v>0.23849218510573142</c:v>
                </c:pt>
                <c:pt idx="29">
                  <c:v>0.37642770352369453</c:v>
                </c:pt>
                <c:pt idx="30">
                  <c:v>0.61309745499689705</c:v>
                </c:pt>
                <c:pt idx="31">
                  <c:v>0.61699640287769864</c:v>
                </c:pt>
                <c:pt idx="32">
                  <c:v>0.34702506795530064</c:v>
                </c:pt>
                <c:pt idx="33">
                  <c:v>0.21307528192624225</c:v>
                </c:pt>
                <c:pt idx="34">
                  <c:v>0.19234724742891701</c:v>
                </c:pt>
                <c:pt idx="35">
                  <c:v>0.17719457013574688</c:v>
                </c:pt>
                <c:pt idx="36">
                  <c:v>0.63533765032377543</c:v>
                </c:pt>
                <c:pt idx="37">
                  <c:v>0.64778896004879605</c:v>
                </c:pt>
                <c:pt idx="38">
                  <c:v>0.6514660965180219</c:v>
                </c:pt>
                <c:pt idx="39">
                  <c:v>0.66688132474701001</c:v>
                </c:pt>
                <c:pt idx="40">
                  <c:v>0.66718609529517603</c:v>
                </c:pt>
                <c:pt idx="41">
                  <c:v>0.66316270566727598</c:v>
                </c:pt>
                <c:pt idx="42">
                  <c:v>0.63275702377276899</c:v>
                </c:pt>
              </c:numCache>
            </c:numRef>
          </c:yVal>
        </c:ser>
        <c:ser>
          <c:idx val="3"/>
          <c:order val="2"/>
          <c:tx>
            <c:strRef>
              <c:f>'Pt-1.0_CMs Ess=275kV'!$P$1</c:f>
              <c:strCache>
                <c:ptCount val="1"/>
                <c:pt idx="0">
                  <c:v>Pion/TM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xVal>
            <c:numRef>
              <c:f>'Pt-1.0_CMs Ess=275kV'!$L$2:$L$44</c:f>
              <c:numCache>
                <c:formatCode>General</c:formatCode>
                <c:ptCount val="43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410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465</c:v>
                </c:pt>
                <c:pt idx="13">
                  <c:v>466</c:v>
                </c:pt>
                <c:pt idx="14">
                  <c:v>467</c:v>
                </c:pt>
                <c:pt idx="15">
                  <c:v>468</c:v>
                </c:pt>
                <c:pt idx="16">
                  <c:v>469</c:v>
                </c:pt>
                <c:pt idx="17">
                  <c:v>470</c:v>
                </c:pt>
                <c:pt idx="18">
                  <c:v>475</c:v>
                </c:pt>
                <c:pt idx="19">
                  <c:v>471</c:v>
                </c:pt>
                <c:pt idx="20">
                  <c:v>472</c:v>
                </c:pt>
                <c:pt idx="21">
                  <c:v>480</c:v>
                </c:pt>
                <c:pt idx="22">
                  <c:v>490</c:v>
                </c:pt>
                <c:pt idx="23">
                  <c:v>500</c:v>
                </c:pt>
                <c:pt idx="24">
                  <c:v>520</c:v>
                </c:pt>
                <c:pt idx="25">
                  <c:v>540</c:v>
                </c:pt>
                <c:pt idx="26">
                  <c:v>560</c:v>
                </c:pt>
                <c:pt idx="27">
                  <c:v>570</c:v>
                </c:pt>
                <c:pt idx="28">
                  <c:v>580</c:v>
                </c:pt>
                <c:pt idx="29">
                  <c:v>590</c:v>
                </c:pt>
                <c:pt idx="30">
                  <c:v>600</c:v>
                </c:pt>
                <c:pt idx="31">
                  <c:v>610</c:v>
                </c:pt>
                <c:pt idx="32">
                  <c:v>620</c:v>
                </c:pt>
                <c:pt idx="33">
                  <c:v>630</c:v>
                </c:pt>
                <c:pt idx="34">
                  <c:v>640</c:v>
                </c:pt>
                <c:pt idx="35">
                  <c:v>650</c:v>
                </c:pt>
                <c:pt idx="36">
                  <c:v>603</c:v>
                </c:pt>
                <c:pt idx="37">
                  <c:v>604</c:v>
                </c:pt>
                <c:pt idx="38">
                  <c:v>605</c:v>
                </c:pt>
                <c:pt idx="39">
                  <c:v>606</c:v>
                </c:pt>
                <c:pt idx="40">
                  <c:v>607</c:v>
                </c:pt>
                <c:pt idx="41">
                  <c:v>608</c:v>
                </c:pt>
                <c:pt idx="42">
                  <c:v>609</c:v>
                </c:pt>
              </c:numCache>
            </c:numRef>
          </c:xVal>
          <c:yVal>
            <c:numRef>
              <c:f>'Pt-1.0_CMs Ess=275kV'!$P$2:$P$44</c:f>
              <c:numCache>
                <c:formatCode>General</c:formatCode>
                <c:ptCount val="43"/>
                <c:pt idx="0">
                  <c:v>1.0270436385986479</c:v>
                </c:pt>
                <c:pt idx="1">
                  <c:v>1.181762917933131</c:v>
                </c:pt>
                <c:pt idx="2">
                  <c:v>1.2858862473668358</c:v>
                </c:pt>
                <c:pt idx="3">
                  <c:v>1.4596554850407979</c:v>
                </c:pt>
                <c:pt idx="4">
                  <c:v>2.0760073260073262</c:v>
                </c:pt>
                <c:pt idx="5">
                  <c:v>24.520180722891595</c:v>
                </c:pt>
                <c:pt idx="6">
                  <c:v>301.45007633587767</c:v>
                </c:pt>
                <c:pt idx="7">
                  <c:v>565.80387409200966</c:v>
                </c:pt>
                <c:pt idx="8">
                  <c:v>269.68822100789322</c:v>
                </c:pt>
                <c:pt idx="9">
                  <c:v>12.721999382906498</c:v>
                </c:pt>
                <c:pt idx="10">
                  <c:v>3.7495484647802528</c:v>
                </c:pt>
                <c:pt idx="11">
                  <c:v>2.2690909090909099</c:v>
                </c:pt>
                <c:pt idx="12">
                  <c:v>2.0717806531115222</c:v>
                </c:pt>
                <c:pt idx="13">
                  <c:v>2.0229077580940786</c:v>
                </c:pt>
                <c:pt idx="14">
                  <c:v>2.0291292221877937</c:v>
                </c:pt>
                <c:pt idx="15">
                  <c:v>1.9726692985119938</c:v>
                </c:pt>
                <c:pt idx="16">
                  <c:v>1.9727828746177405</c:v>
                </c:pt>
                <c:pt idx="17">
                  <c:v>1.9753817388594579</c:v>
                </c:pt>
                <c:pt idx="18">
                  <c:v>1.9410862227677201</c:v>
                </c:pt>
                <c:pt idx="19">
                  <c:v>1.9474815724815735</c:v>
                </c:pt>
                <c:pt idx="20">
                  <c:v>1.9425461143029941</c:v>
                </c:pt>
                <c:pt idx="21">
                  <c:v>1.933896770298823</c:v>
                </c:pt>
                <c:pt idx="22">
                  <c:v>2.1537997587454867</c:v>
                </c:pt>
                <c:pt idx="23">
                  <c:v>2.5673846153846185</c:v>
                </c:pt>
                <c:pt idx="24">
                  <c:v>3.6221685291452728</c:v>
                </c:pt>
                <c:pt idx="25">
                  <c:v>4.5381738859457794</c:v>
                </c:pt>
                <c:pt idx="26">
                  <c:v>5.3295349553433846</c:v>
                </c:pt>
                <c:pt idx="27">
                  <c:v>5.4630872483221475</c:v>
                </c:pt>
                <c:pt idx="28">
                  <c:v>5.6760649708856876</c:v>
                </c:pt>
                <c:pt idx="29">
                  <c:v>5.6871202916160346</c:v>
                </c:pt>
                <c:pt idx="30">
                  <c:v>5.5931098696461756</c:v>
                </c:pt>
                <c:pt idx="31">
                  <c:v>5.5329736211031184</c:v>
                </c:pt>
                <c:pt idx="32">
                  <c:v>5.4318936877076514</c:v>
                </c:pt>
                <c:pt idx="33">
                  <c:v>5.064919231941448</c:v>
                </c:pt>
                <c:pt idx="34">
                  <c:v>4.7298850574712556</c:v>
                </c:pt>
                <c:pt idx="35">
                  <c:v>4.3318250377073886</c:v>
                </c:pt>
                <c:pt idx="36">
                  <c:v>5.6352143077397274</c:v>
                </c:pt>
                <c:pt idx="37">
                  <c:v>5.6401341872522046</c:v>
                </c:pt>
                <c:pt idx="38">
                  <c:v>5.5894929749541973</c:v>
                </c:pt>
                <c:pt idx="39">
                  <c:v>5.6142287641827684</c:v>
                </c:pt>
                <c:pt idx="40">
                  <c:v>5.6311057836379979</c:v>
                </c:pt>
                <c:pt idx="41">
                  <c:v>5.5645947592930973</c:v>
                </c:pt>
                <c:pt idx="42">
                  <c:v>5.4868786662550146</c:v>
                </c:pt>
              </c:numCache>
            </c:numRef>
          </c:yVal>
        </c:ser>
        <c:ser>
          <c:idx val="4"/>
          <c:order val="3"/>
          <c:tx>
            <c:strRef>
              <c:f>'Pt-1.0_CMs Ess=275kV'!$Q$1</c:f>
              <c:strCache>
                <c:ptCount val="1"/>
                <c:pt idx="0">
                  <c:v>Electron/TM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3366FF"/>
              </a:solidFill>
              <a:ln>
                <a:solidFill>
                  <a:srgbClr val="3366FF"/>
                </a:solidFill>
              </a:ln>
            </c:spPr>
          </c:marker>
          <c:xVal>
            <c:numRef>
              <c:f>'Pt-1.0_CMs Ess=275kV'!$L$2:$L$44</c:f>
              <c:numCache>
                <c:formatCode>General</c:formatCode>
                <c:ptCount val="43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410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465</c:v>
                </c:pt>
                <c:pt idx="13">
                  <c:v>466</c:v>
                </c:pt>
                <c:pt idx="14">
                  <c:v>467</c:v>
                </c:pt>
                <c:pt idx="15">
                  <c:v>468</c:v>
                </c:pt>
                <c:pt idx="16">
                  <c:v>469</c:v>
                </c:pt>
                <c:pt idx="17">
                  <c:v>470</c:v>
                </c:pt>
                <c:pt idx="18">
                  <c:v>475</c:v>
                </c:pt>
                <c:pt idx="19">
                  <c:v>471</c:v>
                </c:pt>
                <c:pt idx="20">
                  <c:v>472</c:v>
                </c:pt>
                <c:pt idx="21">
                  <c:v>480</c:v>
                </c:pt>
                <c:pt idx="22">
                  <c:v>490</c:v>
                </c:pt>
                <c:pt idx="23">
                  <c:v>500</c:v>
                </c:pt>
                <c:pt idx="24">
                  <c:v>520</c:v>
                </c:pt>
                <c:pt idx="25">
                  <c:v>540</c:v>
                </c:pt>
                <c:pt idx="26">
                  <c:v>560</c:v>
                </c:pt>
                <c:pt idx="27">
                  <c:v>570</c:v>
                </c:pt>
                <c:pt idx="28">
                  <c:v>580</c:v>
                </c:pt>
                <c:pt idx="29">
                  <c:v>590</c:v>
                </c:pt>
                <c:pt idx="30">
                  <c:v>600</c:v>
                </c:pt>
                <c:pt idx="31">
                  <c:v>610</c:v>
                </c:pt>
                <c:pt idx="32">
                  <c:v>620</c:v>
                </c:pt>
                <c:pt idx="33">
                  <c:v>630</c:v>
                </c:pt>
                <c:pt idx="34">
                  <c:v>640</c:v>
                </c:pt>
                <c:pt idx="35">
                  <c:v>650</c:v>
                </c:pt>
                <c:pt idx="36">
                  <c:v>603</c:v>
                </c:pt>
                <c:pt idx="37">
                  <c:v>604</c:v>
                </c:pt>
                <c:pt idx="38">
                  <c:v>605</c:v>
                </c:pt>
                <c:pt idx="39">
                  <c:v>606</c:v>
                </c:pt>
                <c:pt idx="40">
                  <c:v>607</c:v>
                </c:pt>
                <c:pt idx="41">
                  <c:v>608</c:v>
                </c:pt>
                <c:pt idx="42">
                  <c:v>609</c:v>
                </c:pt>
              </c:numCache>
            </c:numRef>
          </c:xVal>
          <c:yVal>
            <c:numRef>
              <c:f>'Pt-1.0_CMs Ess=275kV'!$Q$2:$Q$44</c:f>
              <c:numCache>
                <c:formatCode>General</c:formatCode>
                <c:ptCount val="43"/>
                <c:pt idx="0">
                  <c:v>8.9121081745544024E-3</c:v>
                </c:pt>
                <c:pt idx="1">
                  <c:v>9.8784194528875463E-3</c:v>
                </c:pt>
                <c:pt idx="2">
                  <c:v>1.3602166716822123E-2</c:v>
                </c:pt>
                <c:pt idx="3">
                  <c:v>1.6470232698700505E-2</c:v>
                </c:pt>
                <c:pt idx="4">
                  <c:v>0.14764957264957287</c:v>
                </c:pt>
                <c:pt idx="5">
                  <c:v>19.19692771084339</c:v>
                </c:pt>
                <c:pt idx="6">
                  <c:v>230.65273282442749</c:v>
                </c:pt>
                <c:pt idx="7">
                  <c:v>254.95747578692504</c:v>
                </c:pt>
                <c:pt idx="8">
                  <c:v>28.982301153612632</c:v>
                </c:pt>
                <c:pt idx="9">
                  <c:v>0.53687133600740577</c:v>
                </c:pt>
                <c:pt idx="10">
                  <c:v>8.7898856110776719E-2</c:v>
                </c:pt>
                <c:pt idx="11">
                  <c:v>7.7515151515151495E-2</c:v>
                </c:pt>
                <c:pt idx="12">
                  <c:v>9.0049291435612994E-2</c:v>
                </c:pt>
                <c:pt idx="13">
                  <c:v>9.1325595601710524E-2</c:v>
                </c:pt>
                <c:pt idx="14">
                  <c:v>9.6157421753951047E-2</c:v>
                </c:pt>
                <c:pt idx="15">
                  <c:v>0.10027330701488002</c:v>
                </c:pt>
                <c:pt idx="16">
                  <c:v>0.102874617737003</c:v>
                </c:pt>
                <c:pt idx="17">
                  <c:v>0.10978497974446913</c:v>
                </c:pt>
                <c:pt idx="18">
                  <c:v>0.12344277385701115</c:v>
                </c:pt>
                <c:pt idx="19">
                  <c:v>0.1120393120393119</c:v>
                </c:pt>
                <c:pt idx="20">
                  <c:v>0.1122467493196251</c:v>
                </c:pt>
                <c:pt idx="21">
                  <c:v>0.14141261696347701</c:v>
                </c:pt>
                <c:pt idx="22">
                  <c:v>0.19683353437876988</c:v>
                </c:pt>
                <c:pt idx="23">
                  <c:v>0.26803076923076952</c:v>
                </c:pt>
                <c:pt idx="24">
                  <c:v>0.41609785563273899</c:v>
                </c:pt>
                <c:pt idx="25">
                  <c:v>0.46276098473044652</c:v>
                </c:pt>
                <c:pt idx="26">
                  <c:v>0.49362488450877745</c:v>
                </c:pt>
                <c:pt idx="27">
                  <c:v>0.49191580231848764</c:v>
                </c:pt>
                <c:pt idx="28">
                  <c:v>0.48746552252528302</c:v>
                </c:pt>
                <c:pt idx="29">
                  <c:v>0.472083839611179</c:v>
                </c:pt>
                <c:pt idx="30">
                  <c:v>0.42852265673494777</c:v>
                </c:pt>
                <c:pt idx="31">
                  <c:v>0.419994004796163</c:v>
                </c:pt>
                <c:pt idx="32">
                  <c:v>0.38447598912715286</c:v>
                </c:pt>
                <c:pt idx="33">
                  <c:v>0.332581530021335</c:v>
                </c:pt>
                <c:pt idx="34">
                  <c:v>0.29277071990320652</c:v>
                </c:pt>
                <c:pt idx="35">
                  <c:v>0.26168929110105632</c:v>
                </c:pt>
                <c:pt idx="36">
                  <c:v>0.43502929386370653</c:v>
                </c:pt>
                <c:pt idx="37">
                  <c:v>0.43452272034156764</c:v>
                </c:pt>
                <c:pt idx="38">
                  <c:v>0.4332009773976801</c:v>
                </c:pt>
                <c:pt idx="39">
                  <c:v>0.44602882551364653</c:v>
                </c:pt>
                <c:pt idx="40">
                  <c:v>0.42421336529817238</c:v>
                </c:pt>
                <c:pt idx="41">
                  <c:v>0.43235831809872038</c:v>
                </c:pt>
                <c:pt idx="42">
                  <c:v>0.40799629515282565</c:v>
                </c:pt>
              </c:numCache>
            </c:numRef>
          </c:yVal>
        </c:ser>
        <c:ser>
          <c:idx val="2"/>
          <c:order val="4"/>
          <c:tx>
            <c:strRef>
              <c:f>'Pt-1.0_CMs Ess=275kV'!$O$1</c:f>
              <c:strCache>
                <c:ptCount val="1"/>
                <c:pt idx="0">
                  <c:v>Kaon/TM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xVal>
            <c:numRef>
              <c:f>'Pt-1.0_CMs Ess=275kV'!$L$2:$L$44</c:f>
              <c:numCache>
                <c:formatCode>General</c:formatCode>
                <c:ptCount val="43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410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465</c:v>
                </c:pt>
                <c:pt idx="13">
                  <c:v>466</c:v>
                </c:pt>
                <c:pt idx="14">
                  <c:v>467</c:v>
                </c:pt>
                <c:pt idx="15">
                  <c:v>468</c:v>
                </c:pt>
                <c:pt idx="16">
                  <c:v>469</c:v>
                </c:pt>
                <c:pt idx="17">
                  <c:v>470</c:v>
                </c:pt>
                <c:pt idx="18">
                  <c:v>475</c:v>
                </c:pt>
                <c:pt idx="19">
                  <c:v>471</c:v>
                </c:pt>
                <c:pt idx="20">
                  <c:v>472</c:v>
                </c:pt>
                <c:pt idx="21">
                  <c:v>480</c:v>
                </c:pt>
                <c:pt idx="22">
                  <c:v>490</c:v>
                </c:pt>
                <c:pt idx="23">
                  <c:v>500</c:v>
                </c:pt>
                <c:pt idx="24">
                  <c:v>520</c:v>
                </c:pt>
                <c:pt idx="25">
                  <c:v>540</c:v>
                </c:pt>
                <c:pt idx="26">
                  <c:v>560</c:v>
                </c:pt>
                <c:pt idx="27">
                  <c:v>570</c:v>
                </c:pt>
                <c:pt idx="28">
                  <c:v>580</c:v>
                </c:pt>
                <c:pt idx="29">
                  <c:v>590</c:v>
                </c:pt>
                <c:pt idx="30">
                  <c:v>600</c:v>
                </c:pt>
                <c:pt idx="31">
                  <c:v>610</c:v>
                </c:pt>
                <c:pt idx="32">
                  <c:v>620</c:v>
                </c:pt>
                <c:pt idx="33">
                  <c:v>630</c:v>
                </c:pt>
                <c:pt idx="34">
                  <c:v>640</c:v>
                </c:pt>
                <c:pt idx="35">
                  <c:v>650</c:v>
                </c:pt>
                <c:pt idx="36">
                  <c:v>603</c:v>
                </c:pt>
                <c:pt idx="37">
                  <c:v>604</c:v>
                </c:pt>
                <c:pt idx="38">
                  <c:v>605</c:v>
                </c:pt>
                <c:pt idx="39">
                  <c:v>606</c:v>
                </c:pt>
                <c:pt idx="40">
                  <c:v>607</c:v>
                </c:pt>
                <c:pt idx="41">
                  <c:v>608</c:v>
                </c:pt>
                <c:pt idx="42">
                  <c:v>609</c:v>
                </c:pt>
              </c:numCache>
            </c:numRef>
          </c:xVal>
          <c:yVal>
            <c:numRef>
              <c:f>'Pt-1.0_CMs Ess=275kV'!$O$2:$O$44</c:f>
              <c:numCache>
                <c:formatCode>General</c:formatCode>
                <c:ptCount val="43"/>
                <c:pt idx="0">
                  <c:v>4.8063921327596917E-2</c:v>
                </c:pt>
                <c:pt idx="1">
                  <c:v>5.5075987841945437E-2</c:v>
                </c:pt>
                <c:pt idx="2">
                  <c:v>5.86819139331929E-2</c:v>
                </c:pt>
                <c:pt idx="3">
                  <c:v>7.0927772741009407E-2</c:v>
                </c:pt>
                <c:pt idx="4">
                  <c:v>0.1222527472527471</c:v>
                </c:pt>
                <c:pt idx="5">
                  <c:v>1.0015963855421655</c:v>
                </c:pt>
                <c:pt idx="6">
                  <c:v>7.5428091603053415</c:v>
                </c:pt>
                <c:pt idx="7">
                  <c:v>12.748940677966099</c:v>
                </c:pt>
                <c:pt idx="8">
                  <c:v>6.2711596842744513</c:v>
                </c:pt>
                <c:pt idx="9">
                  <c:v>0.74745448935513703</c:v>
                </c:pt>
                <c:pt idx="10">
                  <c:v>0.31261288380493796</c:v>
                </c:pt>
                <c:pt idx="11">
                  <c:v>0.65709090909090895</c:v>
                </c:pt>
                <c:pt idx="12">
                  <c:v>0.94661121380160262</c:v>
                </c:pt>
                <c:pt idx="13" formatCode="0.000">
                  <c:v>0.99856444715943748</c:v>
                </c:pt>
                <c:pt idx="14" formatCode="0.000">
                  <c:v>1.0012395413696915</c:v>
                </c:pt>
                <c:pt idx="15" formatCode="0.000">
                  <c:v>1.0142726996659579</c:v>
                </c:pt>
                <c:pt idx="16" formatCode="0.000">
                  <c:v>1.0086238532110099</c:v>
                </c:pt>
                <c:pt idx="17" formatCode="0.000">
                  <c:v>1.0135556248052369</c:v>
                </c:pt>
                <c:pt idx="18">
                  <c:v>0.74222154034980203</c:v>
                </c:pt>
                <c:pt idx="19">
                  <c:v>0.97027027027027091</c:v>
                </c:pt>
                <c:pt idx="20">
                  <c:v>0.94088297550650102</c:v>
                </c:pt>
                <c:pt idx="21">
                  <c:v>0.37859945668578299</c:v>
                </c:pt>
                <c:pt idx="22">
                  <c:v>0.1062123039807001</c:v>
                </c:pt>
                <c:pt idx="23">
                  <c:v>0.11320000000000002</c:v>
                </c:pt>
                <c:pt idx="24">
                  <c:v>0.15397160978556301</c:v>
                </c:pt>
                <c:pt idx="25">
                  <c:v>0.19900280461202899</c:v>
                </c:pt>
                <c:pt idx="26">
                  <c:v>0.24866030181706242</c:v>
                </c:pt>
                <c:pt idx="27">
                  <c:v>0.26333129957291002</c:v>
                </c:pt>
                <c:pt idx="28">
                  <c:v>0.29016242721422053</c:v>
                </c:pt>
                <c:pt idx="29">
                  <c:v>0.32585054678007352</c:v>
                </c:pt>
                <c:pt idx="30">
                  <c:v>0.383736809435133</c:v>
                </c:pt>
                <c:pt idx="31">
                  <c:v>0.39460431654676298</c:v>
                </c:pt>
                <c:pt idx="32">
                  <c:v>0.3255813953488379</c:v>
                </c:pt>
                <c:pt idx="33">
                  <c:v>0.27912221883572108</c:v>
                </c:pt>
                <c:pt idx="34">
                  <c:v>0.25928614640048375</c:v>
                </c:pt>
                <c:pt idx="35">
                  <c:v>0.24307692307692319</c:v>
                </c:pt>
                <c:pt idx="36">
                  <c:v>0.3952204748689489</c:v>
                </c:pt>
                <c:pt idx="37">
                  <c:v>0.39371759682830132</c:v>
                </c:pt>
                <c:pt idx="38">
                  <c:v>0.39205864386072153</c:v>
                </c:pt>
                <c:pt idx="39">
                  <c:v>0.40509046304814539</c:v>
                </c:pt>
                <c:pt idx="40">
                  <c:v>0.40047947258016198</c:v>
                </c:pt>
                <c:pt idx="41">
                  <c:v>0.40813528336380345</c:v>
                </c:pt>
                <c:pt idx="42">
                  <c:v>0.38854584748379101</c:v>
                </c:pt>
              </c:numCache>
            </c:numRef>
          </c:yVal>
        </c:ser>
        <c:axId val="282504576"/>
        <c:axId val="282507520"/>
      </c:scatterChart>
      <c:valAx>
        <c:axId val="282504576"/>
        <c:scaling>
          <c:orientation val="minMax"/>
          <c:max val="650"/>
          <c:min val="350"/>
        </c:scaling>
        <c:axPos val="b"/>
        <c:numFmt formatCode="General" sourceLinked="1"/>
        <c:tickLblPos val="nextTo"/>
        <c:crossAx val="282507520"/>
        <c:crossesAt val="1.0000000000000005E-2"/>
        <c:crossBetween val="midCat"/>
      </c:valAx>
      <c:valAx>
        <c:axId val="282507520"/>
        <c:scaling>
          <c:logBase val="10"/>
          <c:orientation val="minMax"/>
          <c:min val="1.0000000000000005E-2"/>
        </c:scaling>
        <c:axPos val="l"/>
        <c:majorGridlines/>
        <c:numFmt formatCode="General" sourceLinked="1"/>
        <c:tickLblPos val="nextTo"/>
        <c:crossAx val="282504576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49614068687698132"/>
          <c:y val="7.8715277777777475E-4"/>
          <c:w val="0.47408411974056264"/>
          <c:h val="0.36342534722222253"/>
        </c:manualLayout>
      </c:layout>
      <c:txPr>
        <a:bodyPr/>
        <a:lstStyle/>
        <a:p>
          <a:pPr>
            <a:defRPr sz="1200"/>
          </a:pPr>
          <a:endParaRPr lang="ja-JP"/>
        </a:p>
      </c:txPr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4CAD9-8837-4A8A-8016-61681144E176}" type="datetimeFigureOut">
              <a:rPr kumimoji="1" lang="ja-JP" altLang="en-US" smtClean="0"/>
              <a:pPr/>
              <a:t>2012/5/31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70BFA-CDF5-4646-ABE5-7C6A7C5E39F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0E60F-5C81-48BE-BA1B-F67D2246A320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530225" y="4275138"/>
            <a:ext cx="5821363" cy="4486275"/>
          </a:xfrm>
          <a:solidFill>
            <a:srgbClr val="FFFFFF"/>
          </a:solidFill>
          <a:ln>
            <a:solidFill>
              <a:schemeClr val="bg1"/>
            </a:solidFill>
          </a:ln>
        </p:spPr>
        <p:txBody>
          <a:bodyPr lIns="89311" tIns="43898" rIns="89311" bIns="43898"/>
          <a:lstStyle/>
          <a:p>
            <a:pPr defTabSz="909638">
              <a:spcBef>
                <a:spcPct val="0"/>
              </a:spcBef>
            </a:pPr>
            <a:r>
              <a:rPr lang="en-US" altLang="ja-JP" sz="1800" dirty="0">
                <a:latin typeface="Helvetica" pitchFamily="34" charset="0"/>
              </a:rPr>
              <a:t>On the other hand, the </a:t>
            </a:r>
            <a:r>
              <a:rPr lang="en-US" altLang="ja-JP" sz="1800" dirty="0" err="1">
                <a:latin typeface="Helvetica" pitchFamily="34" charset="0"/>
              </a:rPr>
              <a:t>hadron</a:t>
            </a:r>
            <a:r>
              <a:rPr lang="en-US" altLang="ja-JP" sz="1800" dirty="0">
                <a:latin typeface="Helvetica" pitchFamily="34" charset="0"/>
              </a:rPr>
              <a:t> experimental hall looks like this.</a:t>
            </a:r>
          </a:p>
          <a:p>
            <a:pPr defTabSz="909638">
              <a:spcBef>
                <a:spcPct val="0"/>
              </a:spcBef>
            </a:pP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>
                <a:latin typeface="Helvetica" pitchFamily="34" charset="0"/>
              </a:rPr>
              <a:t>Proton beam comes here and various </a:t>
            </a:r>
            <a:r>
              <a:rPr lang="en-US" altLang="ja-JP" sz="1800" dirty="0" err="1">
                <a:latin typeface="Helvetica" pitchFamily="34" charset="0"/>
              </a:rPr>
              <a:t>kaon</a:t>
            </a:r>
            <a:r>
              <a:rPr lang="en-US" altLang="ja-JP" sz="1800" dirty="0">
                <a:latin typeface="Helvetica" pitchFamily="34" charset="0"/>
              </a:rPr>
              <a:t> beam lines are prepared, where K=1.8 means </a:t>
            </a:r>
            <a:r>
              <a:rPr lang="en-US" altLang="ja-JP" sz="1800" dirty="0" err="1">
                <a:latin typeface="Helvetica" pitchFamily="34" charset="0"/>
              </a:rPr>
              <a:t>kaons</a:t>
            </a:r>
            <a:r>
              <a:rPr lang="en-US" altLang="ja-JP" sz="1800" dirty="0">
                <a:latin typeface="Helvetica" pitchFamily="34" charset="0"/>
              </a:rPr>
              <a:t> with momentum of 1.8 </a:t>
            </a:r>
            <a:r>
              <a:rPr lang="en-US" altLang="ja-JP" sz="1800" dirty="0" err="1">
                <a:latin typeface="Helvetica" pitchFamily="34" charset="0"/>
              </a:rPr>
              <a:t>GeV</a:t>
            </a:r>
            <a:r>
              <a:rPr lang="en-US" altLang="ja-JP" sz="1800" dirty="0">
                <a:latin typeface="Helvetica" pitchFamily="34" charset="0"/>
              </a:rPr>
              <a:t>/c.</a:t>
            </a:r>
          </a:p>
          <a:p>
            <a:pPr defTabSz="909638">
              <a:spcBef>
                <a:spcPct val="0"/>
              </a:spcBef>
            </a:pP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>
                <a:latin typeface="Helvetica" pitchFamily="34" charset="0"/>
              </a:rPr>
              <a:t>At SKS, </a:t>
            </a:r>
            <a:r>
              <a:rPr lang="en-US" altLang="ja-JP" sz="1800" dirty="0" err="1">
                <a:latin typeface="Helvetica" pitchFamily="34" charset="0"/>
              </a:rPr>
              <a:t>hypernuclear</a:t>
            </a:r>
            <a:r>
              <a:rPr lang="en-US" altLang="ja-JP" sz="1800" dirty="0">
                <a:latin typeface="Helvetica" pitchFamily="34" charset="0"/>
              </a:rPr>
              <a:t> spectroscopy will be performed for a variety of nuclei. </a:t>
            </a: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>
                <a:latin typeface="Helvetica" pitchFamily="34" charset="0"/>
              </a:rPr>
              <a:t>In particular, searches for double </a:t>
            </a:r>
            <a:r>
              <a:rPr lang="en-US" altLang="ja-JP" sz="1800" dirty="0" err="1">
                <a:latin typeface="Helvetica" pitchFamily="34" charset="0"/>
              </a:rPr>
              <a:t>hypernucleus</a:t>
            </a:r>
            <a:r>
              <a:rPr lang="en-US" altLang="ja-JP" sz="1800" dirty="0">
                <a:latin typeface="Helvetica" pitchFamily="34" charset="0"/>
              </a:rPr>
              <a:t> and </a:t>
            </a:r>
            <a:r>
              <a:rPr lang="en-US" altLang="ja-JP" sz="1800" dirty="0" err="1">
                <a:latin typeface="Helvetica" pitchFamily="34" charset="0"/>
              </a:rPr>
              <a:t>pentaquark</a:t>
            </a:r>
            <a:r>
              <a:rPr lang="en-US" altLang="ja-JP" sz="1800" dirty="0">
                <a:latin typeface="Helvetica" pitchFamily="34" charset="0"/>
              </a:rPr>
              <a:t> are the highlights in here.</a:t>
            </a:r>
          </a:p>
          <a:p>
            <a:pPr defTabSz="909638">
              <a:spcBef>
                <a:spcPct val="0"/>
              </a:spcBef>
            </a:pP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>
                <a:latin typeface="Helvetica" pitchFamily="34" charset="0"/>
              </a:rPr>
              <a:t>In this </a:t>
            </a:r>
            <a:r>
              <a:rPr lang="en-US" altLang="ja-JP" sz="1800" dirty="0" err="1">
                <a:latin typeface="Helvetica" pitchFamily="34" charset="0"/>
              </a:rPr>
              <a:t>beamline</a:t>
            </a:r>
            <a:r>
              <a:rPr lang="en-US" altLang="ja-JP" sz="1800" dirty="0">
                <a:latin typeface="Helvetica" pitchFamily="34" charset="0"/>
              </a:rPr>
              <a:t>, </a:t>
            </a:r>
            <a:r>
              <a:rPr lang="en-US" altLang="ja-JP" sz="1800" dirty="0" err="1">
                <a:latin typeface="Helvetica" pitchFamily="34" charset="0"/>
              </a:rPr>
              <a:t>kaon</a:t>
            </a:r>
            <a:r>
              <a:rPr lang="en-US" altLang="ja-JP" sz="1800" dirty="0">
                <a:latin typeface="Helvetica" pitchFamily="34" charset="0"/>
              </a:rPr>
              <a:t> implantation is planned.  When </a:t>
            </a:r>
            <a:r>
              <a:rPr lang="en-US" altLang="ja-JP" sz="1800" dirty="0" err="1">
                <a:latin typeface="Helvetica" pitchFamily="34" charset="0"/>
              </a:rPr>
              <a:t>kaon</a:t>
            </a:r>
            <a:r>
              <a:rPr lang="en-US" altLang="ja-JP" sz="1800" dirty="0">
                <a:latin typeface="Helvetica" pitchFamily="34" charset="0"/>
              </a:rPr>
              <a:t> is implanted inside the nucleus, there is a possibility that high density matter is created. </a:t>
            </a: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 err="1">
                <a:latin typeface="Helvetica" pitchFamily="34" charset="0"/>
              </a:rPr>
              <a:t>Kaonic</a:t>
            </a:r>
            <a:r>
              <a:rPr lang="en-US" altLang="ja-JP" sz="1800" dirty="0">
                <a:latin typeface="Helvetica" pitchFamily="34" charset="0"/>
              </a:rPr>
              <a:t> atom and </a:t>
            </a:r>
            <a:r>
              <a:rPr lang="en-US" altLang="ja-JP" sz="1800" dirty="0" err="1">
                <a:latin typeface="Helvetica" pitchFamily="34" charset="0"/>
              </a:rPr>
              <a:t>kaonic</a:t>
            </a:r>
            <a:r>
              <a:rPr lang="en-US" altLang="ja-JP" sz="1800" dirty="0">
                <a:latin typeface="Helvetica" pitchFamily="34" charset="0"/>
              </a:rPr>
              <a:t> nucleus will be studied.</a:t>
            </a:r>
          </a:p>
          <a:p>
            <a:pPr defTabSz="909638">
              <a:spcBef>
                <a:spcPct val="0"/>
              </a:spcBef>
            </a:pP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>
                <a:latin typeface="Helvetica" pitchFamily="34" charset="0"/>
              </a:rPr>
              <a:t>This beam line is the neutral </a:t>
            </a:r>
            <a:r>
              <a:rPr lang="en-US" altLang="ja-JP" sz="1800" dirty="0" err="1">
                <a:latin typeface="Helvetica" pitchFamily="34" charset="0"/>
              </a:rPr>
              <a:t>kaon</a:t>
            </a:r>
            <a:r>
              <a:rPr lang="en-US" altLang="ja-JP" sz="1800" dirty="0">
                <a:latin typeface="Helvetica" pitchFamily="34" charset="0"/>
              </a:rPr>
              <a:t> line to study CP violation, and </a:t>
            </a: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>
                <a:latin typeface="Helvetica" pitchFamily="34" charset="0"/>
              </a:rPr>
              <a:t>this line is for T-violation experiment.</a:t>
            </a:r>
          </a:p>
          <a:p>
            <a:pPr defTabSz="909638">
              <a:spcBef>
                <a:spcPct val="0"/>
              </a:spcBef>
            </a:pPr>
            <a:r>
              <a:rPr lang="en-US" altLang="ja-JP" sz="1800" dirty="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1800" dirty="0">
                <a:latin typeface="Helvetica" pitchFamily="34" charset="0"/>
              </a:rPr>
              <a:t>Finally, this line, which is not yet completed, is dedicated to the study of </a:t>
            </a:r>
            <a:r>
              <a:rPr lang="en-US" altLang="ja-JP" sz="1800" dirty="0" err="1">
                <a:latin typeface="Helvetica" pitchFamily="34" charset="0"/>
              </a:rPr>
              <a:t>chiral</a:t>
            </a:r>
            <a:r>
              <a:rPr lang="en-US" altLang="ja-JP" sz="1800" dirty="0">
                <a:latin typeface="Helvetica" pitchFamily="34" charset="0"/>
              </a:rPr>
              <a:t> symmetry, namely, the mass generation mechanism of bound quarks.</a:t>
            </a:r>
          </a:p>
          <a:p>
            <a:pPr defTabSz="909638">
              <a:spcBef>
                <a:spcPct val="0"/>
              </a:spcBef>
            </a:pPr>
            <a:endParaRPr lang="en-US" altLang="ja-JP" sz="1800" dirty="0"/>
          </a:p>
        </p:txBody>
      </p:sp>
      <p:sp>
        <p:nvSpPr>
          <p:cNvPr id="19460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87" tIns="42194" rIns="84387" bIns="42194" anchor="b"/>
          <a:lstStyle/>
          <a:p>
            <a:pPr algn="r" defTabSz="844550"/>
            <a:fld id="{0DEF7E74-B49E-4904-9E94-F5A17F0760A6}" type="slidenum">
              <a:rPr lang="en-US" altLang="ja-JP" sz="1100">
                <a:latin typeface="Calibri" pitchFamily="34" charset="0"/>
              </a:rPr>
              <a:pPr algn="r" defTabSz="844550"/>
              <a:t>9</a:t>
            </a:fld>
            <a:endParaRPr lang="en-US" altLang="ja-JP" sz="11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E21507-13C8-48E3-8040-8E5E33900733}" type="slidenum">
              <a:rPr lang="en-US" altLang="ja-JP">
                <a:solidFill>
                  <a:prstClr val="black"/>
                </a:solidFill>
              </a:rPr>
              <a:pPr/>
              <a:t>10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553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mtClean="0"/>
              <a:t>絵の説明</a:t>
            </a:r>
          </a:p>
        </p:txBody>
      </p:sp>
      <p:sp>
        <p:nvSpPr>
          <p:cNvPr id="65541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5473ADC-0823-4471-8DDF-D1DC722060EF}" type="slidenum">
              <a:rPr lang="en-US" altLang="ja-JP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D24BA3-6E6E-4504-9E9A-6803AA3B8E03}" type="slidenum">
              <a:rPr lang="en-US" altLang="ja-JP">
                <a:solidFill>
                  <a:prstClr val="black"/>
                </a:solidFill>
              </a:rPr>
              <a:pPr/>
              <a:t>11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656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mtClean="0"/>
              <a:t>実験エリアの現状　</a:t>
            </a:r>
            <a:r>
              <a:rPr lang="en-US" altLang="ja-JP" smtClean="0"/>
              <a:t>2009</a:t>
            </a:r>
            <a:r>
              <a:rPr lang="ja-JP" altLang="en-US" smtClean="0"/>
              <a:t>年秋からビームタイム開始</a:t>
            </a:r>
          </a:p>
        </p:txBody>
      </p:sp>
      <p:sp>
        <p:nvSpPr>
          <p:cNvPr id="66565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8AB1976-6E60-4BE7-A460-0445972EA740}" type="slidenum">
              <a:rPr lang="en-US" altLang="ja-JP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281" tIns="45357" rIns="92281" bIns="45357"/>
          <a:lstStyle/>
          <a:p>
            <a:pPr defTabSz="877788"/>
            <a:endParaRPr lang="ja-JP" altLang="ja-JP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AA53B-216F-4DA7-8D12-67AB49C2F6AE}" type="slidenum">
              <a:rPr lang="en-US" altLang="ja-JP" smtClean="0">
                <a:latin typeface="Arial" pitchFamily="34" charset="0"/>
              </a:rPr>
              <a:pPr/>
              <a:t>20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1438" y="915988"/>
            <a:ext cx="4175125" cy="3132137"/>
          </a:xfrm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165" y="4352927"/>
            <a:ext cx="4770437" cy="3476625"/>
          </a:xfrm>
          <a:noFill/>
          <a:ln/>
        </p:spPr>
        <p:txBody>
          <a:bodyPr wrap="none" anchor="ctr"/>
          <a:lstStyle/>
          <a:p>
            <a:endParaRPr lang="ja-JP" altLang="ja-JP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48E85-0A84-41F2-A685-897BC6EF3ED4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96BA-7617-482B-9B82-7F4E93CBC3F7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1C031-5E9F-409B-BAA7-2737C42C2F3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02C20-D4C2-4E9E-8276-9EA68557D35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46237-2EE2-4FE5-8E81-E3AF2C74A4D2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7560E-05EC-4C67-8624-A14977FB71F3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5C564-D27B-49EF-A1B7-8977E9A4F40E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20FFB-8DCA-402B-839B-E411EB9F273A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F2482-2BFD-4661-BF89-9426095250AE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35508-1973-4FCB-BCC5-0D3D1D886BA5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1A9E0-FE7C-4645-BCD1-9A601B68BAFF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79" y="235"/>
              <a:ext cx="1864" cy="3635"/>
              <a:chOff x="3002" y="768"/>
              <a:chExt cx="1864" cy="363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68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6" y="1798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7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7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5" y="2205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6" y="1318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2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33" y="109"/>
              <a:ext cx="356" cy="608"/>
              <a:chOff x="173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80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2" name="Group 25"/>
            <p:cNvGrpSpPr>
              <a:grpSpLocks/>
            </p:cNvGrpSpPr>
            <p:nvPr userDrawn="1"/>
          </p:nvGrpSpPr>
          <p:grpSpPr bwMode="auto">
            <a:xfrm rot="8524840">
              <a:off x="676" y="3298"/>
              <a:ext cx="500" cy="500"/>
              <a:chOff x="1727" y="876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7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3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33"/>
            <p:cNvGrpSpPr>
              <a:grpSpLocks/>
            </p:cNvGrpSpPr>
            <p:nvPr userDrawn="1"/>
          </p:nvGrpSpPr>
          <p:grpSpPr bwMode="auto">
            <a:xfrm rot="10015322" flipH="1">
              <a:off x="4633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</p:grpSp>
      <p:sp>
        <p:nvSpPr>
          <p:cNvPr id="516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516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27313" y="6248400"/>
            <a:ext cx="396081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33A45-68C6-46FB-B2B9-6DE5C5E555B8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7495-D45D-45A0-A27E-05FECA0391E1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62EF-CF27-4683-8043-8BB64EAC127F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B9E16-C45E-482E-AC33-3B7B685044A7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D0216-81A2-47FC-84A6-FE45FDD8A0D7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DE72-46C6-473A-8B5C-C92DA3EFC5D1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CDFA2-7BCC-4933-AA43-7EA1AD9275B3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57BFA-CBAD-47FF-B00A-DDAF49D40342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8A7DD-1349-4860-B1AF-122611718C9C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950F8-DD85-4396-AA08-0831419551C0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ADE04-7FDF-41AF-9DC2-FFE88C6932BB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7334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A8C-1A32-41AC-9244-F8C92A54099B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7800" y="0"/>
            <a:ext cx="7772400" cy="914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8172450" y="-26988"/>
            <a:ext cx="935038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7956550" y="260350"/>
            <a:ext cx="1152525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04250" y="574675"/>
            <a:ext cx="504825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B2701-63B5-4CDB-9917-F5E3CCB3D6B3}" type="slidenum">
              <a:rPr lang="en-US" altLang="ja-JP">
                <a:solidFill>
                  <a:srgbClr val="006699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261DC-149B-4B0B-BCD7-85518F53241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07190-74EF-45EB-A792-ED2C24BB418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5D0AB-E908-43C6-BA73-DAF224D38CD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207D4-8AF3-4D29-AEBA-16F1ED7F898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DA51E-D90C-4316-AEDA-B721784544A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BBE0-B324-4607-8AB9-BC38658701B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0B42F-BA34-4404-AC74-D94E78E4A1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E5BA-FA4D-4A18-8F8C-E861BBFFA31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46BC4-D652-4DC5-8603-2C9929F654E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4652D-0D2A-44FB-A8A7-D76B961242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E866C-5F3A-4657-AFBB-B15702CD5E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54DB2-58B5-4360-B398-0AFE166126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459AE-E1E6-467C-BB8A-FCC7E3F554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タイトル、グラフ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 lIns="91440" tIns="45720" rIns="91440" bIns="45720"/>
          <a:lstStyle/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1FBA5-D62E-476A-BBCE-DB613F32750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5C1CB-B667-44EC-9A21-78288CB104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2F7E-B702-44DE-A6AB-342F446D360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EF983-F2AA-40DE-9D80-F5DF59AD44C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940F3-B322-4F9C-88F7-6242EC184F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9811C-0713-4248-A979-DBA41DEC988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F9A43-B178-48EE-9EED-651EEDD772C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1D379-77A0-4EF4-8FCF-B2AFDC4A8C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7D491-65EA-4CFB-A397-BA494E7E285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590F9-D437-4866-ADE1-60239355E52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4D97D-AF9A-4759-A604-61366D3C10F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4FF38-75E1-4A3E-B842-C835592ECCC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70303-A0E9-41FD-A610-421814FC88C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F084-ED0F-49BA-ADCD-BA3F54F8D0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9D078-259F-4834-B532-C6B8AD98D28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18E38-4A2D-4CCD-862E-FA2171C968B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B2F1-F7A4-474F-8825-9AB1FB2B92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タイトル、グラフ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88B89-E978-47C6-A892-95EC82D4867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1FC31-2ECE-4D10-BFA9-13B9E0E73D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31/05/2012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61AF4C-C1E5-4615-B3F2-8023671D4409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1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411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411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3" y="1723"/>
                  <a:ext cx="60" cy="28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16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4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412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6699"/>
                </a:solidFill>
              </a:endParaRPr>
            </a:p>
          </p:txBody>
        </p:sp>
      </p:grpSp>
      <p:sp>
        <p:nvSpPr>
          <p:cNvPr id="414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717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>
                <a:solidFill>
                  <a:srgbClr val="006699"/>
                </a:solidFill>
              </a:rPr>
              <a:t>31/05/2012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  <a:endParaRPr lang="en-US" altLang="ja-JP">
              <a:solidFill>
                <a:srgbClr val="006699"/>
              </a:solidFill>
            </a:endParaRPr>
          </a:p>
        </p:txBody>
      </p:sp>
      <p:sp>
        <p:nvSpPr>
          <p:cNvPr id="414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58CC50-7125-42FB-A02A-788BD34FB604}" type="slidenum">
              <a:rPr lang="en-US" altLang="ja-JP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25270-C656-4FA6-9A5B-B4C658CC0DB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BCBA-38FE-4D2C-BFDE-197C257E654B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__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__2.xls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wmf"/><Relationship Id="rId4" Type="http://schemas.openxmlformats.org/officeDocument/2006/relationships/image" Target="../media/image9.jpeg"/><Relationship Id="rId9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Status and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hadron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physics program </a:t>
            </a:r>
            <a:r>
              <a:rPr lang="en-US" altLang="ja-JP" dirty="0" smtClean="0"/>
              <a:t>of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K. Ozawa (KEK)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9"/>
          <p:cNvGrpSpPr>
            <a:grpSpLocks/>
          </p:cNvGrpSpPr>
          <p:nvPr/>
        </p:nvGrpSpPr>
        <p:grpSpPr bwMode="auto">
          <a:xfrm>
            <a:off x="4279900" y="373063"/>
            <a:ext cx="4864100" cy="6484937"/>
            <a:chOff x="4279896" y="372529"/>
            <a:chExt cx="4864104" cy="6485471"/>
          </a:xfrm>
        </p:grpSpPr>
        <p:pic>
          <p:nvPicPr>
            <p:cNvPr id="18447" name="Picture 1" descr="F:\DCIM\100CASIO\CIMG086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896" y="372529"/>
              <a:ext cx="4864104" cy="6485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フリーフォーム 22"/>
            <p:cNvSpPr/>
            <p:nvPr/>
          </p:nvSpPr>
          <p:spPr>
            <a:xfrm>
              <a:off x="5065710" y="5216390"/>
              <a:ext cx="2433639" cy="682681"/>
            </a:xfrm>
            <a:custGeom>
              <a:avLst/>
              <a:gdLst>
                <a:gd name="connsiteX0" fmla="*/ 0 w 2240924"/>
                <a:gd name="connsiteY0" fmla="*/ 1019578 h 1019578"/>
                <a:gd name="connsiteX1" fmla="*/ 785611 w 2240924"/>
                <a:gd name="connsiteY1" fmla="*/ 156693 h 1019578"/>
                <a:gd name="connsiteX2" fmla="*/ 2240924 w 2240924"/>
                <a:gd name="connsiteY2" fmla="*/ 79420 h 1019578"/>
                <a:gd name="connsiteX3" fmla="*/ 2240924 w 2240924"/>
                <a:gd name="connsiteY3" fmla="*/ 79420 h 101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0924" h="1019578">
                  <a:moveTo>
                    <a:pt x="0" y="1019578"/>
                  </a:moveTo>
                  <a:cubicBezTo>
                    <a:pt x="206062" y="666482"/>
                    <a:pt x="412124" y="313386"/>
                    <a:pt x="785611" y="156693"/>
                  </a:cubicBezTo>
                  <a:cubicBezTo>
                    <a:pt x="1159098" y="0"/>
                    <a:pt x="2240924" y="79420"/>
                    <a:pt x="2240924" y="79420"/>
                  </a:cubicBezTo>
                  <a:lnTo>
                    <a:pt x="2240924" y="79420"/>
                  </a:lnTo>
                </a:path>
              </a:pathLst>
            </a:custGeom>
            <a:ln w="571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 rot="10800000" flipH="1">
              <a:off x="4279896" y="2949253"/>
              <a:ext cx="501650" cy="666805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4279896" y="2550758"/>
              <a:ext cx="531813" cy="368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ｺﾞｼｯｸM" pitchFamily="49" charset="-128"/>
                </a:rPr>
                <a:t>KL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 rot="20839888">
              <a:off x="5064122" y="4865524"/>
              <a:ext cx="1035051" cy="3699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ｺﾞｼｯｸM" pitchFamily="49" charset="-128"/>
                </a:rPr>
                <a:t>K1.1BR</a:t>
              </a:r>
            </a:p>
          </p:txBody>
        </p:sp>
      </p:grpSp>
      <p:sp>
        <p:nvSpPr>
          <p:cNvPr id="18435" name="テキスト ボックス 5"/>
          <p:cNvSpPr txBox="1">
            <a:spLocks noChangeArrowheads="1"/>
          </p:cNvSpPr>
          <p:nvPr/>
        </p:nvSpPr>
        <p:spPr bwMode="auto">
          <a:xfrm>
            <a:off x="0" y="2100263"/>
            <a:ext cx="1620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Georgia" pitchFamily="18" charset="0"/>
                <a:ea typeface="HG明朝B" pitchFamily="17" charset="-128"/>
              </a:rPr>
              <a:t>North side</a:t>
            </a:r>
          </a:p>
        </p:txBody>
      </p:sp>
      <p:sp>
        <p:nvSpPr>
          <p:cNvPr id="18436" name="テキスト ボックス 6"/>
          <p:cNvSpPr txBox="1">
            <a:spLocks noChangeArrowheads="1"/>
          </p:cNvSpPr>
          <p:nvPr/>
        </p:nvSpPr>
        <p:spPr bwMode="auto">
          <a:xfrm>
            <a:off x="2463800" y="465138"/>
            <a:ext cx="160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Georgia" pitchFamily="18" charset="0"/>
                <a:ea typeface="HG明朝B" pitchFamily="17" charset="-128"/>
              </a:rPr>
              <a:t>South side</a:t>
            </a:r>
          </a:p>
        </p:txBody>
      </p:sp>
      <p:cxnSp>
        <p:nvCxnSpPr>
          <p:cNvPr id="27" name="直線矢印コネクタ 26"/>
          <p:cNvCxnSpPr/>
          <p:nvPr/>
        </p:nvCxnSpPr>
        <p:spPr>
          <a:xfrm rot="16200000" flipV="1">
            <a:off x="6138069" y="4298156"/>
            <a:ext cx="4102100" cy="10175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 rot="4421151">
            <a:off x="7272338" y="3756025"/>
            <a:ext cx="22145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ｺﾞｼｯｸM" pitchFamily="49" charset="-128"/>
              </a:rPr>
              <a:t>High Momentum</a:t>
            </a:r>
          </a:p>
        </p:txBody>
      </p:sp>
      <p:grpSp>
        <p:nvGrpSpPr>
          <p:cNvPr id="3" name="グループ化 17"/>
          <p:cNvGrpSpPr>
            <a:grpSpLocks/>
          </p:cNvGrpSpPr>
          <p:nvPr/>
        </p:nvGrpSpPr>
        <p:grpSpPr bwMode="auto">
          <a:xfrm>
            <a:off x="-1455738" y="2586038"/>
            <a:ext cx="5695951" cy="4271962"/>
            <a:chOff x="3447972" y="2585979"/>
            <a:chExt cx="5696028" cy="4272021"/>
          </a:xfrm>
        </p:grpSpPr>
        <p:pic>
          <p:nvPicPr>
            <p:cNvPr id="18442" name="Picture 2" descr="F:\DCIM\100CASIO\CIMG08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47972" y="2585979"/>
              <a:ext cx="5696028" cy="4272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フリーフォーム 36"/>
            <p:cNvSpPr/>
            <p:nvPr/>
          </p:nvSpPr>
          <p:spPr>
            <a:xfrm rot="17721370" flipH="1">
              <a:off x="7144517" y="4429886"/>
              <a:ext cx="468318" cy="342905"/>
            </a:xfrm>
            <a:custGeom>
              <a:avLst/>
              <a:gdLst>
                <a:gd name="connsiteX0" fmla="*/ 0 w 2240924"/>
                <a:gd name="connsiteY0" fmla="*/ 1019578 h 1019578"/>
                <a:gd name="connsiteX1" fmla="*/ 785611 w 2240924"/>
                <a:gd name="connsiteY1" fmla="*/ 156693 h 1019578"/>
                <a:gd name="connsiteX2" fmla="*/ 2240924 w 2240924"/>
                <a:gd name="connsiteY2" fmla="*/ 79420 h 1019578"/>
                <a:gd name="connsiteX3" fmla="*/ 2240924 w 2240924"/>
                <a:gd name="connsiteY3" fmla="*/ 79420 h 101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0924" h="1019578">
                  <a:moveTo>
                    <a:pt x="0" y="1019578"/>
                  </a:moveTo>
                  <a:cubicBezTo>
                    <a:pt x="206062" y="666482"/>
                    <a:pt x="412124" y="313386"/>
                    <a:pt x="785611" y="156693"/>
                  </a:cubicBezTo>
                  <a:cubicBezTo>
                    <a:pt x="1159098" y="0"/>
                    <a:pt x="2240924" y="79420"/>
                    <a:pt x="2240924" y="79420"/>
                  </a:cubicBezTo>
                  <a:lnTo>
                    <a:pt x="2240924" y="79420"/>
                  </a:lnTo>
                </a:path>
              </a:pathLst>
            </a:custGeom>
            <a:ln w="571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cxnSp>
          <p:nvCxnSpPr>
            <p:cNvPr id="39" name="直線矢印コネクタ 38"/>
            <p:cNvCxnSpPr>
              <a:stCxn id="44" idx="1"/>
            </p:cNvCxnSpPr>
            <p:nvPr/>
          </p:nvCxnSpPr>
          <p:spPr>
            <a:xfrm rot="10800000" flipV="1">
              <a:off x="5859418" y="3095573"/>
              <a:ext cx="515945" cy="22701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6375363" y="2909833"/>
              <a:ext cx="666759" cy="3667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明朝B" pitchFamily="17" charset="-128"/>
                </a:rPr>
                <a:t>SKS</a:t>
              </a: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7699355" y="4144926"/>
              <a:ext cx="1068401" cy="3667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ｺﾞｼｯｸM" pitchFamily="49" charset="-128"/>
                </a:rPr>
                <a:t>K1.8BR</a:t>
              </a:r>
            </a:p>
          </p:txBody>
        </p:sp>
      </p:grpSp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5" cstate="print"/>
          <a:srcRect b="55901"/>
          <a:stretch>
            <a:fillRect/>
          </a:stretch>
        </p:blipFill>
        <p:spPr bwMode="auto">
          <a:xfrm>
            <a:off x="627063" y="168275"/>
            <a:ext cx="1422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ストライプ矢印 21"/>
          <p:cNvSpPr/>
          <p:nvPr/>
        </p:nvSpPr>
        <p:spPr>
          <a:xfrm rot="16200000">
            <a:off x="1254920" y="1564481"/>
            <a:ext cx="296862" cy="206375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ks\J-PARC\Beam0910\K18\P1010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テキスト ボックス 10"/>
          <p:cNvSpPr txBox="1">
            <a:spLocks noChangeArrowheads="1"/>
          </p:cNvSpPr>
          <p:nvPr/>
        </p:nvSpPr>
        <p:spPr bwMode="auto">
          <a:xfrm rot="20059246">
            <a:off x="-298490" y="3891027"/>
            <a:ext cx="6885011" cy="110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>
            <a:prstTxWarp prst="textArchDown">
              <a:avLst>
                <a:gd name="adj" fmla="val 175112"/>
              </a:avLst>
            </a:prstTxWarp>
            <a:spAutoFit/>
          </a:bodyPr>
          <a:lstStyle/>
          <a:p>
            <a:pPr>
              <a:defRPr/>
            </a:pPr>
            <a:r>
              <a:rPr lang="en-US" altLang="ja-JP" sz="3600" b="1" dirty="0">
                <a:solidFill>
                  <a:srgbClr val="FFC000"/>
                </a:solidFill>
              </a:rPr>
              <a:t>K1.8 Beam</a:t>
            </a:r>
            <a:r>
              <a:rPr lang="ja-JP" altLang="en-US" sz="3600" b="1" dirty="0">
                <a:solidFill>
                  <a:srgbClr val="FFC000"/>
                </a:solidFill>
              </a:rPr>
              <a:t> </a:t>
            </a:r>
            <a:r>
              <a:rPr lang="en-US" altLang="ja-JP" sz="3600" b="1" dirty="0">
                <a:solidFill>
                  <a:srgbClr val="FFC000"/>
                </a:solidFill>
              </a:rPr>
              <a:t>Spectrometer</a:t>
            </a:r>
            <a:endParaRPr lang="ja-JP" altLang="en-US" sz="3600" b="1" dirty="0">
              <a:solidFill>
                <a:srgbClr val="FFC000"/>
              </a:solidFill>
            </a:endParaRPr>
          </a:p>
        </p:txBody>
      </p:sp>
      <p:sp>
        <p:nvSpPr>
          <p:cNvPr id="12298" name="テキスト ボックス 11"/>
          <p:cNvSpPr txBox="1">
            <a:spLocks noChangeArrowheads="1"/>
          </p:cNvSpPr>
          <p:nvPr/>
        </p:nvSpPr>
        <p:spPr bwMode="auto">
          <a:xfrm>
            <a:off x="4175125" y="190500"/>
            <a:ext cx="4737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600" b="1" dirty="0">
                <a:solidFill>
                  <a:srgbClr val="FFFF00"/>
                </a:solidFill>
              </a:rPr>
              <a:t>SKS Spectrometer</a:t>
            </a:r>
          </a:p>
        </p:txBody>
      </p:sp>
      <p:sp>
        <p:nvSpPr>
          <p:cNvPr id="19461" name="テキスト ボックス 21"/>
          <p:cNvSpPr txBox="1">
            <a:spLocks noChangeArrowheads="1"/>
          </p:cNvSpPr>
          <p:nvPr/>
        </p:nvSpPr>
        <p:spPr bwMode="auto">
          <a:xfrm>
            <a:off x="2692400" y="6069013"/>
            <a:ext cx="69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C000"/>
                </a:solidFill>
                <a:latin typeface="Georgia" pitchFamily="18" charset="0"/>
                <a:ea typeface="HG明朝B" pitchFamily="17" charset="-128"/>
              </a:rPr>
              <a:t>Q10</a:t>
            </a:r>
          </a:p>
        </p:txBody>
      </p:sp>
      <p:sp>
        <p:nvSpPr>
          <p:cNvPr id="19462" name="テキスト ボックス 22"/>
          <p:cNvSpPr txBox="1">
            <a:spLocks noChangeArrowheads="1"/>
          </p:cNvSpPr>
          <p:nvPr/>
        </p:nvSpPr>
        <p:spPr bwMode="auto">
          <a:xfrm>
            <a:off x="3427413" y="5940425"/>
            <a:ext cx="644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C000"/>
                </a:solidFill>
                <a:latin typeface="Georgia" pitchFamily="18" charset="0"/>
                <a:ea typeface="HG明朝B" pitchFamily="17" charset="-128"/>
              </a:rPr>
              <a:t>Q11</a:t>
            </a:r>
          </a:p>
        </p:txBody>
      </p:sp>
      <p:sp>
        <p:nvSpPr>
          <p:cNvPr id="19463" name="テキスト ボックス 23"/>
          <p:cNvSpPr txBox="1">
            <a:spLocks noChangeArrowheads="1"/>
          </p:cNvSpPr>
          <p:nvPr/>
        </p:nvSpPr>
        <p:spPr bwMode="auto">
          <a:xfrm>
            <a:off x="5719763" y="3568700"/>
            <a:ext cx="679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C000"/>
                </a:solidFill>
                <a:latin typeface="Georgia" pitchFamily="18" charset="0"/>
                <a:ea typeface="HG明朝B" pitchFamily="17" charset="-128"/>
              </a:rPr>
              <a:t>Q12</a:t>
            </a:r>
          </a:p>
        </p:txBody>
      </p:sp>
      <p:sp>
        <p:nvSpPr>
          <p:cNvPr id="19464" name="テキスト ボックス 24"/>
          <p:cNvSpPr txBox="1">
            <a:spLocks noChangeArrowheads="1"/>
          </p:cNvSpPr>
          <p:nvPr/>
        </p:nvSpPr>
        <p:spPr bwMode="auto">
          <a:xfrm>
            <a:off x="5751513" y="3128963"/>
            <a:ext cx="679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C000"/>
                </a:solidFill>
                <a:latin typeface="Georgia" pitchFamily="18" charset="0"/>
                <a:ea typeface="HG明朝B" pitchFamily="17" charset="-128"/>
              </a:rPr>
              <a:t>Q13</a:t>
            </a:r>
          </a:p>
        </p:txBody>
      </p:sp>
      <p:sp>
        <p:nvSpPr>
          <p:cNvPr id="19465" name="テキスト ボックス 25"/>
          <p:cNvSpPr txBox="1">
            <a:spLocks noChangeArrowheads="1"/>
          </p:cNvSpPr>
          <p:nvPr/>
        </p:nvSpPr>
        <p:spPr bwMode="auto">
          <a:xfrm>
            <a:off x="4727575" y="5092700"/>
            <a:ext cx="47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92D050"/>
                </a:solidFill>
                <a:latin typeface="Georgia" pitchFamily="18" charset="0"/>
                <a:ea typeface="HG明朝B" pitchFamily="17" charset="-128"/>
              </a:rPr>
              <a:t>D4</a:t>
            </a:r>
          </a:p>
        </p:txBody>
      </p:sp>
      <p:sp>
        <p:nvSpPr>
          <p:cNvPr id="19466" name="テキスト ボックス 26"/>
          <p:cNvSpPr txBox="1">
            <a:spLocks noChangeArrowheads="1"/>
          </p:cNvSpPr>
          <p:nvPr/>
        </p:nvSpPr>
        <p:spPr bwMode="auto">
          <a:xfrm>
            <a:off x="8026400" y="950913"/>
            <a:ext cx="147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latin typeface="Georgia" pitchFamily="18" charset="0"/>
              <a:ea typeface="HG明朝B" pitchFamily="1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6480720" cy="634082"/>
          </a:xfrm>
        </p:spPr>
        <p:txBody>
          <a:bodyPr>
            <a:noAutofit/>
          </a:bodyPr>
          <a:lstStyle/>
          <a:p>
            <a:r>
              <a:rPr kumimoji="1" lang="en-US" altLang="ja-JP" sz="4000" b="1" dirty="0" smtClean="0">
                <a:latin typeface="+mj-ea"/>
              </a:rPr>
              <a:t>E19:Penta quark - results</a:t>
            </a:r>
            <a:endParaRPr kumimoji="1" lang="ja-JP" altLang="en-US" sz="4000" b="1" dirty="0">
              <a:latin typeface="+mj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13689" y="375047"/>
            <a:ext cx="144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C00000"/>
                </a:solidFill>
              </a:rPr>
              <a:t>2010 data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705576" cy="212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3419872" y="1412776"/>
            <a:ext cx="29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rgbClr val="C00000"/>
                </a:solidFill>
              </a:rPr>
              <a:t>No peak of </a:t>
            </a:r>
            <a:r>
              <a:rPr kumimoji="1" lang="en-US" altLang="ja-JP" smtClean="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kumimoji="1" lang="en-US" altLang="ja-JP" baseline="30000" smtClean="0">
                <a:solidFill>
                  <a:srgbClr val="C00000"/>
                </a:solidFill>
                <a:latin typeface="Symbol" pitchFamily="18" charset="2"/>
              </a:rPr>
              <a:t>+</a:t>
            </a:r>
            <a:r>
              <a:rPr kumimoji="1" lang="en-US" altLang="ja-JP" smtClean="0">
                <a:solidFill>
                  <a:srgbClr val="C00000"/>
                </a:solidFill>
              </a:rPr>
              <a:t> was observed.</a:t>
            </a:r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35239" y="1844824"/>
            <a:ext cx="600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smtClean="0">
                <a:solidFill>
                  <a:srgbClr val="0070C0"/>
                </a:solidFill>
              </a:rPr>
              <a:t>U.L. (90%CL)  0.26</a:t>
            </a:r>
            <a:r>
              <a:rPr kumimoji="1" lang="en-US" altLang="ja-JP" sz="2000" b="1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kumimoji="1" lang="en-US" altLang="ja-JP" sz="2000" b="1" smtClean="0">
                <a:solidFill>
                  <a:srgbClr val="0070C0"/>
                </a:solidFill>
              </a:rPr>
              <a:t>b/sr (2</a:t>
            </a:r>
            <a:r>
              <a:rPr kumimoji="1" lang="ja-JP" altLang="en-US" sz="2000" b="1" smtClean="0">
                <a:solidFill>
                  <a:srgbClr val="0070C0"/>
                </a:solidFill>
              </a:rPr>
              <a:t>－</a:t>
            </a:r>
            <a:r>
              <a:rPr kumimoji="1" lang="en-US" altLang="ja-JP" sz="2000" b="1" smtClean="0">
                <a:solidFill>
                  <a:srgbClr val="0070C0"/>
                </a:solidFill>
              </a:rPr>
              <a:t>14°) in 1.51</a:t>
            </a:r>
            <a:r>
              <a:rPr kumimoji="1" lang="ja-JP" altLang="en-US" sz="2000" b="1" smtClean="0">
                <a:solidFill>
                  <a:srgbClr val="0070C0"/>
                </a:solidFill>
              </a:rPr>
              <a:t>－</a:t>
            </a:r>
            <a:r>
              <a:rPr kumimoji="1" lang="en-US" altLang="ja-JP" sz="2000" b="1" smtClean="0">
                <a:solidFill>
                  <a:srgbClr val="0070C0"/>
                </a:solidFill>
              </a:rPr>
              <a:t>1.55GeV/c</a:t>
            </a:r>
            <a:r>
              <a:rPr kumimoji="1" lang="en-US" altLang="ja-JP" sz="2000" b="1" baseline="30000" smtClean="0">
                <a:solidFill>
                  <a:srgbClr val="0070C0"/>
                </a:solidFill>
              </a:rPr>
              <a:t>2</a:t>
            </a:r>
            <a:endParaRPr kumimoji="1" lang="ja-JP" altLang="en-US" sz="2000" b="1" baseline="3000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36096" y="2204864"/>
            <a:ext cx="1983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rgbClr val="FF0000"/>
                </a:solidFill>
              </a:rPr>
              <a:t>U.L.(90%CL)  of </a:t>
            </a:r>
            <a:r>
              <a:rPr kumimoji="1" lang="en-US" altLang="ja-JP" b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kumimoji="1" lang="en-US" altLang="ja-JP" b="1" baseline="-25000" smtClean="0">
                <a:solidFill>
                  <a:srgbClr val="FF0000"/>
                </a:solidFill>
                <a:latin typeface="Symbol" pitchFamily="18" charset="2"/>
              </a:rPr>
              <a:t>Q</a:t>
            </a:r>
          </a:p>
          <a:p>
            <a:r>
              <a:rPr lang="en-US" altLang="ja-JP" b="1" baseline="-2500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altLang="ja-JP" b="1" smtClean="0">
                <a:solidFill>
                  <a:srgbClr val="FF0000"/>
                </a:solidFill>
                <a:latin typeface="Symbol" pitchFamily="18" charset="2"/>
              </a:rPr>
              <a:t>  </a:t>
            </a:r>
            <a:r>
              <a:rPr kumimoji="1" lang="en-US" altLang="ja-JP" b="1" smtClean="0">
                <a:solidFill>
                  <a:srgbClr val="FF0000"/>
                </a:solidFill>
                <a:latin typeface="+mj-lt"/>
              </a:rPr>
              <a:t>0.72 MeV   (1/2</a:t>
            </a:r>
            <a:r>
              <a:rPr kumimoji="1" lang="en-US" altLang="ja-JP" b="1" baseline="30000" smtClean="0">
                <a:solidFill>
                  <a:srgbClr val="FF0000"/>
                </a:solidFill>
                <a:latin typeface="+mj-lt"/>
              </a:rPr>
              <a:t>+</a:t>
            </a:r>
            <a:r>
              <a:rPr kumimoji="1" lang="en-US" altLang="ja-JP" b="1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r>
              <a:rPr lang="en-US" altLang="ja-JP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b="1" smtClean="0">
                <a:solidFill>
                  <a:srgbClr val="FF0000"/>
                </a:solidFill>
                <a:latin typeface="+mj-lt"/>
              </a:rPr>
              <a:t>  3.1 MeV     (1/2</a:t>
            </a:r>
            <a:r>
              <a:rPr lang="en-US" altLang="ja-JP" b="1" baseline="3000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altLang="ja-JP" b="1" smtClean="0">
                <a:solidFill>
                  <a:srgbClr val="FF0000"/>
                </a:solidFill>
                <a:latin typeface="+mj-lt"/>
              </a:rPr>
              <a:t>)</a:t>
            </a:r>
            <a:endParaRPr kumimoji="1" lang="ja-JP" altLang="en-US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74720"/>
            <a:ext cx="3234690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539552" y="980728"/>
            <a:ext cx="8040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smtClean="0">
                <a:latin typeface="HGP創英角ﾎﾟｯﾌﾟ体" pitchFamily="50" charset="-128"/>
                <a:ea typeface="HGP創英角ﾎﾟｯﾌﾟ体" pitchFamily="50" charset="-128"/>
              </a:rPr>
              <a:t>Search for the Θ</a:t>
            </a:r>
            <a:r>
              <a:rPr kumimoji="1" lang="en-US" altLang="ja-JP" sz="2000" baseline="30000" smtClean="0">
                <a:latin typeface="HGP創英角ﾎﾟｯﾌﾟ体" pitchFamily="50" charset="-128"/>
                <a:ea typeface="HGP創英角ﾎﾟｯﾌﾟ体" pitchFamily="50" charset="-128"/>
              </a:rPr>
              <a:t>+</a:t>
            </a:r>
            <a:r>
              <a:rPr kumimoji="1" lang="en-US" altLang="ja-JP" sz="2000" smtClean="0">
                <a:latin typeface="HGP創英角ﾎﾟｯﾌﾟ体" pitchFamily="50" charset="-128"/>
                <a:ea typeface="HGP創英角ﾎﾟｯﾌﾟ体" pitchFamily="50" charset="-128"/>
              </a:rPr>
              <a:t> via the p+π</a:t>
            </a:r>
            <a:r>
              <a:rPr kumimoji="1" lang="en-US" altLang="ja-JP" sz="2000" baseline="30000" smtClean="0">
                <a:latin typeface="HGP創英角ﾎﾟｯﾌﾟ体" pitchFamily="50" charset="-128"/>
                <a:ea typeface="HGP創英角ﾎﾟｯﾌﾟ体" pitchFamily="50" charset="-128"/>
              </a:rPr>
              <a:t>-</a:t>
            </a:r>
            <a:r>
              <a:rPr kumimoji="1" lang="ja-JP" altLang="en-US" sz="2000" smtClean="0">
                <a:latin typeface="HGP創英角ﾎﾟｯﾌﾟ体" pitchFamily="50" charset="-128"/>
                <a:ea typeface="HGP創英角ﾎﾟｯﾌﾟ体" pitchFamily="50" charset="-128"/>
              </a:rPr>
              <a:t>→</a:t>
            </a:r>
            <a:r>
              <a:rPr kumimoji="1" lang="en-US" altLang="ja-JP" sz="2000" smtClean="0">
                <a:latin typeface="HGP創英角ﾎﾟｯﾌﾟ体" pitchFamily="50" charset="-128"/>
                <a:ea typeface="HGP創英角ﾎﾟｯﾌﾟ体" pitchFamily="50" charset="-128"/>
              </a:rPr>
              <a:t>K</a:t>
            </a:r>
            <a:r>
              <a:rPr kumimoji="1" lang="en-US" altLang="ja-JP" sz="2000" baseline="30000" smtClean="0">
                <a:latin typeface="HGP創英角ﾎﾟｯﾌﾟ体" pitchFamily="50" charset="-128"/>
                <a:ea typeface="HGP創英角ﾎﾟｯﾌﾟ体" pitchFamily="50" charset="-128"/>
              </a:rPr>
              <a:t>-</a:t>
            </a:r>
            <a:r>
              <a:rPr kumimoji="1" lang="en-US" altLang="ja-JP" sz="2000" smtClean="0">
                <a:latin typeface="HGP創英角ﾎﾟｯﾌﾟ体" pitchFamily="50" charset="-128"/>
                <a:ea typeface="HGP創英角ﾎﾟｯﾌﾟ体" pitchFamily="50" charset="-128"/>
              </a:rPr>
              <a:t>+X</a:t>
            </a:r>
            <a:r>
              <a:rPr kumimoji="1" lang="ja-JP" altLang="en-US" sz="2000" smtClean="0"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kumimoji="1" lang="en-US" altLang="ja-JP" sz="2000" smtClean="0">
                <a:latin typeface="HGP創英角ﾎﾟｯﾌﾟ体" pitchFamily="50" charset="-128"/>
                <a:ea typeface="HGP創英角ﾎﾟｯﾌﾟ体" pitchFamily="50" charset="-128"/>
              </a:rPr>
              <a:t>Reaction at 1.97GeV/c</a:t>
            </a:r>
            <a:endParaRPr kumimoji="1" lang="ja-JP" altLang="en-US" sz="200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3" name="曲折矢印 12"/>
          <p:cNvSpPr/>
          <p:nvPr/>
        </p:nvSpPr>
        <p:spPr>
          <a:xfrm flipV="1">
            <a:off x="3995936" y="2276872"/>
            <a:ext cx="1224136" cy="576064"/>
          </a:xfrm>
          <a:prstGeom prst="bentArrow">
            <a:avLst/>
          </a:prstGeom>
          <a:solidFill>
            <a:srgbClr val="D54E3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01008"/>
            <a:ext cx="47529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3635896" y="3140968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arX</a:t>
            </a:r>
            <a:r>
              <a:rPr kumimoji="1" lang="en-US" altLang="ja-JP" smtClean="0"/>
              <a:t>iv:1203.3604</a:t>
            </a:r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35896" y="5157192"/>
            <a:ext cx="5079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Submitted to PRL</a:t>
            </a:r>
          </a:p>
          <a:p>
            <a:r>
              <a:rPr lang="en-US" altLang="ja-JP" sz="2000" dirty="0" smtClean="0"/>
              <a:t>Positive comment, revised version is submitted</a:t>
            </a:r>
            <a:endParaRPr kumimoji="1" lang="en-US" altLang="ja-JP" sz="2000" dirty="0" smtClean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コンテンツ プレースホルダ 3" descr="sigma2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028363" y="4310004"/>
            <a:ext cx="3720101" cy="235935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88265" y="4365104"/>
            <a:ext cx="4346062" cy="132343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</a:t>
            </a:r>
            <a:r>
              <a:rPr kumimoji="1" lang="en-US" altLang="ja-JP" sz="2000" dirty="0" smtClean="0">
                <a:latin typeface="Symbol" pitchFamily="18" charset="2"/>
              </a:rPr>
              <a:t>Q</a:t>
            </a:r>
            <a:r>
              <a:rPr kumimoji="1" lang="en-US" altLang="ja-JP" sz="2000" baseline="30000" dirty="0" smtClean="0">
                <a:latin typeface="Symbol" pitchFamily="18" charset="2"/>
              </a:rPr>
              <a:t>+</a:t>
            </a:r>
            <a:r>
              <a:rPr kumimoji="1" lang="en-US" altLang="ja-JP" sz="2000" dirty="0" smtClean="0"/>
              <a:t> RUN at 2.0  GeV/c 	8.7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×</a:t>
            </a:r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10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smtClean="0">
                <a:latin typeface="Symbol" pitchFamily="18" charset="2"/>
              </a:rPr>
              <a:t>p</a:t>
            </a:r>
            <a:r>
              <a:rPr kumimoji="1" lang="en-US" altLang="ja-JP" sz="2000" baseline="30000" dirty="0" smtClean="0">
                <a:latin typeface="Symbol" pitchFamily="18" charset="2"/>
              </a:rPr>
              <a:t>-</a:t>
            </a:r>
            <a:endParaRPr kumimoji="1" lang="en-US" altLang="ja-JP" sz="2000" baseline="-25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baseline="30000" dirty="0" smtClean="0">
                <a:latin typeface="Symbol" pitchFamily="18" charset="2"/>
              </a:rPr>
              <a:t>+</a:t>
            </a:r>
            <a:r>
              <a:rPr lang="en-US" altLang="ja-JP" sz="2000" dirty="0" smtClean="0"/>
              <a:t> RUN at 1.37 GeV/c	8.5 </a:t>
            </a:r>
            <a:r>
              <a:rPr lang="en-US" altLang="ja-JP" sz="2000" dirty="0" smtClean="0">
                <a:latin typeface="Symbol" pitchFamily="18" charset="2"/>
              </a:rPr>
              <a:t>×</a:t>
            </a:r>
            <a:r>
              <a:rPr lang="en-US" altLang="ja-JP" sz="2000" dirty="0" smtClean="0"/>
              <a:t>10</a:t>
            </a:r>
            <a:r>
              <a:rPr lang="en-US" altLang="ja-JP" sz="2000" baseline="30000" dirty="0" smtClean="0"/>
              <a:t>8</a:t>
            </a:r>
            <a:r>
              <a:rPr lang="ja-JP" altLang="en-US" sz="2000" baseline="30000" dirty="0" smtClean="0"/>
              <a:t>　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baseline="30000" dirty="0" smtClean="0">
                <a:latin typeface="Symbol" pitchFamily="18" charset="2"/>
              </a:rPr>
              <a:t>+</a:t>
            </a:r>
          </a:p>
          <a:p>
            <a:pPr>
              <a:buFont typeface="Arial" pitchFamily="34" charset="0"/>
              <a:buChar char="•"/>
            </a:pPr>
            <a:r>
              <a:rPr lang="ja-JP" altLang="en-US" sz="2000" dirty="0" smtClean="0">
                <a:latin typeface="Symbol" pitchFamily="18" charset="2"/>
              </a:rPr>
              <a:t>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  <a:r>
              <a:rPr lang="en-US" altLang="ja-JP" sz="2000" dirty="0" smtClean="0"/>
              <a:t> RUN at 1.37 GeV/c	4.8 </a:t>
            </a:r>
            <a:r>
              <a:rPr lang="en-US" altLang="ja-JP" sz="2000" dirty="0" smtClean="0">
                <a:latin typeface="Symbol" pitchFamily="18" charset="2"/>
              </a:rPr>
              <a:t>×</a:t>
            </a:r>
            <a:r>
              <a:rPr lang="en-US" altLang="ja-JP" sz="2000" dirty="0" smtClean="0"/>
              <a:t>10</a:t>
            </a:r>
            <a:r>
              <a:rPr lang="en-US" altLang="ja-JP" sz="2000" baseline="30000" dirty="0" smtClean="0"/>
              <a:t>9</a:t>
            </a:r>
            <a:r>
              <a:rPr lang="ja-JP" altLang="en-US" sz="2000" baseline="30000" dirty="0" smtClean="0"/>
              <a:t>　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</a:p>
          <a:p>
            <a:pPr>
              <a:buFont typeface="Arial" pitchFamily="34" charset="0"/>
              <a:buChar char="•"/>
            </a:pPr>
            <a:r>
              <a:rPr lang="ja-JP" altLang="en-US" sz="2000" dirty="0" smtClean="0">
                <a:latin typeface="Symbol" pitchFamily="18" charset="2"/>
              </a:rPr>
              <a:t>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  <a:r>
              <a:rPr lang="en-US" altLang="ja-JP" sz="2000" dirty="0" smtClean="0"/>
              <a:t> RUN at 1.45 GeV/c	8.8 </a:t>
            </a:r>
            <a:r>
              <a:rPr lang="en-US" altLang="ja-JP" sz="2000" dirty="0" smtClean="0">
                <a:latin typeface="Symbol" pitchFamily="18" charset="2"/>
              </a:rPr>
              <a:t>×</a:t>
            </a:r>
            <a:r>
              <a:rPr lang="en-US" altLang="ja-JP" sz="2000" dirty="0" smtClean="0"/>
              <a:t>10</a:t>
            </a:r>
            <a:r>
              <a:rPr lang="en-US" altLang="ja-JP" sz="2000" baseline="30000" dirty="0" smtClean="0"/>
              <a:t>9</a:t>
            </a:r>
            <a:r>
              <a:rPr lang="ja-JP" altLang="en-US" sz="2000" baseline="30000" dirty="0" smtClean="0"/>
              <a:t>　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  <a:endParaRPr kumimoji="1" lang="ja-JP" altLang="en-US" sz="2000" dirty="0">
              <a:latin typeface="Symbol" pitchFamily="18" charset="2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17688" y="4449306"/>
            <a:ext cx="1558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at 1.37GeV/c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08376" y="5889105"/>
            <a:ext cx="3874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kumimoji="1" lang="en-US" altLang="ja-JP" b="1" dirty="0" smtClean="0">
                <a:solidFill>
                  <a:srgbClr val="C00000"/>
                </a:solidFill>
              </a:rPr>
              <a:t>M=1.87MeV/c</a:t>
            </a:r>
            <a:r>
              <a:rPr kumimoji="1" lang="en-US" altLang="ja-JP" b="1" baseline="30000" dirty="0" smtClean="0">
                <a:solidFill>
                  <a:srgbClr val="C00000"/>
                </a:solidFill>
              </a:rPr>
              <a:t>2</a:t>
            </a:r>
            <a:r>
              <a:rPr kumimoji="1" lang="en-US" altLang="ja-JP" b="1" dirty="0" smtClean="0">
                <a:solidFill>
                  <a:srgbClr val="C00000"/>
                </a:solidFill>
              </a:rPr>
              <a:t>(FWHM)</a:t>
            </a:r>
          </a:p>
          <a:p>
            <a:r>
              <a:rPr lang="ja-JP" altLang="en-US" b="1" dirty="0" smtClean="0">
                <a:solidFill>
                  <a:srgbClr val="C00000"/>
                </a:solidFill>
              </a:rPr>
              <a:t>   ⇔ </a:t>
            </a:r>
            <a:r>
              <a:rPr lang="en-US" altLang="ja-JP" b="1" dirty="0" smtClean="0">
                <a:solidFill>
                  <a:srgbClr val="C00000"/>
                </a:solidFill>
              </a:rPr>
              <a:t>1.86MeV/c</a:t>
            </a:r>
            <a:r>
              <a:rPr lang="en-US" altLang="ja-JP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ja-JP" b="1" dirty="0" smtClean="0">
                <a:solidFill>
                  <a:srgbClr val="C00000"/>
                </a:solidFill>
              </a:rPr>
              <a:t>(FWHM) 1</a:t>
            </a:r>
            <a:r>
              <a:rPr lang="en-US" altLang="ja-JP" b="1" baseline="30000" dirty="0" smtClean="0">
                <a:solidFill>
                  <a:srgbClr val="C00000"/>
                </a:solidFill>
              </a:rPr>
              <a:t>st</a:t>
            </a:r>
            <a:r>
              <a:rPr lang="en-US" altLang="ja-JP" b="1" dirty="0" smtClean="0">
                <a:solidFill>
                  <a:srgbClr val="C00000"/>
                </a:solidFill>
              </a:rPr>
              <a:t> step RUN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5AE-0275-4DD3-B57A-239073A9B4BA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sp>
        <p:nvSpPr>
          <p:cNvPr id="18" name="タイトル 3"/>
          <p:cNvSpPr txBox="1">
            <a:spLocks/>
          </p:cNvSpPr>
          <p:nvPr/>
        </p:nvSpPr>
        <p:spPr>
          <a:xfrm>
            <a:off x="251520" y="188640"/>
            <a:ext cx="6696744" cy="6340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Penta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 quark – additional data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9552" y="980728"/>
            <a:ext cx="80648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SzPct val="60000"/>
              <a:buFont typeface="Wingdings" pitchFamily="2" charset="2"/>
              <a:buChar char="n"/>
            </a:pPr>
            <a:r>
              <a:rPr lang="en-US" altLang="ja-JP" sz="2400" dirty="0" smtClean="0"/>
              <a:t> </a:t>
            </a:r>
            <a:r>
              <a:rPr lang="en-US" altLang="ja-JP" sz="2800" dirty="0" smtClean="0"/>
              <a:t>E19 2</a:t>
            </a:r>
            <a:r>
              <a:rPr lang="en-US" altLang="ja-JP" sz="2800" baseline="30000" dirty="0" smtClean="0"/>
              <a:t>nd</a:t>
            </a:r>
            <a:r>
              <a:rPr lang="en-US" altLang="ja-JP" sz="2800" dirty="0" smtClean="0"/>
              <a:t> step Run at 2.0 </a:t>
            </a:r>
            <a:r>
              <a:rPr lang="en-US" altLang="ja-JP" sz="2800" dirty="0" err="1" smtClean="0"/>
              <a:t>GeV</a:t>
            </a:r>
            <a:r>
              <a:rPr lang="en-US" altLang="ja-JP" sz="2800" dirty="0" smtClean="0"/>
              <a:t>/c was completed after the earthquake.</a:t>
            </a:r>
            <a:endParaRPr lang="en-US" altLang="ja-JP" sz="2400" dirty="0" smtClean="0"/>
          </a:p>
          <a:p>
            <a:pPr lvl="1">
              <a:buClr>
                <a:srgbClr val="FF0000"/>
              </a:buClr>
              <a:buSzPct val="60000"/>
              <a:buFont typeface="Wingdings" pitchFamily="2" charset="2"/>
              <a:buChar char="Ø"/>
            </a:pPr>
            <a:r>
              <a:rPr lang="en-US" altLang="ja-JP" sz="2400" dirty="0" smtClean="0"/>
              <a:t>Beam momentum is slightly increased to have larger cross section for </a:t>
            </a:r>
            <a:r>
              <a:rPr lang="en-US" altLang="ja-JP" sz="2400" dirty="0" err="1" smtClean="0"/>
              <a:t>penta</a:t>
            </a:r>
            <a:r>
              <a:rPr lang="en-US" altLang="ja-JP" sz="2400" dirty="0" smtClean="0"/>
              <a:t> quark production</a:t>
            </a:r>
          </a:p>
          <a:p>
            <a:pPr lvl="1">
              <a:buClr>
                <a:srgbClr val="FF0000"/>
              </a:buClr>
              <a:buSzPct val="60000"/>
              <a:buFont typeface="Wingdings" pitchFamily="2" charset="2"/>
              <a:buChar char="Ø"/>
            </a:pPr>
            <a:r>
              <a:rPr lang="en-US" altLang="ja-JP" sz="2400" dirty="0" smtClean="0"/>
              <a:t>Except for the beam momentum, experimental setup is the same as the previous run </a:t>
            </a:r>
          </a:p>
          <a:p>
            <a:pPr lvl="1">
              <a:buClr>
                <a:srgbClr val="FF0000"/>
              </a:buClr>
              <a:buSzPct val="60000"/>
              <a:buFont typeface="Wingdings" pitchFamily="2" charset="2"/>
              <a:buChar char="Ø"/>
            </a:pPr>
            <a:r>
              <a:rPr lang="en-US" altLang="ja-JP" sz="2400" dirty="0" smtClean="0"/>
              <a:t> 8.7×10</a:t>
            </a:r>
            <a:r>
              <a:rPr lang="en-US" altLang="ja-JP" sz="2400" baseline="30000" dirty="0" smtClean="0"/>
              <a:t>10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latin typeface="Symbol" pitchFamily="18" charset="2"/>
              </a:rPr>
              <a:t>p</a:t>
            </a:r>
            <a:r>
              <a:rPr lang="en-US" altLang="ja-JP" sz="2400" baseline="30000" dirty="0" smtClean="0">
                <a:latin typeface="Symbol" pitchFamily="18" charset="2"/>
              </a:rPr>
              <a:t>-</a:t>
            </a:r>
            <a:r>
              <a:rPr lang="en-US" altLang="ja-JP" sz="2400" dirty="0" smtClean="0"/>
              <a:t> on Liq-H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with 1.7M/spill beam  </a:t>
            </a:r>
          </a:p>
          <a:p>
            <a:pPr lvl="1">
              <a:buClr>
                <a:srgbClr val="FF0000"/>
              </a:buClr>
              <a:buSzPct val="60000"/>
            </a:pPr>
            <a:r>
              <a:rPr lang="en-US" altLang="ja-JP" sz="2400" dirty="0" smtClean="0"/>
              <a:t> (7.8×10</a:t>
            </a:r>
            <a:r>
              <a:rPr lang="en-US" altLang="ja-JP" sz="2400" baseline="30000" dirty="0" smtClean="0"/>
              <a:t>10</a:t>
            </a:r>
            <a:r>
              <a:rPr lang="en-US" altLang="ja-JP" sz="2400" dirty="0" smtClean="0"/>
              <a:t>, 1.1M/spill at 1.92GeV/c in 2010 RUN) </a:t>
            </a:r>
          </a:p>
          <a:p>
            <a:pPr lvl="1">
              <a:buClr>
                <a:srgbClr val="FF0000"/>
              </a:buClr>
              <a:buSzPct val="60000"/>
            </a:pPr>
            <a:endParaRPr lang="en-US" altLang="ja-JP" sz="2400" dirty="0" smtClean="0"/>
          </a:p>
          <a:p>
            <a:endParaRPr kumimoji="1" lang="ja-JP" altLang="en-US" dirty="0"/>
          </a:p>
        </p:txBody>
      </p:sp>
      <p:sp>
        <p:nvSpPr>
          <p:cNvPr id="23" name="日付プレースホルダ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24" name="フッター プレースホル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sakuma\Desktop\図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7"/>
            <a:ext cx="3168352" cy="23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タイトル 3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>
            <a:normAutofit fontScale="90000"/>
          </a:bodyPr>
          <a:lstStyle/>
          <a:p>
            <a:r>
              <a:rPr lang="en-US" altLang="ja-JP" sz="3600" b="1" dirty="0" smtClean="0"/>
              <a:t>E15:KN Interaction Study by Nuclear Bound-States</a:t>
            </a:r>
            <a:endParaRPr lang="ja-JP" altLang="en-US" sz="3600" b="1" dirty="0" smtClean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020681" y="343673"/>
            <a:ext cx="2889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4"/>
          <p:cNvGrpSpPr>
            <a:grpSpLocks/>
          </p:cNvGrpSpPr>
          <p:nvPr/>
        </p:nvGrpSpPr>
        <p:grpSpPr bwMode="auto">
          <a:xfrm>
            <a:off x="215901" y="1484784"/>
            <a:ext cx="3708028" cy="2232595"/>
            <a:chOff x="0" y="2637693"/>
            <a:chExt cx="4821669" cy="2731584"/>
          </a:xfrm>
        </p:grpSpPr>
        <p:pic>
          <p:nvPicPr>
            <p:cNvPr id="205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349" y="2637693"/>
              <a:ext cx="3223320" cy="273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37693"/>
              <a:ext cx="1447375" cy="268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16" y="4033838"/>
            <a:ext cx="4552950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5040312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1B562-48F7-4BC5-BC15-CC282304345B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496" y="1043444"/>
            <a:ext cx="192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Physics motivation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3760887"/>
            <a:ext cx="200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Experimental setup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55061" y="908720"/>
            <a:ext cx="220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Experimental scheme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93326" y="6381328"/>
            <a:ext cx="29991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Experiment is ready for beam</a:t>
            </a:r>
            <a:endParaRPr kumimoji="1" lang="ja-JP" altLang="en-US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0381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sakuma\Desktop\lambd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2" r="41657" b="3584"/>
          <a:stretch/>
        </p:blipFill>
        <p:spPr bwMode="auto">
          <a:xfrm>
            <a:off x="143508" y="3620118"/>
            <a:ext cx="4283869" cy="30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sakuma\Desktop\CDCvtx_x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8" t="49818" r="43782"/>
          <a:stretch/>
        </p:blipFill>
        <p:spPr bwMode="auto">
          <a:xfrm>
            <a:off x="2185309" y="837569"/>
            <a:ext cx="3106771" cy="208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sakuma\Desktop\CDCvtx_x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18" r="33630"/>
          <a:stretch/>
        </p:blipFill>
        <p:spPr bwMode="auto">
          <a:xfrm>
            <a:off x="19582" y="908720"/>
            <a:ext cx="2212158" cy="19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タイトル 3"/>
          <p:cNvSpPr>
            <a:spLocks noGrp="1"/>
          </p:cNvSpPr>
          <p:nvPr>
            <p:ph type="title"/>
          </p:nvPr>
        </p:nvSpPr>
        <p:spPr>
          <a:xfrm>
            <a:off x="457200" y="-234950"/>
            <a:ext cx="8591550" cy="1143000"/>
          </a:xfrm>
        </p:spPr>
        <p:txBody>
          <a:bodyPr/>
          <a:lstStyle/>
          <a:p>
            <a:r>
              <a:rPr lang="en-US" altLang="ja-JP" sz="4000" b="1" dirty="0" smtClean="0"/>
              <a:t>Results of the last run (Cont’d)</a:t>
            </a:r>
            <a:endParaRPr lang="ja-JP" altLang="en-US" sz="4000" b="1" dirty="0" smtClean="0"/>
          </a:p>
        </p:txBody>
      </p:sp>
      <p:sp>
        <p:nvSpPr>
          <p:cNvPr id="4119" name="テキスト ボックス 20"/>
          <p:cNvSpPr txBox="1">
            <a:spLocks noChangeArrowheads="1"/>
          </p:cNvSpPr>
          <p:nvPr/>
        </p:nvSpPr>
        <p:spPr bwMode="auto">
          <a:xfrm>
            <a:off x="4533050" y="4278575"/>
            <a:ext cx="4574368" cy="2246769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altLang="ja-JP" sz="2800" b="1" dirty="0">
                <a:solidFill>
                  <a:schemeClr val="bg1"/>
                </a:solidFill>
              </a:rPr>
              <a:t>CDS and Liquid Helium target system successfully 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worked</a:t>
            </a:r>
          </a:p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altLang="ja-JP" sz="2800" b="1" dirty="0">
                <a:solidFill>
                  <a:schemeClr val="bg1"/>
                </a:solidFill>
              </a:rPr>
              <a:t>Ready to explore </a:t>
            </a:r>
            <a:r>
              <a:rPr lang="en-US" altLang="ja-JP" sz="2800" b="1" dirty="0" err="1" smtClean="0">
                <a:solidFill>
                  <a:schemeClr val="bg1"/>
                </a:solidFill>
              </a:rPr>
              <a:t>kaonic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-nuclei </a:t>
            </a:r>
            <a:r>
              <a:rPr lang="en-US" altLang="ja-JP" sz="2800" b="1" dirty="0">
                <a:solidFill>
                  <a:schemeClr val="bg1"/>
                </a:solidFill>
              </a:rPr>
              <a:t>@ K1.8BR</a:t>
            </a:r>
            <a:endParaRPr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4120" name="テキスト ボックス 25"/>
          <p:cNvSpPr txBox="1">
            <a:spLocks noChangeArrowheads="1"/>
          </p:cNvSpPr>
          <p:nvPr/>
        </p:nvSpPr>
        <p:spPr bwMode="auto">
          <a:xfrm>
            <a:off x="251520" y="620688"/>
            <a:ext cx="99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XY plane</a:t>
            </a:r>
            <a:endParaRPr lang="ja-JP" altLang="en-US" dirty="0"/>
          </a:p>
        </p:txBody>
      </p:sp>
      <p:sp>
        <p:nvSpPr>
          <p:cNvPr id="4121" name="テキスト ボックス 26"/>
          <p:cNvSpPr txBox="1">
            <a:spLocks noChangeArrowheads="1"/>
          </p:cNvSpPr>
          <p:nvPr/>
        </p:nvSpPr>
        <p:spPr bwMode="auto">
          <a:xfrm>
            <a:off x="2376010" y="620688"/>
            <a:ext cx="97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YZ plane</a:t>
            </a:r>
            <a:endParaRPr lang="ja-JP" altLang="en-US" dirty="0"/>
          </a:p>
        </p:txBody>
      </p:sp>
      <p:sp>
        <p:nvSpPr>
          <p:cNvPr id="4122" name="テキスト ボックス 27"/>
          <p:cNvSpPr txBox="1">
            <a:spLocks noChangeArrowheads="1"/>
          </p:cNvSpPr>
          <p:nvPr/>
        </p:nvSpPr>
        <p:spPr bwMode="auto">
          <a:xfrm>
            <a:off x="395288" y="2713038"/>
            <a:ext cx="1776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00B050"/>
                </a:solidFill>
              </a:rPr>
              <a:t>Liquid </a:t>
            </a:r>
            <a:r>
              <a:rPr lang="en-US" altLang="ja-JP" b="1" baseline="30000">
                <a:solidFill>
                  <a:srgbClr val="00B050"/>
                </a:solidFill>
              </a:rPr>
              <a:t>4</a:t>
            </a:r>
            <a:r>
              <a:rPr lang="en-US" altLang="ja-JP" b="1">
                <a:solidFill>
                  <a:srgbClr val="00B050"/>
                </a:solidFill>
              </a:rPr>
              <a:t>He inside</a:t>
            </a:r>
            <a:endParaRPr lang="ja-JP" altLang="en-US" b="1">
              <a:solidFill>
                <a:srgbClr val="00B050"/>
              </a:solidFill>
            </a:endParaRPr>
          </a:p>
        </p:txBody>
      </p:sp>
      <p:sp>
        <p:nvSpPr>
          <p:cNvPr id="4123" name="正方形/長方形 28"/>
          <p:cNvSpPr>
            <a:spLocks noChangeArrowheads="1"/>
          </p:cNvSpPr>
          <p:nvPr/>
        </p:nvSpPr>
        <p:spPr bwMode="auto">
          <a:xfrm>
            <a:off x="72008" y="3032956"/>
            <a:ext cx="47520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000" smtClean="0"/>
              <a:t>Target-image </a:t>
            </a:r>
            <a:r>
              <a:rPr lang="en-US" altLang="ja-JP" sz="2000" dirty="0"/>
              <a:t>together with material around has been reconstructed by the CDS</a:t>
            </a:r>
            <a:endParaRPr lang="ja-JP" altLang="en-US" sz="2000" dirty="0"/>
          </a:p>
        </p:txBody>
      </p:sp>
      <p:sp>
        <p:nvSpPr>
          <p:cNvPr id="4125" name="テキスト ボックス 1"/>
          <p:cNvSpPr txBox="1">
            <a:spLocks noChangeArrowheads="1"/>
          </p:cNvSpPr>
          <p:nvPr/>
        </p:nvSpPr>
        <p:spPr bwMode="auto">
          <a:xfrm>
            <a:off x="4824028" y="3068960"/>
            <a:ext cx="43564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 dirty="0"/>
              <a:t>Charged particles from the target have been successfully identified by the CDS</a:t>
            </a:r>
            <a:endParaRPr lang="ja-JP" altLang="en-US" sz="2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5B327-7905-45FF-844E-C6988DB8A7F5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  <p:sp>
        <p:nvSpPr>
          <p:cNvPr id="38" name="テキスト ボックス 6"/>
          <p:cNvSpPr txBox="1">
            <a:spLocks noChangeArrowheads="1"/>
          </p:cNvSpPr>
          <p:nvPr/>
        </p:nvSpPr>
        <p:spPr bwMode="auto">
          <a:xfrm>
            <a:off x="1945010" y="3946570"/>
            <a:ext cx="2266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en-US" altLang="ja-JP" dirty="0" err="1"/>
              <a:t>p</a:t>
            </a:r>
            <a:r>
              <a:rPr lang="en-US" altLang="ja-JP" dirty="0" err="1">
                <a:latin typeface="Symbol" pitchFamily="18" charset="2"/>
              </a:rPr>
              <a:t>p</a:t>
            </a:r>
            <a:r>
              <a:rPr lang="en-US" altLang="ja-JP" baseline="30000" dirty="0"/>
              <a:t>-</a:t>
            </a:r>
            <a:r>
              <a:rPr lang="en-US" altLang="ja-JP" dirty="0"/>
              <a:t>  invariant-mass </a:t>
            </a:r>
            <a:br>
              <a:rPr lang="en-US" altLang="ja-JP" dirty="0"/>
            </a:br>
            <a:r>
              <a:rPr lang="en-US" altLang="ja-JP" dirty="0"/>
              <a:t>spectra reconstructed </a:t>
            </a:r>
            <a:br>
              <a:rPr lang="en-US" altLang="ja-JP" dirty="0"/>
            </a:br>
            <a:r>
              <a:rPr lang="en-US" altLang="ja-JP" dirty="0"/>
              <a:t>by the CDS</a:t>
            </a:r>
            <a:endParaRPr lang="ja-JP" altLang="en-US" dirty="0"/>
          </a:p>
        </p:txBody>
      </p:sp>
      <p:sp>
        <p:nvSpPr>
          <p:cNvPr id="39" name="テキスト ボックス 13"/>
          <p:cNvSpPr txBox="1">
            <a:spLocks noChangeArrowheads="1"/>
          </p:cNvSpPr>
          <p:nvPr/>
        </p:nvSpPr>
        <p:spPr bwMode="auto">
          <a:xfrm>
            <a:off x="1295636" y="4113076"/>
            <a:ext cx="396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rgbClr val="0000FF"/>
                </a:solidFill>
                <a:latin typeface="Symbol" pitchFamily="18" charset="2"/>
              </a:rPr>
              <a:t>L</a:t>
            </a:r>
            <a:endParaRPr lang="ja-JP" altLang="en-US" sz="2400" b="1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51520" y="6489340"/>
            <a:ext cx="4459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000" dirty="0">
                <a:ea typeface="ＭＳ Ｐゴシック" charset="-128"/>
              </a:rPr>
              <a:t>~10,000 </a:t>
            </a:r>
            <a:r>
              <a:rPr lang="en-US" altLang="ja-JP" sz="2000" dirty="0" err="1">
                <a:latin typeface="Symbol" pitchFamily="18" charset="2"/>
                <a:ea typeface="ＭＳ Ｐゴシック" charset="-128"/>
              </a:rPr>
              <a:t>L</a:t>
            </a:r>
            <a:r>
              <a:rPr lang="en-US" altLang="ja-JP" sz="2000" dirty="0" err="1">
                <a:latin typeface="+mj-lt"/>
                <a:ea typeface="ＭＳ Ｐゴシック" charset="-128"/>
              </a:rPr>
              <a:t>s</a:t>
            </a:r>
            <a:r>
              <a:rPr lang="en-US" altLang="ja-JP" sz="2000" dirty="0">
                <a:ea typeface="ＭＳ Ｐゴシック" charset="-128"/>
              </a:rPr>
              <a:t> have been accumulated</a:t>
            </a:r>
            <a:endParaRPr lang="ja-JP" altLang="en-US" sz="2000" dirty="0">
              <a:ea typeface="ＭＳ Ｐゴシック" charset="-128"/>
            </a:endParaRPr>
          </a:p>
        </p:txBody>
      </p:sp>
      <p:pic>
        <p:nvPicPr>
          <p:cNvPr id="10" name="Picture 2" descr="C:\Users\sakuma\Desktop\pi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8" t="40731" r="35611" b="5250"/>
          <a:stretch/>
        </p:blipFill>
        <p:spPr bwMode="auto">
          <a:xfrm>
            <a:off x="5254882" y="718120"/>
            <a:ext cx="3901775" cy="238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スライド番号プレースホルダ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5AE-0275-4DD3-B57A-239073A9B4BA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96752"/>
            <a:ext cx="3429000" cy="289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9091"/>
          </a:xfrm>
        </p:spPr>
        <p:txBody>
          <a:bodyPr>
            <a:noAutofit/>
          </a:bodyPr>
          <a:lstStyle/>
          <a:p>
            <a:r>
              <a:rPr kumimoji="1" lang="en-US" altLang="ja-JP" sz="2800" b="1" dirty="0" smtClean="0">
                <a:solidFill>
                  <a:srgbClr val="7030A0"/>
                </a:solidFill>
              </a:rPr>
              <a:t>E27: Search for “K</a:t>
            </a:r>
            <a:r>
              <a:rPr kumimoji="1" lang="en-US" altLang="ja-JP" sz="2800" b="1" baseline="30000" dirty="0" smtClean="0">
                <a:solidFill>
                  <a:srgbClr val="7030A0"/>
                </a:solidFill>
                <a:latin typeface="Symbol" pitchFamily="18" charset="2"/>
              </a:rPr>
              <a:t>-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pp” bound state in the d(</a:t>
            </a:r>
            <a:r>
              <a:rPr kumimoji="1" lang="en-US" altLang="ja-JP" sz="2800" b="1" dirty="0" smtClean="0">
                <a:solidFill>
                  <a:srgbClr val="7030A0"/>
                </a:solidFill>
                <a:latin typeface="Symbol" pitchFamily="18" charset="2"/>
              </a:rPr>
              <a:t>p</a:t>
            </a:r>
            <a:r>
              <a:rPr kumimoji="1" lang="en-US" altLang="ja-JP" sz="2800" b="1" baseline="30000" dirty="0" smtClean="0">
                <a:solidFill>
                  <a:srgbClr val="7030A0"/>
                </a:solidFill>
                <a:latin typeface="Symbol" pitchFamily="18" charset="2"/>
              </a:rPr>
              <a:t>+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,K</a:t>
            </a:r>
            <a:r>
              <a:rPr kumimoji="1" lang="en-US" altLang="ja-JP" sz="2800" b="1" baseline="30000" dirty="0" smtClean="0">
                <a:solidFill>
                  <a:srgbClr val="7030A0"/>
                </a:solidFill>
                <a:latin typeface="Symbol" pitchFamily="18" charset="2"/>
              </a:rPr>
              <a:t>+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)X reaction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29" name="コンテンツ プレースホルダ 28"/>
          <p:cNvSpPr>
            <a:spLocks noGrp="1"/>
          </p:cNvSpPr>
          <p:nvPr>
            <p:ph idx="1"/>
          </p:nvPr>
        </p:nvSpPr>
        <p:spPr>
          <a:xfrm>
            <a:off x="375920" y="665808"/>
            <a:ext cx="8588568" cy="6049624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“K</a:t>
            </a:r>
            <a:r>
              <a:rPr lang="en-US" altLang="ja-JP" sz="2400" baseline="30000" dirty="0" smtClean="0">
                <a:latin typeface="Symbol" pitchFamily="18" charset="2"/>
              </a:rPr>
              <a:t>-</a:t>
            </a:r>
            <a:r>
              <a:rPr lang="en-US" altLang="ja-JP" sz="2400" dirty="0" smtClean="0"/>
              <a:t>pp” is produced through </a:t>
            </a:r>
            <a:r>
              <a:rPr lang="en-US" altLang="ja-JP" sz="2400" dirty="0" smtClean="0">
                <a:latin typeface="Symbol" pitchFamily="18" charset="2"/>
              </a:rPr>
              <a:t>L</a:t>
            </a:r>
            <a:r>
              <a:rPr lang="en-US" altLang="ja-JP" sz="2400" dirty="0" smtClean="0"/>
              <a:t>* doorway in the d(</a:t>
            </a:r>
            <a:r>
              <a:rPr lang="en-US" altLang="ja-JP" sz="2400" dirty="0" smtClean="0">
                <a:latin typeface="Symbol" pitchFamily="18" charset="2"/>
              </a:rPr>
              <a:t>p</a:t>
            </a:r>
            <a:r>
              <a:rPr lang="en-US" altLang="ja-JP" sz="2400" baseline="30000" dirty="0" smtClean="0">
                <a:latin typeface="Symbol" pitchFamily="18" charset="2"/>
              </a:rPr>
              <a:t>+</a:t>
            </a:r>
            <a:r>
              <a:rPr lang="en-US" altLang="ja-JP" sz="2400" dirty="0" smtClean="0"/>
              <a:t>,K</a:t>
            </a:r>
            <a:r>
              <a:rPr lang="en-US" altLang="ja-JP" sz="2400" baseline="30000" dirty="0" smtClean="0"/>
              <a:t>+</a:t>
            </a:r>
            <a:r>
              <a:rPr lang="en-US" altLang="ja-JP" sz="2400" dirty="0" smtClean="0"/>
              <a:t>) reaction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Semi-exclusive measurement  by Range </a:t>
            </a:r>
          </a:p>
          <a:p>
            <a:pPr>
              <a:buNone/>
            </a:pPr>
            <a:r>
              <a:rPr lang="en-US" altLang="ja-JP" sz="2400" dirty="0" smtClean="0"/>
              <a:t>	Counter Array (RCA) in order </a:t>
            </a:r>
          </a:p>
          <a:p>
            <a:pPr>
              <a:buNone/>
            </a:pPr>
            <a:r>
              <a:rPr kumimoji="1" lang="en-US" altLang="ja-JP" sz="2400" dirty="0" smtClean="0"/>
              <a:t>	to suppress quasi-free B.G.</a:t>
            </a:r>
          </a:p>
          <a:p>
            <a:pPr lvl="1"/>
            <a:r>
              <a:rPr lang="en-US" altLang="ja-JP" sz="2000" dirty="0" smtClean="0"/>
              <a:t>K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  <a:r>
              <a:rPr lang="en-US" altLang="ja-JP" sz="2000" dirty="0" smtClean="0"/>
              <a:t>pp </a:t>
            </a:r>
            <a:r>
              <a:rPr lang="en-US" altLang="ja-JP" sz="2000" dirty="0" smtClean="0">
                <a:latin typeface="Symbol" pitchFamily="18" charset="2"/>
              </a:rPr>
              <a:t>®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L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p</a:t>
            </a:r>
            <a:r>
              <a:rPr lang="en-US" altLang="ja-JP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latin typeface="Symbol" pitchFamily="18" charset="2"/>
              </a:rPr>
              <a:t>L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®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p</a:t>
            </a:r>
            <a:r>
              <a:rPr lang="en-US" altLang="ja-JP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</a:p>
          <a:p>
            <a:pPr lvl="1"/>
            <a:r>
              <a:rPr lang="en-US" altLang="ja-JP" sz="2000" dirty="0" smtClean="0"/>
              <a:t>K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  <a:r>
              <a:rPr lang="en-US" altLang="ja-JP" sz="2000" dirty="0" smtClean="0"/>
              <a:t>pp </a:t>
            </a:r>
            <a:r>
              <a:rPr lang="en-US" altLang="ja-JP" sz="2000" dirty="0" smtClean="0">
                <a:latin typeface="Symbol" pitchFamily="18" charset="2"/>
              </a:rPr>
              <a:t>® S</a:t>
            </a:r>
            <a:r>
              <a:rPr lang="en-US" altLang="ja-JP" sz="2000" baseline="30000" dirty="0" smtClean="0">
                <a:latin typeface="Symbol" pitchFamily="18" charset="2"/>
              </a:rPr>
              <a:t>0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3399"/>
                </a:solidFill>
              </a:rPr>
              <a:t>p</a:t>
            </a:r>
            <a:r>
              <a:rPr lang="en-US" altLang="ja-JP" sz="2000" baseline="-25000" dirty="0" smtClean="0">
                <a:solidFill>
                  <a:srgbClr val="FF3399"/>
                </a:solidFill>
              </a:rPr>
              <a:t>1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baseline="30000" dirty="0" smtClean="0">
                <a:latin typeface="Symbol" pitchFamily="18" charset="2"/>
              </a:rPr>
              <a:t>0</a:t>
            </a:r>
            <a:r>
              <a:rPr lang="en-US" altLang="ja-JP" sz="2000" dirty="0" smtClean="0">
                <a:latin typeface="Symbol" pitchFamily="18" charset="2"/>
              </a:rPr>
              <a:t> ®</a:t>
            </a:r>
            <a:r>
              <a:rPr lang="en-US" altLang="ja-JP" sz="2000" dirty="0" smtClean="0"/>
              <a:t> (</a:t>
            </a:r>
            <a:r>
              <a:rPr lang="en-US" altLang="ja-JP" sz="2000" dirty="0" smtClean="0">
                <a:latin typeface="Symbol" pitchFamily="18" charset="2"/>
              </a:rPr>
              <a:t>Lg</a:t>
            </a:r>
            <a:r>
              <a:rPr lang="en-US" altLang="ja-JP" sz="2000" dirty="0" smtClean="0"/>
              <a:t>) </a:t>
            </a:r>
            <a:r>
              <a:rPr lang="en-US" altLang="ja-JP" sz="2000" dirty="0" smtClean="0">
                <a:latin typeface="Symbol" pitchFamily="18" charset="2"/>
              </a:rPr>
              <a:t>®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3399"/>
                </a:solidFill>
              </a:rPr>
              <a:t>p</a:t>
            </a:r>
            <a:r>
              <a:rPr lang="en-US" altLang="ja-JP" sz="2000" baseline="-25000" dirty="0" smtClean="0">
                <a:solidFill>
                  <a:srgbClr val="FF3399"/>
                </a:solidFill>
              </a:rPr>
              <a:t>2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baseline="30000" dirty="0" smtClean="0">
                <a:latin typeface="Symbol" pitchFamily="18" charset="2"/>
              </a:rPr>
              <a:t>-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g</a:t>
            </a:r>
          </a:p>
          <a:p>
            <a:pPr lvl="1"/>
            <a:r>
              <a:rPr lang="en-US" altLang="ja-JP" sz="2000" dirty="0">
                <a:latin typeface="Symbol" pitchFamily="18" charset="2"/>
              </a:rPr>
              <a:t> p</a:t>
            </a:r>
            <a:r>
              <a:rPr lang="en-US" altLang="ja-JP" sz="2000" baseline="30000" dirty="0" smtClean="0">
                <a:latin typeface="Symbol" pitchFamily="18" charset="2"/>
              </a:rPr>
              <a:t>+</a:t>
            </a:r>
            <a:r>
              <a:rPr lang="en-US" altLang="ja-JP" sz="2000" dirty="0" smtClean="0"/>
              <a:t>d </a:t>
            </a:r>
            <a:r>
              <a:rPr lang="en-US" altLang="ja-JP" sz="2000" dirty="0" smtClean="0">
                <a:latin typeface="Symbol" pitchFamily="18" charset="2"/>
              </a:rPr>
              <a:t>®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L</a:t>
            </a:r>
            <a:r>
              <a:rPr lang="en-US" altLang="ja-JP" sz="2000" dirty="0" smtClean="0"/>
              <a:t>* K</a:t>
            </a:r>
            <a:r>
              <a:rPr lang="en-US" altLang="ja-JP" sz="2000" baseline="30000" dirty="0" smtClean="0"/>
              <a:t>+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p</a:t>
            </a:r>
            <a:r>
              <a:rPr lang="en-US" altLang="ja-JP" sz="2000" baseline="-25000" dirty="0" smtClean="0">
                <a:solidFill>
                  <a:srgbClr val="0070C0"/>
                </a:solidFill>
              </a:rPr>
              <a:t>1s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latin typeface="Symbol" pitchFamily="18" charset="2"/>
              </a:rPr>
              <a:t>L</a:t>
            </a:r>
            <a:r>
              <a:rPr lang="en-US" altLang="ja-JP" sz="2000" dirty="0" smtClean="0"/>
              <a:t>* </a:t>
            </a:r>
            <a:r>
              <a:rPr lang="en-US" altLang="ja-JP" sz="2000" dirty="0" smtClean="0">
                <a:latin typeface="Symbol" pitchFamily="18" charset="2"/>
              </a:rPr>
              <a:t>®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baseline="30000" dirty="0" smtClean="0">
                <a:latin typeface="Symbol" pitchFamily="18" charset="2"/>
              </a:rPr>
              <a:t>+</a:t>
            </a:r>
            <a:r>
              <a:rPr lang="en-US" altLang="ja-JP" sz="2000" dirty="0" smtClean="0">
                <a:latin typeface="Symbol" pitchFamily="18" charset="2"/>
              </a:rPr>
              <a:t> ®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p</a:t>
            </a:r>
            <a:r>
              <a:rPr lang="en-US" altLang="ja-JP" sz="2000" baseline="-25000" dirty="0" smtClean="0">
                <a:solidFill>
                  <a:srgbClr val="0070C0"/>
                </a:solidFill>
              </a:rPr>
              <a:t>2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baseline="30000" dirty="0" smtClean="0">
                <a:latin typeface="Symbol" pitchFamily="18" charset="2"/>
              </a:rPr>
              <a:t>0</a:t>
            </a:r>
          </a:p>
          <a:p>
            <a:r>
              <a:rPr lang="en-US" altLang="ja-JP" sz="2400" dirty="0" smtClean="0"/>
              <a:t>Beam: </a:t>
            </a:r>
            <a:r>
              <a:rPr lang="en-US" altLang="ja-JP" sz="2400" dirty="0" smtClean="0"/>
              <a:t>3</a:t>
            </a:r>
            <a:r>
              <a:rPr lang="en-US" altLang="ja-JP" sz="2400" dirty="0" smtClean="0"/>
              <a:t>M/spill </a:t>
            </a:r>
            <a:r>
              <a:rPr lang="en-US" altLang="ja-JP" sz="2400" dirty="0" smtClean="0"/>
              <a:t>beam</a:t>
            </a:r>
          </a:p>
          <a:p>
            <a:pPr lvl="1"/>
            <a:r>
              <a:rPr lang="en-US" altLang="ja-JP" sz="2000" dirty="0" smtClean="0"/>
              <a:t>3.6</a:t>
            </a:r>
            <a:r>
              <a:rPr lang="en-US" altLang="ja-JP" sz="2000" dirty="0" smtClean="0"/>
              <a:t>x10</a:t>
            </a:r>
            <a:r>
              <a:rPr lang="en-US" altLang="ja-JP" sz="2000" baseline="30000" dirty="0" smtClean="0"/>
              <a:t>4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L</a:t>
            </a:r>
            <a:r>
              <a:rPr lang="en-US" altLang="ja-JP" sz="2000" dirty="0" smtClean="0"/>
              <a:t>* /day</a:t>
            </a:r>
          </a:p>
          <a:p>
            <a:pPr lvl="1">
              <a:buNone/>
            </a:pPr>
            <a:r>
              <a:rPr lang="en-US" altLang="ja-JP" sz="2000" dirty="0" smtClean="0"/>
              <a:t>Assuming </a:t>
            </a:r>
            <a:r>
              <a:rPr lang="en-US" altLang="ja-JP" sz="2000" dirty="0" smtClean="0">
                <a:solidFill>
                  <a:srgbClr val="FF0000"/>
                </a:solidFill>
              </a:rPr>
              <a:t>1% trapping probability</a:t>
            </a:r>
            <a:endParaRPr lang="en-US" altLang="ja-JP" sz="160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000" dirty="0" smtClean="0"/>
              <a:t>36</a:t>
            </a:r>
            <a:r>
              <a:rPr lang="en-US" altLang="ja-JP" sz="2000" dirty="0" smtClean="0"/>
              <a:t>0 </a:t>
            </a:r>
            <a:r>
              <a:rPr lang="en-US" altLang="ja-JP" sz="2000" dirty="0" smtClean="0"/>
              <a:t>bound states/day ( inclusive )</a:t>
            </a:r>
          </a:p>
          <a:p>
            <a:pPr lvl="1"/>
            <a:r>
              <a:rPr lang="en-US" altLang="ja-JP" sz="2000" dirty="0" smtClean="0">
                <a:latin typeface="Symbol" pitchFamily="18" charset="2"/>
              </a:rPr>
              <a:t>~</a:t>
            </a:r>
            <a:r>
              <a:rPr lang="en-US" altLang="ja-JP" sz="2000" dirty="0" smtClean="0"/>
              <a:t>45</a:t>
            </a:r>
            <a:r>
              <a:rPr lang="en-US" altLang="ja-JP" sz="2000" dirty="0" smtClean="0"/>
              <a:t> events/10 </a:t>
            </a:r>
            <a:r>
              <a:rPr lang="en-US" altLang="ja-JP" sz="2000" dirty="0" smtClean="0"/>
              <a:t>days (exclusive)</a:t>
            </a:r>
          </a:p>
          <a:p>
            <a:pPr lvl="1">
              <a:buNone/>
            </a:pPr>
            <a:r>
              <a:rPr lang="en-US" altLang="ja-JP" sz="2000" dirty="0" smtClean="0"/>
              <a:t>	with </a:t>
            </a:r>
            <a:r>
              <a:rPr lang="en-US" altLang="ja-JP" sz="2000" dirty="0" smtClean="0">
                <a:latin typeface="Symbol" pitchFamily="18" charset="2"/>
              </a:rPr>
              <a:t>e</a:t>
            </a:r>
            <a:r>
              <a:rPr lang="en-US" altLang="ja-JP" sz="2000" baseline="-25000" dirty="0" smtClean="0"/>
              <a:t>RCA </a:t>
            </a:r>
            <a:r>
              <a:rPr lang="en-US" altLang="ja-JP" sz="2000" dirty="0" smtClean="0">
                <a:latin typeface="Symbol" pitchFamily="18" charset="2"/>
              </a:rPr>
              <a:t>~</a:t>
            </a:r>
            <a:r>
              <a:rPr lang="en-US" altLang="ja-JP" sz="2000" dirty="0" smtClean="0"/>
              <a:t>14% for two protons</a:t>
            </a:r>
            <a:endParaRPr lang="en-US" altLang="ja-JP" sz="1600" dirty="0" smtClean="0"/>
          </a:p>
          <a:p>
            <a:endParaRPr lang="en-US" altLang="ja-JP" sz="2400" dirty="0" smtClean="0"/>
          </a:p>
          <a:p>
            <a:pPr lvl="1"/>
            <a:endParaRPr lang="en-US" altLang="ja-JP" sz="2000" dirty="0" smtClean="0"/>
          </a:p>
          <a:p>
            <a:pPr lvl="1"/>
            <a:endParaRPr kumimoji="1" lang="ja-JP" altLang="en-US" sz="2000" dirty="0"/>
          </a:p>
        </p:txBody>
      </p:sp>
      <p:sp>
        <p:nvSpPr>
          <p:cNvPr id="34" name="テキスト ボックス 18"/>
          <p:cNvSpPr txBox="1">
            <a:spLocks noChangeArrowheads="1"/>
          </p:cNvSpPr>
          <p:nvPr/>
        </p:nvSpPr>
        <p:spPr bwMode="auto">
          <a:xfrm>
            <a:off x="1542750" y="1541757"/>
            <a:ext cx="364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n</a:t>
            </a:r>
          </a:p>
        </p:txBody>
      </p:sp>
      <p:sp>
        <p:nvSpPr>
          <p:cNvPr id="35" name="テキスト ボックス 20"/>
          <p:cNvSpPr txBox="1">
            <a:spLocks noChangeArrowheads="1"/>
          </p:cNvSpPr>
          <p:nvPr/>
        </p:nvSpPr>
        <p:spPr bwMode="auto">
          <a:xfrm>
            <a:off x="1523085" y="1759012"/>
            <a:ext cx="404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p</a:t>
            </a:r>
            <a:endParaRPr lang="ja-JP" altLang="en-US" dirty="0"/>
          </a:p>
        </p:txBody>
      </p:sp>
      <p:grpSp>
        <p:nvGrpSpPr>
          <p:cNvPr id="3" name="グループ化 98"/>
          <p:cNvGrpSpPr>
            <a:grpSpLocks/>
          </p:cNvGrpSpPr>
          <p:nvPr/>
        </p:nvGrpSpPr>
        <p:grpSpPr bwMode="auto">
          <a:xfrm>
            <a:off x="1803866" y="1452875"/>
            <a:ext cx="1873987" cy="475004"/>
            <a:chOff x="1476247" y="3212933"/>
            <a:chExt cx="3959880" cy="1658535"/>
          </a:xfrm>
        </p:grpSpPr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920" y="4293096"/>
              <a:ext cx="21907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直線コネクタ 44"/>
            <p:cNvCxnSpPr/>
            <p:nvPr/>
          </p:nvCxnSpPr>
          <p:spPr>
            <a:xfrm>
              <a:off x="1619605" y="3212933"/>
              <a:ext cx="1799946" cy="864748"/>
            </a:xfrm>
            <a:prstGeom prst="line">
              <a:avLst/>
            </a:prstGeom>
            <a:ln w="349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rot="10800000" flipV="1">
              <a:off x="3419551" y="3212933"/>
              <a:ext cx="1799946" cy="864748"/>
            </a:xfrm>
            <a:prstGeom prst="line">
              <a:avLst/>
            </a:prstGeom>
            <a:ln w="349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>
              <a:off x="1476247" y="4293869"/>
              <a:ext cx="1583315" cy="165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2987882" y="4077681"/>
              <a:ext cx="431669" cy="216187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3419551" y="4077681"/>
              <a:ext cx="576620" cy="216187"/>
            </a:xfrm>
            <a:prstGeom prst="straightConnector1">
              <a:avLst/>
            </a:prstGeom>
            <a:ln w="34925">
              <a:solidFill>
                <a:srgbClr val="00700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>
              <a:off x="1476247" y="4869817"/>
              <a:ext cx="2448244" cy="165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3996171" y="4293869"/>
              <a:ext cx="1439956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3924491" y="4869817"/>
              <a:ext cx="1511636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99"/>
          <p:cNvSpPr txBox="1">
            <a:spLocks noChangeArrowheads="1"/>
          </p:cNvSpPr>
          <p:nvPr/>
        </p:nvSpPr>
        <p:spPr bwMode="auto">
          <a:xfrm>
            <a:off x="3651457" y="1642235"/>
            <a:ext cx="8713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K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</a:t>
            </a:r>
            <a:r>
              <a:rPr lang="en-US" altLang="ja-JP" sz="2000" dirty="0">
                <a:solidFill>
                  <a:srgbClr val="FF0000"/>
                </a:solidFill>
              </a:rPr>
              <a:t>pp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8" name="円/楕円 37"/>
          <p:cNvSpPr/>
          <p:nvPr/>
        </p:nvSpPr>
        <p:spPr bwMode="auto">
          <a:xfrm>
            <a:off x="1533967" y="1646185"/>
            <a:ext cx="260067" cy="40458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 bwMode="auto">
          <a:xfrm>
            <a:off x="1199537" y="1651820"/>
            <a:ext cx="344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1">
                    <a:lumMod val="90000"/>
                  </a:schemeClr>
                </a:solidFill>
              </a:rPr>
              <a:t>d</a:t>
            </a:r>
            <a:endParaRPr lang="ja-JP" altLang="en-US" sz="24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0" name="円/楕円 39"/>
          <p:cNvSpPr/>
          <p:nvPr/>
        </p:nvSpPr>
        <p:spPr bwMode="auto">
          <a:xfrm>
            <a:off x="3677852" y="1646185"/>
            <a:ext cx="638509" cy="404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41" name="テキスト ボックス 103"/>
          <p:cNvSpPr txBox="1">
            <a:spLocks noChangeArrowheads="1"/>
          </p:cNvSpPr>
          <p:nvPr/>
        </p:nvSpPr>
        <p:spPr bwMode="auto">
          <a:xfrm>
            <a:off x="2622755" y="1314574"/>
            <a:ext cx="4645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7001"/>
                </a:solidFill>
              </a:rPr>
              <a:t>Λ*</a:t>
            </a:r>
            <a:endParaRPr lang="ja-JP" altLang="en-US" sz="2000" b="1" dirty="0">
              <a:solidFill>
                <a:srgbClr val="007001"/>
              </a:solidFill>
            </a:endParaRPr>
          </a:p>
        </p:txBody>
      </p:sp>
      <p:sp>
        <p:nvSpPr>
          <p:cNvPr id="42" name="テキスト ボックス 104"/>
          <p:cNvSpPr txBox="1">
            <a:spLocks noChangeArrowheads="1"/>
          </p:cNvSpPr>
          <p:nvPr/>
        </p:nvSpPr>
        <p:spPr bwMode="auto">
          <a:xfrm>
            <a:off x="1487131" y="1243781"/>
            <a:ext cx="567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3333CC"/>
                </a:solidFill>
              </a:rPr>
              <a:t>π</a:t>
            </a:r>
            <a:r>
              <a:rPr lang="en-US" altLang="ja-JP" baseline="30000" dirty="0">
                <a:solidFill>
                  <a:srgbClr val="3333CC"/>
                </a:solidFill>
              </a:rPr>
              <a:t>+</a:t>
            </a:r>
            <a:endParaRPr lang="ja-JP" altLang="en-US" baseline="30000" dirty="0">
              <a:solidFill>
                <a:srgbClr val="3333CC"/>
              </a:solidFill>
            </a:endParaRPr>
          </a:p>
        </p:txBody>
      </p:sp>
      <p:sp>
        <p:nvSpPr>
          <p:cNvPr id="43" name="テキスト ボックス 105"/>
          <p:cNvSpPr txBox="1">
            <a:spLocks noChangeArrowheads="1"/>
          </p:cNvSpPr>
          <p:nvPr/>
        </p:nvSpPr>
        <p:spPr bwMode="auto">
          <a:xfrm>
            <a:off x="3630662" y="1227312"/>
            <a:ext cx="410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3333CC"/>
                </a:solidFill>
              </a:rPr>
              <a:t>K</a:t>
            </a:r>
            <a:r>
              <a:rPr lang="en-US" altLang="ja-JP" baseline="30000" dirty="0">
                <a:solidFill>
                  <a:srgbClr val="3333CC"/>
                </a:solidFill>
              </a:rPr>
              <a:t>+</a:t>
            </a:r>
            <a:endParaRPr lang="ja-JP" altLang="en-US" baseline="30000" dirty="0">
              <a:solidFill>
                <a:srgbClr val="3333CC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812360" y="2996952"/>
            <a:ext cx="705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00000"/>
                </a:solidFill>
              </a:rPr>
              <a:t>RCA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cxnSp>
        <p:nvCxnSpPr>
          <p:cNvPr id="55" name="直線矢印コネクタ 54"/>
          <p:cNvCxnSpPr/>
          <p:nvPr/>
        </p:nvCxnSpPr>
        <p:spPr>
          <a:xfrm flipH="1" flipV="1">
            <a:off x="7164288" y="2852936"/>
            <a:ext cx="130620" cy="2921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 flipH="1">
            <a:off x="6804248" y="2348880"/>
            <a:ext cx="51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70C0"/>
                </a:solidFill>
              </a:rPr>
              <a:t>K</a:t>
            </a:r>
            <a:r>
              <a:rPr kumimoji="1" lang="en-US" altLang="ja-JP" sz="2000" b="1" baseline="30000" dirty="0" smtClean="0">
                <a:solidFill>
                  <a:srgbClr val="0070C0"/>
                </a:solidFill>
              </a:rPr>
              <a:t>+</a:t>
            </a:r>
            <a:endParaRPr kumimoji="1" lang="ja-JP" altLang="en-US" sz="2000" b="1" baseline="30000" dirty="0">
              <a:solidFill>
                <a:srgbClr val="0070C0"/>
              </a:solidFill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 flipV="1">
            <a:off x="7452320" y="3068960"/>
            <a:ext cx="144016" cy="14401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7524328" y="299695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6" name="日付プレースホルダ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7" name="フッター プレースホルダ 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6727" y="4149080"/>
            <a:ext cx="3329769" cy="2325673"/>
          </a:xfrm>
          <a:prstGeom prst="rect">
            <a:avLst/>
          </a:prstGeom>
        </p:spPr>
      </p:pic>
      <p:sp>
        <p:nvSpPr>
          <p:cNvPr id="61" name="テキスト ボックス 60"/>
          <p:cNvSpPr txBox="1"/>
          <p:nvPr/>
        </p:nvSpPr>
        <p:spPr>
          <a:xfrm>
            <a:off x="6258783" y="6489898"/>
            <a:ext cx="2400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Missing mass d(π</a:t>
            </a:r>
            <a:r>
              <a:rPr kumimoji="1" lang="en-US" altLang="ja-JP" sz="1400" baseline="30000" dirty="0" smtClean="0"/>
              <a:t>+</a:t>
            </a:r>
            <a:r>
              <a:rPr kumimoji="1" lang="en-US" altLang="ja-JP" sz="1400" dirty="0" smtClean="0"/>
              <a:t>,K</a:t>
            </a:r>
            <a:r>
              <a:rPr kumimoji="1" lang="en-US" altLang="ja-JP" sz="1400" baseline="30000" dirty="0" smtClean="0"/>
              <a:t>+</a:t>
            </a:r>
            <a:r>
              <a:rPr kumimoji="1" lang="en-US" altLang="ja-JP" sz="1400" dirty="0" smtClean="0"/>
              <a:t>) [GeV/c</a:t>
            </a:r>
            <a:r>
              <a:rPr kumimoji="1" lang="en-US" altLang="ja-JP" sz="1400" baseline="30000" dirty="0" smtClean="0"/>
              <a:t>2</a:t>
            </a:r>
            <a:r>
              <a:rPr kumimoji="1" lang="en-US" altLang="ja-JP" sz="1400" dirty="0" smtClean="0"/>
              <a:t>]</a:t>
            </a:r>
            <a:endParaRPr kumimoji="1" lang="ja-JP" altLang="en-US" sz="14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803477" y="4098558"/>
            <a:ext cx="2008883" cy="338554"/>
          </a:xfrm>
          <a:prstGeom prst="rect">
            <a:avLst/>
          </a:prstGeom>
          <a:solidFill>
            <a:schemeClr val="bg1"/>
          </a:solidFill>
          <a:ln>
            <a:solidFill>
              <a:srgbClr val="1700C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Mom</a:t>
            </a:r>
            <a:r>
              <a:rPr lang="en-US" altLang="ja-JP" sz="1600" b="1" baseline="-25000" dirty="0" smtClean="0"/>
              <a:t>proton</a:t>
            </a:r>
            <a:r>
              <a:rPr lang="en-US" altLang="ja-JP" sz="1600" b="1" dirty="0" smtClean="0"/>
              <a:t>&gt;350MeV/c</a:t>
            </a:r>
            <a:endParaRPr kumimoji="1" lang="ja-JP" altLang="en-US" sz="1600" b="1" dirty="0"/>
          </a:p>
        </p:txBody>
      </p:sp>
      <p:sp>
        <p:nvSpPr>
          <p:cNvPr id="63" name="テキスト ボックス 62"/>
          <p:cNvSpPr txBox="1"/>
          <p:nvPr/>
        </p:nvSpPr>
        <p:spPr>
          <a:xfrm rot="16200000">
            <a:off x="4401334" y="5275012"/>
            <a:ext cx="2517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count</a:t>
            </a:r>
            <a:r>
              <a:rPr kumimoji="1" lang="en-US" altLang="ja-JP" sz="1600" dirty="0" smtClean="0"/>
              <a:t>s (/3M beam</a:t>
            </a:r>
            <a:r>
              <a:rPr kumimoji="1" lang="ja-JP" altLang="en-US" sz="1600" dirty="0" smtClean="0"/>
              <a:t>・</a:t>
            </a:r>
            <a:r>
              <a:rPr kumimoji="1" lang="en-US" altLang="ja-JP" sz="1600" dirty="0" smtClean="0"/>
              <a:t>10days )</a:t>
            </a:r>
            <a:endParaRPr kumimoji="1" lang="ja-JP" altLang="en-US" sz="1600" dirty="0"/>
          </a:p>
        </p:txBody>
      </p:sp>
      <p:sp>
        <p:nvSpPr>
          <p:cNvPr id="64" name="上矢印 63"/>
          <p:cNvSpPr/>
          <p:nvPr/>
        </p:nvSpPr>
        <p:spPr>
          <a:xfrm flipV="1">
            <a:off x="6804248" y="5757797"/>
            <a:ext cx="288032" cy="407507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660232" y="4941168"/>
            <a:ext cx="214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Expected point by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FINUDA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, DISTO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77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20788" y="985838"/>
            <a:ext cx="7258050" cy="5718175"/>
            <a:chOff x="717" y="342"/>
            <a:chExt cx="4572" cy="3602"/>
          </a:xfrm>
        </p:grpSpPr>
        <p:pic>
          <p:nvPicPr>
            <p:cNvPr id="14376" name="Picture 3" descr="nc_s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61273">
              <a:off x="1353" y="342"/>
              <a:ext cx="3936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717" y="2608"/>
              <a:ext cx="4187" cy="1158"/>
              <a:chOff x="717" y="2608"/>
              <a:chExt cx="4187" cy="1158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 rot="-256774">
                <a:off x="1260" y="3240"/>
                <a:ext cx="3406" cy="419"/>
                <a:chOff x="1156" y="3504"/>
                <a:chExt cx="3446" cy="444"/>
              </a:xfrm>
            </p:grpSpPr>
            <p:sp>
              <p:nvSpPr>
                <p:cNvPr id="14384" name="Rectangle 6"/>
                <p:cNvSpPr>
                  <a:spLocks noChangeArrowheads="1"/>
                </p:cNvSpPr>
                <p:nvPr/>
              </p:nvSpPr>
              <p:spPr bwMode="auto">
                <a:xfrm rot="-420000">
                  <a:off x="2857" y="3654"/>
                  <a:ext cx="1056" cy="2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pPr marL="446088" indent="-446088" algn="ctr" defTabSz="449263">
                    <a:spcBef>
                      <a:spcPts val="45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446088" algn="l"/>
                      <a:tab pos="1360488" algn="l"/>
                      <a:tab pos="2274888" algn="l"/>
                      <a:tab pos="3189288" algn="l"/>
                      <a:tab pos="4103688" algn="l"/>
                      <a:tab pos="5018088" algn="l"/>
                      <a:tab pos="5932488" algn="l"/>
                      <a:tab pos="6846888" algn="l"/>
                      <a:tab pos="7761288" algn="l"/>
                      <a:tab pos="8675688" algn="l"/>
                      <a:tab pos="9590088" algn="l"/>
                      <a:tab pos="10504488" algn="l"/>
                    </a:tabLst>
                  </a:pPr>
                  <a:endParaRPr kumimoji="0" lang="en-GB" altLang="ja-JP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8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156" y="3503"/>
                  <a:ext cx="3447" cy="410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 rot="-256774">
                <a:off x="761" y="2787"/>
                <a:ext cx="489" cy="979"/>
                <a:chOff x="674" y="2928"/>
                <a:chExt cx="489" cy="979"/>
              </a:xfrm>
            </p:grpSpPr>
            <p:sp>
              <p:nvSpPr>
                <p:cNvPr id="14382" name="Rectangle 9"/>
                <p:cNvSpPr>
                  <a:spLocks noChangeArrowheads="1"/>
                </p:cNvSpPr>
                <p:nvPr/>
              </p:nvSpPr>
              <p:spPr bwMode="auto">
                <a:xfrm rot="-6540000">
                  <a:off x="646" y="3002"/>
                  <a:ext cx="287" cy="2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eaVert" lIns="90000" tIns="46800" rIns="90000" bIns="46800">
                  <a:spAutoFit/>
                </a:bodyPr>
                <a:lstStyle/>
                <a:p>
                  <a:pPr algn="ctr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kumimoji="0" lang="ja-JP" altLang="en-GB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83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879" y="2928"/>
                  <a:ext cx="284" cy="979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4380" name="Rectangle 11"/>
              <p:cNvSpPr>
                <a:spLocks noChangeArrowheads="1"/>
              </p:cNvSpPr>
              <p:nvPr/>
            </p:nvSpPr>
            <p:spPr bwMode="auto">
              <a:xfrm>
                <a:off x="4684" y="2969"/>
                <a:ext cx="220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GB" altLang="ja-JP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14381" name="Rectangle 12"/>
              <p:cNvSpPr>
                <a:spLocks noChangeArrowheads="1"/>
              </p:cNvSpPr>
              <p:nvPr/>
            </p:nvSpPr>
            <p:spPr bwMode="auto">
              <a:xfrm>
                <a:off x="717" y="2608"/>
                <a:ext cx="212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GB" altLang="ja-JP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</a:p>
            </p:txBody>
          </p:sp>
        </p:grpSp>
      </p:grpSp>
      <p:pic>
        <p:nvPicPr>
          <p:cNvPr id="1433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292600"/>
            <a:ext cx="6477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0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3357563"/>
            <a:ext cx="568325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2636838"/>
            <a:ext cx="592137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58763" y="1163638"/>
            <a:ext cx="1544637" cy="1398587"/>
            <a:chOff x="223" y="738"/>
            <a:chExt cx="973" cy="881"/>
          </a:xfrm>
        </p:grpSpPr>
        <p:pic>
          <p:nvPicPr>
            <p:cNvPr id="14373" name="Picture 1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0" y="834"/>
              <a:ext cx="659" cy="6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4374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8" y="1458"/>
              <a:ext cx="672" cy="1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375" name="Rectangle 20"/>
            <p:cNvSpPr>
              <a:spLocks noChangeArrowheads="1"/>
            </p:cNvSpPr>
            <p:nvPr/>
          </p:nvSpPr>
          <p:spPr bwMode="auto">
            <a:xfrm>
              <a:off x="223" y="738"/>
              <a:ext cx="973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GB" altLang="ja-JP">
                  <a:solidFill>
                    <a:srgbClr val="000000"/>
                  </a:solidFill>
                </a:rPr>
                <a:t>N</a:t>
              </a:r>
              <a:r>
                <a:rPr kumimoji="0" lang="en-GB" altLang="ja-JP" sz="1600">
                  <a:solidFill>
                    <a:srgbClr val="000000"/>
                  </a:solidFill>
                </a:rPr>
                <a:t>u </a:t>
              </a:r>
              <a:r>
                <a:rPr kumimoji="0" lang="en-GB" altLang="ja-JP">
                  <a:solidFill>
                    <a:srgbClr val="000000"/>
                  </a:solidFill>
                </a:rPr>
                <a:t>~ N</a:t>
              </a:r>
              <a:r>
                <a:rPr kumimoji="0" lang="en-GB" altLang="ja-JP" sz="1600">
                  <a:solidFill>
                    <a:srgbClr val="000000"/>
                  </a:solidFill>
                </a:rPr>
                <a:t>d </a:t>
              </a:r>
              <a:r>
                <a:rPr kumimoji="0" lang="en-GB" altLang="ja-JP">
                  <a:solidFill>
                    <a:srgbClr val="000000"/>
                  </a:solidFill>
                </a:rPr>
                <a:t>~ N</a:t>
              </a:r>
              <a:r>
                <a:rPr kumimoji="0" lang="en-GB" altLang="ja-JP" sz="1600">
                  <a:solidFill>
                    <a:srgbClr val="000000"/>
                  </a:solidFill>
                </a:rPr>
                <a:t>s</a:t>
              </a:r>
            </a:p>
          </p:txBody>
        </p:sp>
      </p:grpSp>
      <p:sp>
        <p:nvSpPr>
          <p:cNvPr id="14343" name="Rectangle 21"/>
          <p:cNvSpPr>
            <a:spLocks noChangeArrowheads="1"/>
          </p:cNvSpPr>
          <p:nvPr/>
        </p:nvSpPr>
        <p:spPr bwMode="auto">
          <a:xfrm rot="-5400000">
            <a:off x="-339635" y="3099883"/>
            <a:ext cx="1231725" cy="340735"/>
          </a:xfrm>
          <a:prstGeom prst="rect">
            <a:avLst/>
          </a:prstGeom>
          <a:solidFill>
            <a:srgbClr val="FFCCCC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>
              <a:buClr>
                <a:srgbClr val="A50021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 sz="1600" dirty="0" smtClean="0">
                <a:solidFill>
                  <a:srgbClr val="A50021"/>
                </a:solidFill>
              </a:rPr>
              <a:t>High Density</a:t>
            </a:r>
            <a:endParaRPr kumimoji="0" lang="en-GB" altLang="ja-JP" sz="1600" dirty="0">
              <a:solidFill>
                <a:srgbClr val="A50021"/>
              </a:solidFill>
            </a:endParaRPr>
          </a:p>
        </p:txBody>
      </p:sp>
      <p:sp>
        <p:nvSpPr>
          <p:cNvPr id="14344" name="Line 22"/>
          <p:cNvSpPr>
            <a:spLocks noChangeShapeType="1"/>
          </p:cNvSpPr>
          <p:nvPr/>
        </p:nvSpPr>
        <p:spPr bwMode="auto">
          <a:xfrm flipV="1">
            <a:off x="468313" y="2636838"/>
            <a:ext cx="1587" cy="2260600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219325" y="1430338"/>
            <a:ext cx="6019800" cy="838200"/>
            <a:chOff x="1392" y="816"/>
            <a:chExt cx="3792" cy="528"/>
          </a:xfrm>
        </p:grpSpPr>
        <p:sp>
          <p:nvSpPr>
            <p:cNvPr id="14371" name="Rectangle 25"/>
            <p:cNvSpPr>
              <a:spLocks noChangeArrowheads="1"/>
            </p:cNvSpPr>
            <p:nvPr/>
          </p:nvSpPr>
          <p:spPr bwMode="auto">
            <a:xfrm>
              <a:off x="1392" y="816"/>
              <a:ext cx="379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47675" indent="-447675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accent1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chemeClr val="bg2"/>
                  </a:solidFill>
                </a:rPr>
                <a:t>Strangeness in neutron stars ( </a:t>
              </a:r>
              <a:r>
                <a:rPr lang="en-US" altLang="ja-JP" sz="1600">
                  <a:solidFill>
                    <a:schemeClr val="bg2"/>
                  </a:solidFill>
                  <a:latin typeface="Symbol" pitchFamily="18" charset="2"/>
                </a:rPr>
                <a:t>r </a:t>
              </a:r>
              <a:r>
                <a:rPr lang="en-US" altLang="ja-JP" sz="1600">
                  <a:solidFill>
                    <a:schemeClr val="bg2"/>
                  </a:solidFill>
                </a:rPr>
                <a:t>&gt; 3 - 4 </a:t>
              </a:r>
              <a:r>
                <a:rPr lang="en-US" altLang="ja-JP" sz="1600">
                  <a:solidFill>
                    <a:schemeClr val="bg2"/>
                  </a:solidFill>
                  <a:latin typeface="Symbol" pitchFamily="18" charset="2"/>
                </a:rPr>
                <a:t>r</a:t>
              </a:r>
              <a:r>
                <a:rPr lang="en-US" altLang="ja-JP" sz="1600" baseline="-25000">
                  <a:solidFill>
                    <a:schemeClr val="bg2"/>
                  </a:solidFill>
                </a:rPr>
                <a:t>0 </a:t>
              </a:r>
              <a:r>
                <a:rPr lang="en-US" altLang="ja-JP" sz="1600">
                  <a:solidFill>
                    <a:schemeClr val="bg2"/>
                  </a:solidFill>
                </a:rPr>
                <a:t>) </a:t>
              </a:r>
            </a:p>
          </p:txBody>
        </p:sp>
        <p:sp>
          <p:nvSpPr>
            <p:cNvPr id="14372" name="Rectangle 26"/>
            <p:cNvSpPr>
              <a:spLocks noChangeArrowheads="1"/>
            </p:cNvSpPr>
            <p:nvPr/>
          </p:nvSpPr>
          <p:spPr bwMode="auto">
            <a:xfrm>
              <a:off x="1392" y="1056"/>
              <a:ext cx="25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47675" indent="-44767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>
                  <a:solidFill>
                    <a:schemeClr val="bg2"/>
                  </a:solidFill>
                </a:rPr>
                <a:t>Strange hadronic matter (A → ∞)         </a:t>
              </a:r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639888" y="985838"/>
            <a:ext cx="6800850" cy="5718175"/>
            <a:chOff x="1005" y="342"/>
            <a:chExt cx="4284" cy="3602"/>
          </a:xfrm>
        </p:grpSpPr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1005" y="342"/>
              <a:ext cx="4284" cy="3602"/>
              <a:chOff x="1005" y="342"/>
              <a:chExt cx="4284" cy="3602"/>
            </a:xfrm>
          </p:grpSpPr>
          <p:pic>
            <p:nvPicPr>
              <p:cNvPr id="14368" name="Picture 29" descr="nc_s1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461273">
                <a:off x="1353" y="342"/>
                <a:ext cx="3936" cy="3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69" name="Line 30"/>
              <p:cNvSpPr>
                <a:spLocks noChangeShapeType="1"/>
              </p:cNvSpPr>
              <p:nvPr/>
            </p:nvSpPr>
            <p:spPr bwMode="auto">
              <a:xfrm rot="21369761" flipV="1">
                <a:off x="1295" y="2769"/>
                <a:ext cx="3388" cy="424"/>
              </a:xfrm>
              <a:prstGeom prst="line">
                <a:avLst/>
              </a:prstGeom>
              <a:noFill/>
              <a:ln w="19080">
                <a:solidFill>
                  <a:srgbClr val="CC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370" name="Line 31"/>
              <p:cNvSpPr>
                <a:spLocks noChangeShapeType="1"/>
              </p:cNvSpPr>
              <p:nvPr/>
            </p:nvSpPr>
            <p:spPr bwMode="auto">
              <a:xfrm rot="-230239" flipH="1" flipV="1">
                <a:off x="1005" y="2403"/>
                <a:ext cx="271" cy="926"/>
              </a:xfrm>
              <a:prstGeom prst="line">
                <a:avLst/>
              </a:prstGeom>
              <a:noFill/>
              <a:ln w="19080">
                <a:solidFill>
                  <a:srgbClr val="CC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4367" name="Rectangle 32"/>
            <p:cNvSpPr>
              <a:spLocks noChangeArrowheads="1"/>
            </p:cNvSpPr>
            <p:nvPr/>
          </p:nvSpPr>
          <p:spPr bwMode="auto">
            <a:xfrm>
              <a:off x="2678" y="2619"/>
              <a:ext cx="1244" cy="231"/>
            </a:xfrm>
            <a:prstGeom prst="rect">
              <a:avLst/>
            </a:prstGeom>
            <a:solidFill>
              <a:srgbClr val="FF9966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>
                  <a:solidFill>
                    <a:srgbClr val="CC0000"/>
                  </a:solidFill>
                  <a:latin typeface="Symbol" pitchFamily="18" charset="2"/>
                </a:rPr>
                <a:t>L</a:t>
              </a:r>
              <a:r>
                <a:rPr kumimoji="0" lang="en-GB" altLang="ja-JP">
                  <a:solidFill>
                    <a:srgbClr val="CC0000"/>
                  </a:solidFill>
                </a:rPr>
                <a:t>, </a:t>
              </a:r>
              <a:r>
                <a:rPr kumimoji="0" lang="en-GB" altLang="ja-JP">
                  <a:solidFill>
                    <a:srgbClr val="CC0000"/>
                  </a:solidFill>
                  <a:latin typeface="Symbol" pitchFamily="18" charset="2"/>
                </a:rPr>
                <a:t>S</a:t>
              </a:r>
              <a:r>
                <a:rPr kumimoji="0" lang="en-GB" altLang="ja-JP">
                  <a:solidFill>
                    <a:srgbClr val="CC0000"/>
                  </a:solidFill>
                </a:rPr>
                <a:t> Hypernuclei</a:t>
              </a:r>
              <a:endParaRPr kumimoji="0" lang="en-US" altLang="ja-JP">
                <a:solidFill>
                  <a:srgbClr val="CC0000"/>
                </a:solidFill>
              </a:endParaRPr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1685925" y="806450"/>
            <a:ext cx="6754813" cy="5718175"/>
            <a:chOff x="1034" y="342"/>
            <a:chExt cx="4255" cy="3602"/>
          </a:xfrm>
        </p:grpSpPr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1034" y="342"/>
              <a:ext cx="4255" cy="3602"/>
              <a:chOff x="1034" y="342"/>
              <a:chExt cx="4255" cy="3602"/>
            </a:xfrm>
          </p:grpSpPr>
          <p:pic>
            <p:nvPicPr>
              <p:cNvPr id="14363" name="Picture 35" descr="nc_s2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461273">
                <a:off x="1353" y="342"/>
                <a:ext cx="3936" cy="3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64" name="Line 36"/>
              <p:cNvSpPr>
                <a:spLocks noChangeShapeType="1"/>
              </p:cNvSpPr>
              <p:nvPr/>
            </p:nvSpPr>
            <p:spPr bwMode="auto">
              <a:xfrm rot="21344495" flipV="1">
                <a:off x="1275" y="2284"/>
                <a:ext cx="3447" cy="410"/>
              </a:xfrm>
              <a:prstGeom prst="line">
                <a:avLst/>
              </a:prstGeom>
              <a:noFill/>
              <a:ln w="19080">
                <a:solidFill>
                  <a:srgbClr val="CC3399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365" name="Line 37"/>
              <p:cNvSpPr>
                <a:spLocks noChangeShapeType="1"/>
              </p:cNvSpPr>
              <p:nvPr/>
            </p:nvSpPr>
            <p:spPr bwMode="auto">
              <a:xfrm rot="-255505" flipH="1" flipV="1">
                <a:off x="1034" y="1958"/>
                <a:ext cx="234" cy="866"/>
              </a:xfrm>
              <a:prstGeom prst="line">
                <a:avLst/>
              </a:prstGeom>
              <a:noFill/>
              <a:ln w="19080">
                <a:solidFill>
                  <a:srgbClr val="CC3399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4362" name="Rectangle 38"/>
            <p:cNvSpPr>
              <a:spLocks noChangeArrowheads="1"/>
            </p:cNvSpPr>
            <p:nvPr/>
          </p:nvSpPr>
          <p:spPr bwMode="auto">
            <a:xfrm>
              <a:off x="3986" y="2221"/>
              <a:ext cx="1220" cy="231"/>
            </a:xfrm>
            <a:prstGeom prst="rect">
              <a:avLst/>
            </a:prstGeom>
            <a:solidFill>
              <a:srgbClr val="FF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 dirty="0">
                  <a:solidFill>
                    <a:srgbClr val="CC0066"/>
                  </a:solidFill>
                  <a:latin typeface="Symbol" pitchFamily="18" charset="2"/>
                </a:rPr>
                <a:t>LL</a:t>
              </a:r>
              <a:r>
                <a:rPr kumimoji="0" lang="en-GB" altLang="ja-JP" dirty="0">
                  <a:solidFill>
                    <a:srgbClr val="CC0066"/>
                  </a:solidFill>
                </a:rPr>
                <a:t>, </a:t>
              </a:r>
              <a:r>
                <a:rPr kumimoji="0" lang="en-GB" altLang="ja-JP" dirty="0">
                  <a:solidFill>
                    <a:srgbClr val="CC0066"/>
                  </a:solidFill>
                  <a:latin typeface="Symbol" pitchFamily="18" charset="2"/>
                </a:rPr>
                <a:t>X</a:t>
              </a:r>
              <a:r>
                <a:rPr kumimoji="0" lang="en-GB" altLang="ja-JP" dirty="0">
                  <a:solidFill>
                    <a:srgbClr val="CC0066"/>
                  </a:solidFill>
                </a:rPr>
                <a:t> </a:t>
              </a:r>
              <a:r>
                <a:rPr kumimoji="0" lang="ja-JP" altLang="en-GB" dirty="0">
                  <a:solidFill>
                    <a:srgbClr val="CC0066"/>
                  </a:solidFill>
                </a:rPr>
                <a:t>ハイパー核</a:t>
              </a:r>
              <a:endParaRPr kumimoji="0" lang="en-US" altLang="ja-JP" dirty="0">
                <a:solidFill>
                  <a:srgbClr val="CC0066"/>
                </a:solidFill>
              </a:endParaRP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1790700" y="2128838"/>
            <a:ext cx="814388" cy="4433887"/>
            <a:chOff x="1076" y="1078"/>
            <a:chExt cx="513" cy="2793"/>
          </a:xfrm>
        </p:grpSpPr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1275" y="1078"/>
              <a:ext cx="314" cy="2673"/>
              <a:chOff x="1155" y="1240"/>
              <a:chExt cx="314" cy="2673"/>
            </a:xfrm>
          </p:grpSpPr>
          <p:sp>
            <p:nvSpPr>
              <p:cNvPr id="14359" name="Rectangle 41"/>
              <p:cNvSpPr>
                <a:spLocks noChangeArrowheads="1"/>
              </p:cNvSpPr>
              <p:nvPr/>
            </p:nvSpPr>
            <p:spPr bwMode="auto">
              <a:xfrm rot="-5400000">
                <a:off x="770" y="1702"/>
                <a:ext cx="1161" cy="237"/>
              </a:xfrm>
              <a:prstGeom prst="rect">
                <a:avLst/>
              </a:prstGeom>
              <a:solidFill>
                <a:srgbClr val="CC0000">
                  <a:alpha val="7059"/>
                </a:srgbClr>
              </a:solidFill>
              <a:ln w="936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defTabSz="449263">
                  <a:buClr>
                    <a:srgbClr val="CC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kumimoji="0" lang="en-GB" altLang="ja-JP">
                    <a:solidFill>
                      <a:srgbClr val="CC0000"/>
                    </a:solidFill>
                  </a:rPr>
                  <a:t>Strangeness</a:t>
                </a:r>
                <a:endParaRPr kumimoji="0" lang="ja-JP" altLang="en-GB">
                  <a:solidFill>
                    <a:srgbClr val="CC0000"/>
                  </a:solidFill>
                </a:endParaRPr>
              </a:p>
            </p:txBody>
          </p:sp>
          <p:sp>
            <p:nvSpPr>
              <p:cNvPr id="14360" name="Line 42"/>
              <p:cNvSpPr>
                <a:spLocks noChangeShapeType="1"/>
              </p:cNvSpPr>
              <p:nvPr/>
            </p:nvSpPr>
            <p:spPr bwMode="auto">
              <a:xfrm flipH="1" flipV="1">
                <a:off x="1155" y="1427"/>
                <a:ext cx="14" cy="2486"/>
              </a:xfrm>
              <a:prstGeom prst="line">
                <a:avLst/>
              </a:prstGeom>
              <a:noFill/>
              <a:ln w="38160">
                <a:solidFill>
                  <a:srgbClr val="CC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4356" name="Rectangle 43"/>
            <p:cNvSpPr>
              <a:spLocks noChangeArrowheads="1"/>
            </p:cNvSpPr>
            <p:nvPr/>
          </p:nvSpPr>
          <p:spPr bwMode="auto">
            <a:xfrm>
              <a:off x="1119" y="3640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>
                  <a:solidFill>
                    <a:srgbClr val="CC0000"/>
                  </a:solidFill>
                </a:rPr>
                <a:t>0</a:t>
              </a:r>
              <a:endParaRPr kumimoji="0" lang="en-US" altLang="ja-JP">
                <a:solidFill>
                  <a:srgbClr val="CC0000"/>
                </a:solidFill>
              </a:endParaRPr>
            </a:p>
          </p:txBody>
        </p:sp>
        <p:sp>
          <p:nvSpPr>
            <p:cNvPr id="14357" name="Rectangle 44"/>
            <p:cNvSpPr>
              <a:spLocks noChangeArrowheads="1"/>
            </p:cNvSpPr>
            <p:nvPr/>
          </p:nvSpPr>
          <p:spPr bwMode="auto">
            <a:xfrm>
              <a:off x="1076" y="3135"/>
              <a:ext cx="24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>
                  <a:solidFill>
                    <a:srgbClr val="CC0000"/>
                  </a:solidFill>
                </a:rPr>
                <a:t>-1</a:t>
              </a:r>
              <a:endParaRPr kumimoji="0" lang="en-US" altLang="ja-JP">
                <a:solidFill>
                  <a:srgbClr val="CC0000"/>
                </a:solidFill>
              </a:endParaRPr>
            </a:p>
          </p:txBody>
        </p:sp>
        <p:sp>
          <p:nvSpPr>
            <p:cNvPr id="14358" name="Rectangle 45"/>
            <p:cNvSpPr>
              <a:spLocks noChangeArrowheads="1"/>
            </p:cNvSpPr>
            <p:nvPr/>
          </p:nvSpPr>
          <p:spPr bwMode="auto">
            <a:xfrm>
              <a:off x="1082" y="2685"/>
              <a:ext cx="24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>
                  <a:solidFill>
                    <a:srgbClr val="CC0000"/>
                  </a:solidFill>
                </a:rPr>
                <a:t>-2</a:t>
              </a:r>
              <a:endParaRPr kumimoji="0" lang="en-US" altLang="ja-JP">
                <a:solidFill>
                  <a:srgbClr val="CC0000"/>
                </a:solidFill>
              </a:endParaRPr>
            </a:p>
          </p:txBody>
        </p:sp>
      </p:grpSp>
      <p:sp>
        <p:nvSpPr>
          <p:cNvPr id="14349" name="Rectangle 46"/>
          <p:cNvSpPr>
            <a:spLocks noChangeArrowheads="1"/>
          </p:cNvSpPr>
          <p:nvPr/>
        </p:nvSpPr>
        <p:spPr bwMode="auto">
          <a:xfrm>
            <a:off x="1058863" y="1685925"/>
            <a:ext cx="1030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i="1" dirty="0" smtClean="0"/>
              <a:t>“</a:t>
            </a:r>
            <a:r>
              <a:rPr lang="en-US" altLang="ja-JP" i="1" dirty="0" smtClean="0"/>
              <a:t>stable</a:t>
            </a:r>
            <a:r>
              <a:rPr lang="ja-JP" altLang="en-US" i="1" dirty="0" smtClean="0"/>
              <a:t>“</a:t>
            </a:r>
            <a:r>
              <a:rPr lang="en-US" altLang="ja-JP" i="1" dirty="0" smtClean="0"/>
              <a:t> </a:t>
            </a:r>
            <a:endParaRPr lang="en-US" altLang="ja-JP" i="1" dirty="0"/>
          </a:p>
        </p:txBody>
      </p:sp>
      <p:sp>
        <p:nvSpPr>
          <p:cNvPr id="14350" name="Rectangle 48"/>
          <p:cNvSpPr>
            <a:spLocks noChangeArrowheads="1"/>
          </p:cNvSpPr>
          <p:nvPr/>
        </p:nvSpPr>
        <p:spPr bwMode="auto">
          <a:xfrm>
            <a:off x="5506838" y="548680"/>
            <a:ext cx="352965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b"/>
          <a:lstStyle/>
          <a:p>
            <a:pPr algn="r" hangingPunct="0"/>
            <a:r>
              <a:rPr lang="en-US" altLang="ja-JP" sz="2400" b="0" dirty="0" smtClean="0">
                <a:solidFill>
                  <a:schemeClr val="tx2"/>
                </a:solidFill>
                <a:latin typeface="Helvetica" pitchFamily="34" charset="0"/>
              </a:rPr>
              <a:t>3D nuclear chart</a:t>
            </a:r>
            <a:endParaRPr lang="en-US" altLang="ja-JP" sz="2400" b="0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14352" name="Text Box 47"/>
          <p:cNvSpPr txBox="1">
            <a:spLocks noChangeArrowheads="1"/>
          </p:cNvSpPr>
          <p:nvPr/>
        </p:nvSpPr>
        <p:spPr bwMode="auto">
          <a:xfrm>
            <a:off x="323850" y="188912"/>
            <a:ext cx="84966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600" dirty="0" smtClean="0"/>
              <a:t>Next: Strangeness Nuclear Physics </a:t>
            </a:r>
            <a:endParaRPr lang="ja-JP" altLang="en-US" sz="3600" dirty="0"/>
          </a:p>
        </p:txBody>
      </p:sp>
      <p:sp>
        <p:nvSpPr>
          <p:cNvPr id="14353" name="Text Box 48"/>
          <p:cNvSpPr txBox="1">
            <a:spLocks noChangeArrowheads="1"/>
          </p:cNvSpPr>
          <p:nvPr/>
        </p:nvSpPr>
        <p:spPr bwMode="auto">
          <a:xfrm>
            <a:off x="6300340" y="4149725"/>
            <a:ext cx="237611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(K</a:t>
            </a:r>
            <a:r>
              <a:rPr lang="en-US" altLang="ja-JP" baseline="30000" dirty="0"/>
              <a:t>-</a:t>
            </a:r>
            <a:r>
              <a:rPr lang="en-US" altLang="ja-JP" dirty="0"/>
              <a:t>,K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/>
              <a:t>E03,E05,E07</a:t>
            </a:r>
          </a:p>
        </p:txBody>
      </p:sp>
      <p:sp>
        <p:nvSpPr>
          <p:cNvPr id="14354" name="Text Box 49"/>
          <p:cNvSpPr txBox="1">
            <a:spLocks noChangeArrowheads="1"/>
          </p:cNvSpPr>
          <p:nvPr/>
        </p:nvSpPr>
        <p:spPr bwMode="auto">
          <a:xfrm>
            <a:off x="4715519" y="5078511"/>
            <a:ext cx="2376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(</a:t>
            </a:r>
            <a:r>
              <a:rPr lang="en-US" altLang="ja-JP" dirty="0">
                <a:latin typeface="Symbol" pitchFamily="18" charset="2"/>
              </a:rPr>
              <a:t>p</a:t>
            </a:r>
            <a:r>
              <a:rPr lang="en-US" altLang="ja-JP" baseline="30000" dirty="0"/>
              <a:t>-</a:t>
            </a:r>
            <a:r>
              <a:rPr lang="en-US" altLang="ja-JP" dirty="0"/>
              <a:t>,K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/>
              <a:t>E10</a:t>
            </a:r>
            <a:r>
              <a:rPr lang="ja-JP" altLang="en-US" dirty="0" err="1"/>
              <a:t>、</a:t>
            </a:r>
            <a:r>
              <a:rPr lang="en-US" altLang="ja-JP" dirty="0"/>
              <a:t>(K</a:t>
            </a:r>
            <a:r>
              <a:rPr lang="en-US" altLang="ja-JP" baseline="30000" dirty="0"/>
              <a:t>-</a:t>
            </a:r>
            <a:r>
              <a:rPr lang="en-US" altLang="ja-JP" dirty="0"/>
              <a:t>,</a:t>
            </a:r>
            <a:r>
              <a:rPr lang="en-US" altLang="ja-JP" dirty="0">
                <a:latin typeface="Symbol" pitchFamily="18" charset="2"/>
              </a:rPr>
              <a:t>p</a:t>
            </a:r>
            <a:r>
              <a:rPr lang="en-US" altLang="ja-JP" baseline="30000" dirty="0"/>
              <a:t>-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/>
              <a:t>E13</a:t>
            </a:r>
          </a:p>
        </p:txBody>
      </p:sp>
      <p:sp>
        <p:nvSpPr>
          <p:cNvPr id="14387" name="Text Box 51"/>
          <p:cNvSpPr txBox="1">
            <a:spLocks noChangeArrowheads="1"/>
          </p:cNvSpPr>
          <p:nvPr/>
        </p:nvSpPr>
        <p:spPr bwMode="auto">
          <a:xfrm>
            <a:off x="1979613" y="980728"/>
            <a:ext cx="568801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 smtClean="0">
                <a:solidFill>
                  <a:srgbClr val="CC0000"/>
                </a:solidFill>
              </a:rPr>
              <a:t>→</a:t>
            </a:r>
            <a:r>
              <a:rPr lang="en-US" altLang="ja-JP" dirty="0" smtClean="0">
                <a:solidFill>
                  <a:srgbClr val="CC0000"/>
                </a:solidFill>
              </a:rPr>
              <a:t>High density matter, Generalized nuclear force …</a:t>
            </a:r>
          </a:p>
          <a:p>
            <a:pPr>
              <a:spcBef>
                <a:spcPct val="50000"/>
              </a:spcBef>
            </a:pPr>
            <a:r>
              <a:rPr lang="ja-JP" altLang="en-US" dirty="0" smtClean="0">
                <a:solidFill>
                  <a:srgbClr val="CC0000"/>
                </a:solidFill>
              </a:rPr>
              <a:t>→</a:t>
            </a:r>
            <a:r>
              <a:rPr lang="en-US" altLang="ja-JP" dirty="0" smtClean="0">
                <a:solidFill>
                  <a:srgbClr val="CC0000"/>
                </a:solidFill>
              </a:rPr>
              <a:t>First step to understand strangeness nuclear matter</a:t>
            </a:r>
            <a:endParaRPr lang="ja-JP" altLang="en-US" dirty="0">
              <a:solidFill>
                <a:srgbClr val="CC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004048" y="5877272"/>
            <a:ext cx="4037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As increasing of intensity,</a:t>
            </a:r>
          </a:p>
          <a:p>
            <a:r>
              <a:rPr lang="en-US" altLang="ja-JP" dirty="0" smtClean="0"/>
              <a:t>K beam experiment becomes feasible.</a:t>
            </a:r>
          </a:p>
          <a:p>
            <a:r>
              <a:rPr kumimoji="1" lang="en-US" altLang="ja-JP" dirty="0" smtClean="0"/>
              <a:t>Many experiments are already approved.</a:t>
            </a:r>
            <a:endParaRPr kumimoji="1" lang="ja-JP" altLang="en-US" dirty="0"/>
          </a:p>
        </p:txBody>
      </p:sp>
      <p:sp>
        <p:nvSpPr>
          <p:cNvPr id="52" name="日付プレースホルダ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3" name="スライド番号プレースホルダ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54" name="フッター プレースホルダ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Vector Meson </a:t>
            </a:r>
            <a:r>
              <a:rPr kumimoji="1" lang="en-US" altLang="ja-JP" dirty="0" smtClean="0"/>
              <a:t>mass in nucleus</a:t>
            </a:r>
            <a:endParaRPr kumimoji="1" lang="ja-JP" altLang="en-US" dirty="0"/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idx="1"/>
          </p:nvPr>
        </p:nvSpPr>
        <p:spPr>
          <a:xfrm>
            <a:off x="745232" y="1927373"/>
            <a:ext cx="6779096" cy="3949899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High energy heavy ion collisions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SPS-NA60 </a:t>
            </a:r>
            <a:r>
              <a:rPr lang="en-US" altLang="ja-JP" sz="2100" dirty="0" smtClean="0"/>
              <a:t>(</a:t>
            </a:r>
            <a:r>
              <a:rPr lang="en-US" altLang="ja-JP" sz="2100" dirty="0" smtClean="0">
                <a:ea typeface="ＭＳ Ｐ明朝" pitchFamily="18" charset="-128"/>
              </a:rPr>
              <a:t>PRL 96 (2006) 162302</a:t>
            </a:r>
            <a:r>
              <a:rPr lang="en-US" altLang="ja-JP" sz="2100" dirty="0" smtClean="0"/>
              <a:t>)</a:t>
            </a:r>
          </a:p>
          <a:p>
            <a:pPr lvl="2"/>
            <a:r>
              <a:rPr lang="en-US" altLang="ja-JP" dirty="0" smtClean="0">
                <a:ea typeface="ＭＳ Ｐ明朝" pitchFamily="18" charset="-128"/>
              </a:rPr>
              <a:t>Modification of </a:t>
            </a:r>
            <a:r>
              <a:rPr lang="en-US" altLang="ja-JP" dirty="0" smtClean="0">
                <a:latin typeface="Symbol" pitchFamily="18" charset="2"/>
                <a:ea typeface="ＭＳ Ｐ明朝" pitchFamily="18" charset="-128"/>
              </a:rPr>
              <a:t>r</a:t>
            </a:r>
            <a:r>
              <a:rPr lang="en-US" altLang="ja-JP" dirty="0" smtClean="0">
                <a:ea typeface="ＭＳ Ｐ明朝" pitchFamily="18" charset="-128"/>
              </a:rPr>
              <a:t> meson due to </a:t>
            </a:r>
            <a:r>
              <a:rPr lang="en-US" altLang="ja-JP" dirty="0" err="1" smtClean="0">
                <a:ea typeface="ＭＳ Ｐ明朝" pitchFamily="18" charset="-128"/>
              </a:rPr>
              <a:t>hadronic</a:t>
            </a:r>
            <a:r>
              <a:rPr lang="en-US" altLang="ja-JP" dirty="0" smtClean="0">
                <a:ea typeface="ＭＳ Ｐ明朝" pitchFamily="18" charset="-128"/>
              </a:rPr>
              <a:t> effects</a:t>
            </a:r>
          </a:p>
          <a:p>
            <a:pPr lvl="1"/>
            <a:r>
              <a:rPr lang="en-US" altLang="ja-JP" dirty="0" smtClean="0"/>
              <a:t>RHIC-PHENIX </a:t>
            </a:r>
            <a:r>
              <a:rPr lang="en-US" altLang="ja-JP" sz="2100" dirty="0" smtClean="0"/>
              <a:t>(PRC81(2010) 034911)</a:t>
            </a:r>
          </a:p>
          <a:p>
            <a:pPr lvl="2"/>
            <a:r>
              <a:rPr lang="en-US" altLang="ja-JP" dirty="0" smtClean="0"/>
              <a:t>Origin of the enhancement is under discussion </a:t>
            </a:r>
          </a:p>
          <a:p>
            <a:r>
              <a:rPr lang="en-US" altLang="ja-JP" dirty="0" smtClean="0"/>
              <a:t>Nuclear targets</a:t>
            </a:r>
          </a:p>
          <a:p>
            <a:pPr lvl="1"/>
            <a:r>
              <a:rPr lang="en-US" altLang="ja-JP" dirty="0" smtClean="0"/>
              <a:t>CBELSA/TAPS </a:t>
            </a:r>
            <a:r>
              <a:rPr lang="en-US" altLang="ja-JP" sz="2300" dirty="0" smtClean="0"/>
              <a:t>(</a:t>
            </a:r>
            <a:r>
              <a:rPr lang="en-US" altLang="ja-JP" sz="2300" dirty="0" err="1" smtClean="0"/>
              <a:t>Phys.Rev</a:t>
            </a:r>
            <a:r>
              <a:rPr lang="en-US" altLang="ja-JP" sz="2300" dirty="0" smtClean="0"/>
              <a:t>. C82 (2010) 035209)</a:t>
            </a:r>
          </a:p>
          <a:p>
            <a:pPr lvl="2"/>
            <a:r>
              <a:rPr lang="en-US" altLang="ja-JP" dirty="0" smtClean="0"/>
              <a:t>Modification of </a:t>
            </a:r>
            <a:r>
              <a:rPr lang="en-US" altLang="ja-JP" dirty="0" smtClean="0">
                <a:latin typeface="Symbol" pitchFamily="18" charset="2"/>
              </a:rPr>
              <a:t>w </a:t>
            </a:r>
            <a:r>
              <a:rPr lang="en-US" altLang="ja-JP" dirty="0" smtClean="0"/>
              <a:t>is not observed</a:t>
            </a:r>
          </a:p>
          <a:p>
            <a:pPr lvl="1"/>
            <a:r>
              <a:rPr lang="en-US" altLang="ja-JP" dirty="0" smtClean="0"/>
              <a:t>J-LAB CLAS G7 </a:t>
            </a:r>
            <a:r>
              <a:rPr lang="en-US" altLang="ja-JP" sz="2300" dirty="0" smtClean="0"/>
              <a:t>(PRL 99 (2007) 262302)</a:t>
            </a:r>
          </a:p>
          <a:p>
            <a:pPr lvl="2"/>
            <a:r>
              <a:rPr lang="en-US" altLang="ja-JP" dirty="0" smtClean="0"/>
              <a:t>Mass broadening of </a:t>
            </a:r>
            <a:r>
              <a:rPr lang="en-US" altLang="ja-JP" dirty="0" smtClean="0">
                <a:latin typeface="Symbol" pitchFamily="18" charset="2"/>
              </a:rPr>
              <a:t>r</a:t>
            </a:r>
            <a:r>
              <a:rPr lang="en-US" altLang="ja-JP" dirty="0" smtClean="0"/>
              <a:t> due to </a:t>
            </a:r>
            <a:r>
              <a:rPr lang="en-US" altLang="ja-JP" dirty="0" err="1" smtClean="0"/>
              <a:t>hadronic</a:t>
            </a:r>
            <a:r>
              <a:rPr lang="en-US" altLang="ja-JP" dirty="0" smtClean="0"/>
              <a:t> effects</a:t>
            </a:r>
          </a:p>
          <a:p>
            <a:pPr lvl="1"/>
            <a:r>
              <a:rPr lang="en-US" altLang="ja-JP" dirty="0" smtClean="0"/>
              <a:t>KEK-PS E325  </a:t>
            </a:r>
            <a:r>
              <a:rPr lang="en-US" altLang="ja-JP" sz="2300" dirty="0" smtClean="0"/>
              <a:t>(</a:t>
            </a:r>
            <a:r>
              <a:rPr kumimoji="0" lang="de-DE" altLang="ja-JP" sz="2300" dirty="0" smtClean="0">
                <a:solidFill>
                  <a:srgbClr val="000000"/>
                </a:solidFill>
                <a:cs typeface="Times New Roman" pitchFamily="18" charset="0"/>
              </a:rPr>
              <a:t>PRL 96 (2006) 092301)</a:t>
            </a:r>
          </a:p>
          <a:p>
            <a:pPr lvl="2"/>
            <a:r>
              <a:rPr lang="en-US" altLang="ja-JP" dirty="0" smtClean="0"/>
              <a:t>Peak shift and  width broadening of </a:t>
            </a:r>
            <a:r>
              <a:rPr lang="en-US" altLang="ja-JP" dirty="0" smtClean="0">
                <a:latin typeface="Symbol" pitchFamily="18" charset="2"/>
              </a:rPr>
              <a:t>r/w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2012/3/16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23728" y="5877272"/>
            <a:ext cx="684076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 smtClean="0"/>
              <a:t>Clear measurements are required to </a:t>
            </a:r>
            <a:r>
              <a:rPr lang="en-US" altLang="ja-JP" sz="2800" dirty="0" smtClean="0"/>
              <a:t>clarify it.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504" y="1249596"/>
            <a:ext cx="599215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Many </a:t>
            </a:r>
            <a:r>
              <a:rPr kumimoji="1" lang="en-US" altLang="ja-JP" sz="2800" dirty="0" smtClean="0"/>
              <a:t>measurements are already done</a:t>
            </a:r>
            <a:endParaRPr kumimoji="1" lang="ja-JP" altLang="en-US" sz="2800" dirty="0"/>
          </a:p>
        </p:txBody>
      </p:sp>
      <p:sp>
        <p:nvSpPr>
          <p:cNvPr id="17" name="右中かっこ 16"/>
          <p:cNvSpPr/>
          <p:nvPr/>
        </p:nvSpPr>
        <p:spPr>
          <a:xfrm>
            <a:off x="6516216" y="4581128"/>
            <a:ext cx="504056" cy="115212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236296" y="4221088"/>
            <a:ext cx="1728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Large uncertainty in background subtraction method</a:t>
            </a:r>
            <a:endParaRPr kumimoji="1" lang="ja-JP" altLang="en-US" sz="2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67744" y="6453336"/>
            <a:ext cx="6607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Pionic</a:t>
            </a:r>
            <a:r>
              <a:rPr kumimoji="1" lang="en-US" altLang="ja-JP" dirty="0" smtClean="0"/>
              <a:t> atom is a good example and see Prof. </a:t>
            </a:r>
            <a:r>
              <a:rPr kumimoji="1" lang="en-US" altLang="ja-JP" dirty="0" err="1" smtClean="0"/>
              <a:t>Itahashi’s</a:t>
            </a:r>
            <a:r>
              <a:rPr kumimoji="1" lang="en-US" altLang="ja-JP" dirty="0" smtClean="0"/>
              <a:t> talk tomorrow.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629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Measurements of </a:t>
            </a:r>
            <a:r>
              <a:rPr lang="en-US" altLang="ja-JP" sz="3600" dirty="0" smtClean="0">
                <a:latin typeface="Symbol" pitchFamily="18" charset="2"/>
              </a:rPr>
              <a:t>f</a:t>
            </a:r>
            <a:r>
              <a:rPr lang="en-US" altLang="ja-JP" sz="3600" dirty="0" smtClean="0"/>
              <a:t> meson at KEK-PS.</a:t>
            </a:r>
            <a:endParaRPr kumimoji="1" lang="ja-JP" altLang="en-US" sz="3600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2012/3/16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2" cstate="print"/>
          <a:srcRect t="13033" r="52424"/>
          <a:stretch>
            <a:fillRect/>
          </a:stretch>
        </p:blipFill>
        <p:spPr bwMode="auto">
          <a:xfrm>
            <a:off x="7069550" y="2581472"/>
            <a:ext cx="1894938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088636" y="1609055"/>
            <a:ext cx="287585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de-DE" altLang="ja-JP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R. Muto et al., PRL 98(2007) 042581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95936" y="5949280"/>
            <a:ext cx="503240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Indication of  mass modification! </a:t>
            </a:r>
            <a:endParaRPr kumimoji="1" lang="ja-JP" altLang="en-US" sz="2800" dirty="0"/>
          </a:p>
        </p:txBody>
      </p:sp>
      <p:grpSp>
        <p:nvGrpSpPr>
          <p:cNvPr id="6" name="グループ化 22"/>
          <p:cNvGrpSpPr/>
          <p:nvPr/>
        </p:nvGrpSpPr>
        <p:grpSpPr>
          <a:xfrm>
            <a:off x="2699792" y="1682536"/>
            <a:ext cx="3852862" cy="4319588"/>
            <a:chOff x="287090" y="1340768"/>
            <a:chExt cx="3852862" cy="4319588"/>
          </a:xfrm>
        </p:grpSpPr>
        <p:grpSp>
          <p:nvGrpSpPr>
            <p:cNvPr id="7" name="グループ化 17"/>
            <p:cNvGrpSpPr/>
            <p:nvPr/>
          </p:nvGrpSpPr>
          <p:grpSpPr>
            <a:xfrm>
              <a:off x="287090" y="1340768"/>
              <a:ext cx="3852862" cy="4319588"/>
              <a:chOff x="287090" y="1340768"/>
              <a:chExt cx="3852862" cy="4319588"/>
            </a:xfrm>
          </p:grpSpPr>
          <p:pic>
            <p:nvPicPr>
              <p:cNvPr id="3" name="Picture 4" descr="fitfigppt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90" y="1807493"/>
                <a:ext cx="3852862" cy="3852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 Box 7"/>
              <p:cNvSpPr txBox="1">
                <a:spLocks noChangeArrowheads="1"/>
              </p:cNvSpPr>
              <p:nvPr/>
            </p:nvSpPr>
            <p:spPr bwMode="auto">
              <a:xfrm>
                <a:off x="3239840" y="2088481"/>
                <a:ext cx="54927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b="1">
                    <a:solidFill>
                      <a:srgbClr val="0000CC"/>
                    </a:solidFill>
                  </a:rPr>
                  <a:t>Cu</a:t>
                </a:r>
              </a:p>
            </p:txBody>
          </p:sp>
          <p:sp>
            <p:nvSpPr>
              <p:cNvPr id="5" name="Text Box 8"/>
              <p:cNvSpPr txBox="1">
                <a:spLocks noChangeArrowheads="1"/>
              </p:cNvSpPr>
              <p:nvPr/>
            </p:nvSpPr>
            <p:spPr bwMode="auto">
              <a:xfrm>
                <a:off x="1295152" y="1340768"/>
                <a:ext cx="22447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2400" b="1" dirty="0" err="1">
                    <a:solidFill>
                      <a:srgbClr val="0000CC"/>
                    </a:solidFill>
                    <a:latin typeface="Symbol" pitchFamily="18" charset="2"/>
                  </a:rPr>
                  <a:t>bg</a:t>
                </a:r>
                <a:r>
                  <a:rPr lang="en-US" altLang="ja-JP" sz="2400" b="1" dirty="0">
                    <a:solidFill>
                      <a:srgbClr val="0000CC"/>
                    </a:solidFill>
                    <a:latin typeface="Arial" pitchFamily="34" charset="0"/>
                  </a:rPr>
                  <a:t>&lt;1.25 (Slow)</a:t>
                </a: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1187624" y="5229200"/>
                <a:ext cx="21834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 err="1" smtClean="0"/>
                  <a:t>e</a:t>
                </a:r>
                <a:r>
                  <a:rPr kumimoji="1" lang="en-US" altLang="ja-JP" sz="2000" b="1" baseline="30000" dirty="0" err="1" smtClean="0"/>
                  <a:t>+</a:t>
                </a:r>
                <a:r>
                  <a:rPr kumimoji="1" lang="en-US" altLang="ja-JP" sz="2000" b="1" dirty="0" err="1" smtClean="0"/>
                  <a:t>e</a:t>
                </a:r>
                <a:r>
                  <a:rPr kumimoji="1" lang="en-US" altLang="ja-JP" sz="2000" b="1" baseline="30000" dirty="0" smtClean="0"/>
                  <a:t>-</a:t>
                </a:r>
                <a:r>
                  <a:rPr kumimoji="1" lang="en-US" altLang="ja-JP" sz="2000" b="1" dirty="0" smtClean="0"/>
                  <a:t> invariant mass</a:t>
                </a:r>
                <a:endParaRPr kumimoji="1" lang="ja-JP" altLang="en-US" sz="2000" b="1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2555776" y="2780928"/>
              <a:ext cx="151216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3956364" y="2492896"/>
              <a:ext cx="0" cy="57606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2" cstate="print"/>
          <a:srcRect l="47931" t="13033"/>
          <a:stretch>
            <a:fillRect/>
          </a:stretch>
        </p:blipFill>
        <p:spPr bwMode="auto">
          <a:xfrm>
            <a:off x="467544" y="2587634"/>
            <a:ext cx="2073869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6732240" y="2140132"/>
            <a:ext cx="22185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Decays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inside</a:t>
            </a:r>
            <a:r>
              <a:rPr kumimoji="1" lang="en-US" altLang="ja-JP" dirty="0" smtClean="0"/>
              <a:t> nucleus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9512" y="2114584"/>
            <a:ext cx="236443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Decays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outside</a:t>
            </a:r>
            <a:r>
              <a:rPr kumimoji="1" lang="en-US" altLang="ja-JP" dirty="0" smtClean="0"/>
              <a:t> nucleus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32240" y="4021632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/>
              <a:buChar char="f"/>
            </a:pPr>
            <a:r>
              <a:rPr lang="en-US" altLang="ja-JP" dirty="0" smtClean="0"/>
              <a:t>meson has mass modification</a:t>
            </a:r>
          </a:p>
          <a:p>
            <a:pPr>
              <a:buFont typeface="Symbol"/>
              <a:buChar char="f"/>
            </a:pPr>
            <a:endParaRPr lang="en-US" altLang="ja-JP" dirty="0" smtClean="0"/>
          </a:p>
          <a:p>
            <a:r>
              <a:rPr kumimoji="1" lang="en-US" altLang="ja-JP" dirty="0" smtClean="0"/>
              <a:t>Modification is shown as an </a:t>
            </a:r>
            <a:r>
              <a:rPr lang="en-US" altLang="ja-JP" b="1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xcess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4499992" y="3266712"/>
            <a:ext cx="2520280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395536" y="3949624"/>
            <a:ext cx="23762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/>
              <a:buChar char="f"/>
            </a:pPr>
            <a:r>
              <a:rPr lang="en-US" altLang="ja-JP" dirty="0" smtClean="0"/>
              <a:t>meson has NO mass modification</a:t>
            </a:r>
          </a:p>
          <a:p>
            <a:pPr>
              <a:buFont typeface="Symbol"/>
              <a:buChar char="f"/>
            </a:pPr>
            <a:endParaRPr lang="en-US" altLang="ja-JP" dirty="0" smtClean="0"/>
          </a:p>
          <a:p>
            <a:r>
              <a:rPr lang="en-US" altLang="ja-JP" sz="1400" b="1" dirty="0" smtClean="0">
                <a:solidFill>
                  <a:srgbClr val="0070C0"/>
                </a:solidFill>
              </a:rPr>
              <a:t>Blue line </a:t>
            </a:r>
            <a:r>
              <a:rPr lang="en-US" altLang="ja-JP" sz="1400" dirty="0" smtClean="0"/>
              <a:t>shows expected line shape including all experimental effects</a:t>
            </a:r>
          </a:p>
          <a:p>
            <a:r>
              <a:rPr lang="en-US" altLang="ja-JP" sz="1400" dirty="0" err="1" smtClean="0"/>
              <a:t>wo</a:t>
            </a:r>
            <a:r>
              <a:rPr lang="en-US" altLang="ja-JP" sz="1400" dirty="0" smtClean="0"/>
              <a:t>  mass modification</a:t>
            </a: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2627784" y="2762656"/>
            <a:ext cx="1944216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35496" y="1052736"/>
            <a:ext cx="83027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The only one measurement on medium modification of </a:t>
            </a:r>
            <a:r>
              <a:rPr kumimoji="1" lang="en-US" altLang="ja-JP" sz="2400" dirty="0" smtClean="0">
                <a:latin typeface="Symbol" pitchFamily="18" charset="2"/>
              </a:rPr>
              <a:t>f</a:t>
            </a:r>
            <a:r>
              <a:rPr kumimoji="1" lang="en-US" altLang="ja-JP" sz="2400" dirty="0" smtClean="0"/>
              <a:t> meson.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5679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19672" y="1772816"/>
            <a:ext cx="5410944" cy="4525963"/>
          </a:xfrm>
        </p:spPr>
        <p:txBody>
          <a:bodyPr/>
          <a:lstStyle/>
          <a:p>
            <a:r>
              <a:rPr lang="en-US" altLang="ja-JP" dirty="0" smtClean="0"/>
              <a:t>Status of J-PARC</a:t>
            </a:r>
          </a:p>
          <a:p>
            <a:pPr lvl="1"/>
            <a:r>
              <a:rPr lang="en-US" altLang="ja-JP" dirty="0" smtClean="0"/>
              <a:t>Effects of </a:t>
            </a:r>
            <a:r>
              <a:rPr lang="en-US" altLang="ja-JP" dirty="0" smtClean="0"/>
              <a:t>the </a:t>
            </a:r>
            <a:r>
              <a:rPr lang="en-US" altLang="ja-JP" dirty="0" smtClean="0"/>
              <a:t>earth quake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hysics program</a:t>
            </a:r>
          </a:p>
          <a:p>
            <a:pPr lvl="1"/>
            <a:r>
              <a:rPr lang="en-US" altLang="ja-JP" dirty="0" err="1" smtClean="0"/>
              <a:t>Penta</a:t>
            </a:r>
            <a:r>
              <a:rPr lang="en-US" altLang="ja-JP" dirty="0" smtClean="0"/>
              <a:t>-quark search </a:t>
            </a:r>
          </a:p>
          <a:p>
            <a:pPr lvl="1"/>
            <a:r>
              <a:rPr kumimoji="1" lang="en-US" altLang="ja-JP" dirty="0" smtClean="0"/>
              <a:t>KN &amp; KNN </a:t>
            </a:r>
            <a:r>
              <a:rPr lang="en-US" altLang="ja-JP" dirty="0" smtClean="0"/>
              <a:t>bound state</a:t>
            </a:r>
          </a:p>
          <a:p>
            <a:pPr lvl="1"/>
            <a:r>
              <a:rPr lang="en-US" altLang="ja-JP" dirty="0" smtClean="0"/>
              <a:t>Meson mass in nucleus 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2450717" y="4509120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3275856" y="4509120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スライド番号プレースホルダ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F07D69-5AB7-4B9E-9661-850FEA35E88C}" type="slidenum">
              <a:rPr lang="en-US" altLang="ja-JP" smtClean="0"/>
              <a:pPr/>
              <a:t>20</a:t>
            </a:fld>
            <a:endParaRPr lang="en-US" altLang="ja-JP" smtClean="0"/>
          </a:p>
        </p:txBody>
      </p:sp>
      <p:sp>
        <p:nvSpPr>
          <p:cNvPr id="33795" name="日付プレースホルダ 1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 smtClean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42913" y="103188"/>
            <a:ext cx="8243887" cy="733425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altLang="ja-JP" sz="4400" kern="0" dirty="0" smtClean="0">
                <a:latin typeface="+mj-lt"/>
                <a:ea typeface="+mj-ea"/>
                <a:cs typeface="+mj-cs"/>
              </a:rPr>
              <a:t>Target/Momentum dep.</a:t>
            </a:r>
            <a:endParaRPr lang="en-US" altLang="ja-JP" sz="4400" kern="0" dirty="0">
              <a:latin typeface="+mj-lt"/>
              <a:ea typeface="+mj-ea"/>
              <a:cs typeface="+mj-cs"/>
              <a:sym typeface="Symbol" pitchFamily="18" charset="2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75300" y="939910"/>
            <a:ext cx="5592844" cy="5359933"/>
            <a:chOff x="323528" y="939910"/>
            <a:chExt cx="5592844" cy="5359933"/>
          </a:xfrm>
        </p:grpSpPr>
        <p:sp>
          <p:nvSpPr>
            <p:cNvPr id="33802" name="AutoShape 4"/>
            <p:cNvSpPr>
              <a:spLocks noChangeArrowheads="1"/>
            </p:cNvSpPr>
            <p:nvPr/>
          </p:nvSpPr>
          <p:spPr bwMode="auto">
            <a:xfrm>
              <a:off x="323528" y="953334"/>
              <a:ext cx="5530929" cy="448916"/>
            </a:xfrm>
            <a:prstGeom prst="roundRect">
              <a:avLst>
                <a:gd name="adj" fmla="val 356"/>
              </a:avLst>
            </a:prstGeom>
            <a:noFill/>
            <a:ln w="360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3380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88" y="1516681"/>
              <a:ext cx="2604886" cy="477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1488" y="1516681"/>
              <a:ext cx="2604884" cy="478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699614" y="939910"/>
              <a:ext cx="4903581" cy="472904"/>
              <a:chOff x="746" y="615"/>
              <a:chExt cx="3282" cy="295"/>
            </a:xfrm>
          </p:grpSpPr>
          <p:sp>
            <p:nvSpPr>
              <p:cNvPr id="33807" name="Text Box 10"/>
              <p:cNvSpPr txBox="1">
                <a:spLocks noChangeArrowheads="1"/>
              </p:cNvSpPr>
              <p:nvPr/>
            </p:nvSpPr>
            <p:spPr bwMode="auto">
              <a:xfrm>
                <a:off x="746" y="615"/>
                <a:ext cx="1347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0717" tIns="40358" rIns="80717" bIns="40358" anchor="ctr" anchorCtr="1">
                <a:spAutoFit/>
              </a:bodyPr>
              <a:lstStyle/>
              <a:p>
                <a:pPr defTabSz="801688" hangingPunct="0">
                  <a:lnSpc>
                    <a:spcPct val="108000"/>
                  </a:lnSpc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635000" algn="l"/>
                    <a:tab pos="1270000" algn="l"/>
                    <a:tab pos="1901825" algn="l"/>
                  </a:tabLst>
                </a:pPr>
                <a:r>
                  <a:rPr kumimoji="0" lang="en-GB" altLang="ja-JP" sz="2100" b="1">
                    <a:solidFill>
                      <a:srgbClr val="FF0000"/>
                    </a:solidFill>
                    <a:latin typeface="Symbol" pitchFamily="18" charset="2"/>
                  </a:rPr>
                  <a:t>bg</a:t>
                </a:r>
                <a:r>
                  <a:rPr kumimoji="0" lang="en-GB" altLang="ja-JP" sz="2100" b="1">
                    <a:solidFill>
                      <a:srgbClr val="FF0000"/>
                    </a:solidFill>
                    <a:latin typeface="Times New Roman" pitchFamily="18" charset="0"/>
                  </a:rPr>
                  <a:t>&lt;1.25 (Slow)</a:t>
                </a:r>
              </a:p>
            </p:txBody>
          </p:sp>
          <p:sp>
            <p:nvSpPr>
              <p:cNvPr id="33808" name="Text Box 11"/>
              <p:cNvSpPr txBox="1">
                <a:spLocks noChangeArrowheads="1"/>
              </p:cNvSpPr>
              <p:nvPr/>
            </p:nvSpPr>
            <p:spPr bwMode="auto">
              <a:xfrm>
                <a:off x="2808" y="624"/>
                <a:ext cx="1220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0717" tIns="40358" rIns="80717" bIns="40358" anchor="ctr" anchorCtr="1">
                <a:spAutoFit/>
              </a:bodyPr>
              <a:lstStyle/>
              <a:p>
                <a:pPr defTabSz="801688" hangingPunct="0"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635000" algn="l"/>
                    <a:tab pos="1270000" algn="l"/>
                  </a:tabLst>
                </a:pPr>
                <a:r>
                  <a:rPr kumimoji="0" lang="en-GB" altLang="ja-JP" sz="2100" b="1" dirty="0">
                    <a:solidFill>
                      <a:srgbClr val="FF0000"/>
                    </a:solidFill>
                    <a:latin typeface="Times New Roman" pitchFamily="18" charset="0"/>
                  </a:rPr>
                  <a:t>1.25&lt;</a:t>
                </a:r>
                <a:r>
                  <a:rPr kumimoji="0" lang="en-GB" altLang="ja-JP" sz="2100" b="1" dirty="0" err="1">
                    <a:solidFill>
                      <a:srgbClr val="FF0000"/>
                    </a:solidFill>
                    <a:latin typeface="Symbol" pitchFamily="18" charset="2"/>
                  </a:rPr>
                  <a:t>bg</a:t>
                </a:r>
                <a:r>
                  <a:rPr kumimoji="0" lang="en-GB" altLang="ja-JP" sz="2100" b="1" dirty="0">
                    <a:solidFill>
                      <a:srgbClr val="FF0000"/>
                    </a:solidFill>
                    <a:latin typeface="Times New Roman" pitchFamily="18" charset="0"/>
                  </a:rPr>
                  <a:t>&lt;1.75</a:t>
                </a:r>
              </a:p>
            </p:txBody>
          </p:sp>
        </p:grpSp>
        <p:sp>
          <p:nvSpPr>
            <p:cNvPr id="15" name="円/楕円 14"/>
            <p:cNvSpPr/>
            <p:nvPr/>
          </p:nvSpPr>
          <p:spPr>
            <a:xfrm>
              <a:off x="1163844" y="4653136"/>
              <a:ext cx="743860" cy="7200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6004860" y="3978930"/>
            <a:ext cx="303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</a:t>
            </a:r>
            <a:r>
              <a:rPr kumimoji="1" lang="en-US" altLang="ja-JP" dirty="0" smtClean="0"/>
              <a:t>nly one momentum bin </a:t>
            </a:r>
            <a:r>
              <a:rPr lang="en-US" altLang="ja-JP" dirty="0" smtClean="0"/>
              <a:t>shows</a:t>
            </a:r>
            <a:r>
              <a:rPr kumimoji="1" lang="en-US" altLang="ja-JP" dirty="0" smtClean="0"/>
              <a:t> a mass modification under the current statistics.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To see clear mass modification, 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significantly larger statistics are required</a:t>
            </a:r>
            <a:r>
              <a:rPr kumimoji="1" lang="en-US" altLang="ja-JP" dirty="0" smtClean="0"/>
              <a:t>.  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07704" y="6309320"/>
            <a:ext cx="2183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/>
              <a:t>e</a:t>
            </a:r>
            <a:r>
              <a:rPr kumimoji="1" lang="en-US" altLang="ja-JP" sz="2000" b="1" baseline="30000" dirty="0" err="1" smtClean="0"/>
              <a:t>+</a:t>
            </a:r>
            <a:r>
              <a:rPr kumimoji="1" lang="en-US" altLang="ja-JP" sz="2000" b="1" dirty="0" err="1" smtClean="0"/>
              <a:t>e</a:t>
            </a:r>
            <a:r>
              <a:rPr kumimoji="1" lang="en-US" altLang="ja-JP" sz="2000" b="1" baseline="30000" dirty="0" smtClean="0"/>
              <a:t>-</a:t>
            </a:r>
            <a:r>
              <a:rPr kumimoji="1" lang="en-US" altLang="ja-JP" sz="2000" b="1" dirty="0" smtClean="0"/>
              <a:t> invariant mass</a:t>
            </a:r>
            <a:endParaRPr kumimoji="1" lang="ja-JP" altLang="en-US" sz="20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69829" y="1124744"/>
            <a:ext cx="30666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Two nuclear targets:</a:t>
            </a:r>
          </a:p>
          <a:p>
            <a:pPr lvl="1"/>
            <a:r>
              <a:rPr lang="en-US" altLang="ja-JP" dirty="0" smtClean="0"/>
              <a:t>Carbon &amp; Copper</a:t>
            </a:r>
          </a:p>
          <a:p>
            <a:pPr lvl="1"/>
            <a:r>
              <a:rPr lang="en-US" altLang="ja-JP" dirty="0" smtClean="0"/>
              <a:t>Inside-decay increases in </a:t>
            </a:r>
            <a:r>
              <a:rPr lang="en-US" altLang="ja-JP" b="1" dirty="0" smtClean="0">
                <a:solidFill>
                  <a:srgbClr val="FF0000"/>
                </a:solidFill>
              </a:rPr>
              <a:t>large nucleus </a:t>
            </a:r>
          </a:p>
          <a:p>
            <a:pPr lvl="1"/>
            <a:endParaRPr kumimoji="1" lang="en-US" altLang="ja-JP" dirty="0" smtClean="0"/>
          </a:p>
          <a:p>
            <a:r>
              <a:rPr lang="en-US" altLang="ja-JP" dirty="0" smtClean="0"/>
              <a:t>Momentum bin</a:t>
            </a:r>
          </a:p>
          <a:p>
            <a:pPr lvl="1"/>
            <a:r>
              <a:rPr kumimoji="1" lang="en-US" altLang="ja-JP" b="1" dirty="0" smtClean="0">
                <a:solidFill>
                  <a:srgbClr val="FF0000"/>
                </a:solidFill>
              </a:rPr>
              <a:t>Slowly moving </a:t>
            </a:r>
            <a:r>
              <a:rPr kumimoji="1" lang="en-US" altLang="ja-JP" b="1" dirty="0" smtClean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mesons </a:t>
            </a:r>
            <a:r>
              <a:rPr kumimoji="1" lang="en-US" altLang="ja-JP" dirty="0" smtClean="0"/>
              <a:t>have  larger chance to decay inside nucleus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1720" y="422282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Same as previous slide</a:t>
            </a:r>
            <a:endParaRPr kumimoji="1"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7584" y="4293096"/>
            <a:ext cx="791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Excess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2818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Next Goal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grpSp>
        <p:nvGrpSpPr>
          <p:cNvPr id="4" name="グループ化 6"/>
          <p:cNvGrpSpPr/>
          <p:nvPr/>
        </p:nvGrpSpPr>
        <p:grpSpPr>
          <a:xfrm>
            <a:off x="683568" y="2132856"/>
            <a:ext cx="3844131" cy="3802150"/>
            <a:chOff x="6428623" y="4113010"/>
            <a:chExt cx="2572463" cy="274499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 l="53659" t="13542"/>
            <a:stretch>
              <a:fillRect/>
            </a:stretch>
          </p:blipFill>
          <p:spPr bwMode="auto">
            <a:xfrm>
              <a:off x="6428623" y="4113010"/>
              <a:ext cx="2572463" cy="2744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正方形/長方形 8"/>
            <p:cNvSpPr/>
            <p:nvPr/>
          </p:nvSpPr>
          <p:spPr>
            <a:xfrm>
              <a:off x="6858016" y="4500570"/>
              <a:ext cx="571504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6" name="Picture 15" descr="pp_spectr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2294" y="2924944"/>
            <a:ext cx="1155759" cy="277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916832"/>
            <a:ext cx="3096344" cy="393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テキスト ボックス 14"/>
          <p:cNvSpPr txBox="1"/>
          <p:nvPr/>
        </p:nvSpPr>
        <p:spPr>
          <a:xfrm>
            <a:off x="1287339" y="262820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/>
              <a:t>Pb</a:t>
            </a:r>
            <a:endParaRPr kumimoji="1" lang="ja-JP" altLang="en-US" sz="32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1555" y="3645024"/>
            <a:ext cx="105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Proton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520" y="142497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A clear </a:t>
            </a:r>
            <a:r>
              <a:rPr lang="en-US" altLang="ja-JP" sz="2000" dirty="0" smtClean="0"/>
              <a:t>shifted peak needs to be identified to establish QCD-originated effects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4088" y="1403484"/>
            <a:ext cx="25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Momentum Dependence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43608" y="3388930"/>
            <a:ext cx="1468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E325 results</a:t>
            </a:r>
            <a:endParaRPr kumimoji="1" lang="ja-JP" altLang="en-US" sz="2000" b="1" dirty="0"/>
          </a:p>
        </p:txBody>
      </p:sp>
      <p:sp>
        <p:nvSpPr>
          <p:cNvPr id="24" name="円/楕円 23"/>
          <p:cNvSpPr/>
          <p:nvPr/>
        </p:nvSpPr>
        <p:spPr>
          <a:xfrm>
            <a:off x="5868144" y="400506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6300192" y="3861048"/>
            <a:ext cx="432048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084169" y="3553271"/>
            <a:ext cx="15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Extrapolate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67010" y="6218148"/>
            <a:ext cx="5853462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100 times larger statistics are required.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4" y="3789040"/>
            <a:ext cx="4962178" cy="230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4" y="1196752"/>
            <a:ext cx="4962178" cy="230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Calc. with </a:t>
            </a:r>
            <a:r>
              <a:rPr lang="en-US" altLang="ja-JP" dirty="0" smtClean="0"/>
              <a:t>other models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5212241" y="635635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89691" y="764704"/>
            <a:ext cx="5805455" cy="2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600" dirty="0">
                <a:solidFill>
                  <a:srgbClr val="008000"/>
                </a:solidFill>
                <a:latin typeface="Symbol" charset="2"/>
              </a:rPr>
              <a:t>           </a:t>
            </a:r>
            <a:r>
              <a:rPr lang="en-US" sz="1600" dirty="0" err="1">
                <a:solidFill>
                  <a:srgbClr val="008000"/>
                </a:solidFill>
                <a:latin typeface="Symbol" charset="2"/>
              </a:rPr>
              <a:t>bg</a:t>
            </a:r>
            <a:r>
              <a:rPr lang="en-US" sz="1600" dirty="0">
                <a:solidFill>
                  <a:srgbClr val="008000"/>
                </a:solidFill>
                <a:latin typeface="Symbol" charset="2"/>
              </a:rPr>
              <a:t>&lt;0.5         0.5&lt;</a:t>
            </a:r>
            <a:r>
              <a:rPr lang="en-US" sz="1600" dirty="0" err="1">
                <a:solidFill>
                  <a:srgbClr val="008000"/>
                </a:solidFill>
                <a:latin typeface="Symbol" charset="2"/>
              </a:rPr>
              <a:t>bg</a:t>
            </a:r>
            <a:r>
              <a:rPr lang="en-US" sz="1600" dirty="0">
                <a:solidFill>
                  <a:srgbClr val="008000"/>
                </a:solidFill>
                <a:latin typeface="Symbol" charset="2"/>
              </a:rPr>
              <a:t>&lt;1.25             </a:t>
            </a:r>
            <a:r>
              <a:rPr lang="en-US" sz="1600" dirty="0" err="1">
                <a:solidFill>
                  <a:srgbClr val="008000"/>
                </a:solidFill>
                <a:latin typeface="Symbol" charset="2"/>
              </a:rPr>
              <a:t>bg</a:t>
            </a:r>
            <a:r>
              <a:rPr lang="en-US" sz="1600" dirty="0">
                <a:solidFill>
                  <a:srgbClr val="008000"/>
                </a:solidFill>
                <a:latin typeface="Symbol" charset="2"/>
              </a:rPr>
              <a:t>&lt;0.5       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</a:rPr>
              <a:t>   0.5&lt;</a:t>
            </a:r>
            <a:r>
              <a:rPr lang="en-US" sz="1600" dirty="0" err="1" smtClean="0">
                <a:solidFill>
                  <a:srgbClr val="008000"/>
                </a:solidFill>
                <a:latin typeface="Symbol" charset="2"/>
              </a:rPr>
              <a:t>bg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</a:rPr>
              <a:t>&lt;1.25</a:t>
            </a:r>
            <a:endParaRPr lang="en-US" sz="1600" dirty="0">
              <a:solidFill>
                <a:srgbClr val="008000"/>
              </a:solidFill>
              <a:latin typeface="Symbol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42895" y="1556792"/>
            <a:ext cx="305479" cy="3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3256" rIns="0" bIns="0"/>
          <a:lstStyle/>
          <a:p>
            <a:r>
              <a:rPr lang="en-US" dirty="0">
                <a:solidFill>
                  <a:srgbClr val="000000"/>
                </a:solidFill>
              </a:rPr>
              <a:t>Cu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45611" y="2685879"/>
            <a:ext cx="275610" cy="31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3256" rIns="0" bIns="0"/>
          <a:lstStyle/>
          <a:p>
            <a:r>
              <a:rPr lang="en-US" dirty="0" err="1">
                <a:solidFill>
                  <a:srgbClr val="000000"/>
                </a:solidFill>
              </a:rPr>
              <a:t>Pb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74921" y="5445224"/>
            <a:ext cx="275609" cy="31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3256" rIns="0" bIns="0"/>
          <a:lstStyle/>
          <a:p>
            <a:r>
              <a:rPr lang="en-US" dirty="0" err="1">
                <a:solidFill>
                  <a:srgbClr val="000000"/>
                </a:solidFill>
              </a:rPr>
              <a:t>Pb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13026" y="4308922"/>
            <a:ext cx="305479" cy="3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3256" rIns="0" bIns="0"/>
          <a:lstStyle/>
          <a:p>
            <a:r>
              <a:rPr lang="en-US">
                <a:solidFill>
                  <a:srgbClr val="000000"/>
                </a:solidFill>
              </a:rPr>
              <a:t>Cu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306314" y="3573016"/>
            <a:ext cx="8568952" cy="0"/>
          </a:xfrm>
          <a:prstGeom prst="line">
            <a:avLst/>
          </a:prstGeom>
          <a:noFill/>
          <a:ln w="1836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165" tIns="40083" rIns="80165" bIns="40083"/>
          <a:lstStyle/>
          <a:p>
            <a:endParaRPr lang="ja-JP" alt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930580" y="1412776"/>
            <a:ext cx="1357" cy="5226329"/>
          </a:xfrm>
          <a:prstGeom prst="line">
            <a:avLst/>
          </a:prstGeom>
          <a:noFill/>
          <a:ln w="1836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165" tIns="40083" rIns="80165" bIns="40083"/>
          <a:lstStyle/>
          <a:p>
            <a:endParaRPr lang="ja-JP" altLang="en-US"/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332982" y="1292189"/>
            <a:ext cx="1557508" cy="6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dirty="0">
                <a:latin typeface="Arial" charset="0"/>
              </a:rPr>
              <a:t>E325 </a:t>
            </a:r>
          </a:p>
          <a:p>
            <a:pPr>
              <a:lnSpc>
                <a:spcPct val="102000"/>
              </a:lnSpc>
            </a:pPr>
            <a:r>
              <a:rPr lang="en-US" sz="1400" dirty="0" err="1">
                <a:latin typeface="Symbol" charset="2"/>
              </a:rPr>
              <a:t>D</a:t>
            </a:r>
            <a:r>
              <a:rPr lang="en-US" sz="1400" dirty="0" err="1"/>
              <a:t>m</a:t>
            </a:r>
            <a:r>
              <a:rPr lang="en-US" sz="1400" dirty="0"/>
              <a:t> :  35 </a:t>
            </a:r>
            <a:r>
              <a:rPr lang="en-US" sz="1400" dirty="0" smtClean="0"/>
              <a:t>MeV</a:t>
            </a:r>
          </a:p>
          <a:p>
            <a:pPr>
              <a:lnSpc>
                <a:spcPct val="102000"/>
              </a:lnSpc>
            </a:pPr>
            <a:r>
              <a:rPr lang="en-US" sz="1400" dirty="0" smtClean="0"/>
              <a:t>(28 ~  41)  </a:t>
            </a:r>
            <a:endParaRPr lang="en-US" sz="1400" dirty="0"/>
          </a:p>
          <a:p>
            <a:pPr marL="285750" indent="-285750">
              <a:lnSpc>
                <a:spcPct val="102000"/>
              </a:lnSpc>
              <a:buFont typeface="Symbol"/>
              <a:buChar char="G"/>
            </a:pPr>
            <a:r>
              <a:rPr lang="en-US" sz="1400" dirty="0" smtClean="0"/>
              <a:t>:  </a:t>
            </a:r>
            <a:r>
              <a:rPr lang="en-US" sz="1400" dirty="0"/>
              <a:t>15  </a:t>
            </a:r>
            <a:r>
              <a:rPr lang="en-US" sz="1400" dirty="0" smtClean="0"/>
              <a:t>MeV</a:t>
            </a:r>
          </a:p>
          <a:p>
            <a:pPr>
              <a:lnSpc>
                <a:spcPct val="102000"/>
              </a:lnSpc>
            </a:pPr>
            <a:r>
              <a:rPr lang="en-US" sz="1400" dirty="0" smtClean="0"/>
              <a:t>(10~23)</a:t>
            </a:r>
            <a:endParaRPr lang="en-US" sz="1400" dirty="0"/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7533782" y="1124744"/>
            <a:ext cx="1557508" cy="6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dirty="0" err="1" smtClean="0">
                <a:latin typeface="Arial" charset="0"/>
              </a:rPr>
              <a:t>Oset</a:t>
            </a:r>
            <a:r>
              <a:rPr lang="en-US" sz="1400" dirty="0" smtClean="0">
                <a:latin typeface="Arial" charset="0"/>
              </a:rPr>
              <a:t>, Ramos</a:t>
            </a:r>
          </a:p>
          <a:p>
            <a:pPr>
              <a:lnSpc>
                <a:spcPct val="93000"/>
              </a:lnSpc>
            </a:pPr>
            <a:r>
              <a:rPr lang="en-US" sz="1400" dirty="0" smtClean="0">
                <a:latin typeface="Arial" charset="0"/>
              </a:rPr>
              <a:t>(NPA 679, 616)</a:t>
            </a:r>
            <a:endParaRPr lang="en-US" sz="1400" dirty="0">
              <a:latin typeface="Arial" charset="0"/>
            </a:endParaRPr>
          </a:p>
          <a:p>
            <a:pPr>
              <a:lnSpc>
                <a:spcPct val="102000"/>
              </a:lnSpc>
            </a:pPr>
            <a:r>
              <a:rPr lang="en-US" sz="1400" dirty="0" err="1">
                <a:latin typeface="Symbol" charset="2"/>
              </a:rPr>
              <a:t>D</a:t>
            </a:r>
            <a:r>
              <a:rPr lang="en-US" sz="1400" dirty="0" err="1"/>
              <a:t>m</a:t>
            </a:r>
            <a:r>
              <a:rPr lang="en-US" sz="1400" dirty="0"/>
              <a:t> :  10 MeV  </a:t>
            </a:r>
          </a:p>
          <a:p>
            <a:pPr>
              <a:lnSpc>
                <a:spcPct val="102000"/>
              </a:lnSpc>
            </a:pPr>
            <a:r>
              <a:rPr lang="en-US" sz="1400" dirty="0">
                <a:latin typeface="Symbol" charset="2"/>
              </a:rPr>
              <a:t>G   </a:t>
            </a:r>
            <a:r>
              <a:rPr lang="en-US" sz="1400" dirty="0"/>
              <a:t>:  15  MeV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7524328" y="3789040"/>
            <a:ext cx="1557508" cy="6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dirty="0" err="1" smtClean="0">
                <a:latin typeface="Arial" charset="0"/>
              </a:rPr>
              <a:t>Klingle</a:t>
            </a:r>
            <a:r>
              <a:rPr lang="en-US" sz="1400" dirty="0" smtClean="0">
                <a:latin typeface="Arial" charset="0"/>
              </a:rPr>
              <a:t>, </a:t>
            </a:r>
            <a:r>
              <a:rPr lang="en-US" sz="1400" dirty="0" err="1" smtClean="0">
                <a:latin typeface="Arial" charset="0"/>
              </a:rPr>
              <a:t>Waas</a:t>
            </a:r>
            <a:r>
              <a:rPr lang="en-US" sz="1400" dirty="0" smtClean="0">
                <a:latin typeface="Arial" charset="0"/>
              </a:rPr>
              <a:t>, Weise </a:t>
            </a:r>
          </a:p>
          <a:p>
            <a:pPr>
              <a:lnSpc>
                <a:spcPct val="93000"/>
              </a:lnSpc>
            </a:pPr>
            <a:r>
              <a:rPr lang="en-US" sz="1400" dirty="0" smtClean="0">
                <a:latin typeface="Arial" charset="0"/>
              </a:rPr>
              <a:t>(PLB431,254)</a:t>
            </a:r>
            <a:endParaRPr lang="en-US" sz="1400" dirty="0">
              <a:latin typeface="Arial" charset="0"/>
            </a:endParaRPr>
          </a:p>
          <a:p>
            <a:pPr>
              <a:lnSpc>
                <a:spcPct val="102000"/>
              </a:lnSpc>
            </a:pPr>
            <a:r>
              <a:rPr lang="en-US" sz="1400" dirty="0" err="1">
                <a:latin typeface="Symbol" charset="2"/>
              </a:rPr>
              <a:t>D</a:t>
            </a:r>
            <a:r>
              <a:rPr lang="en-US" sz="1400" dirty="0" err="1"/>
              <a:t>m</a:t>
            </a:r>
            <a:r>
              <a:rPr lang="en-US" sz="1400" dirty="0"/>
              <a:t> :  10 MeV  </a:t>
            </a:r>
          </a:p>
          <a:p>
            <a:pPr>
              <a:lnSpc>
                <a:spcPct val="102000"/>
              </a:lnSpc>
            </a:pPr>
            <a:r>
              <a:rPr lang="en-US" sz="1400" dirty="0">
                <a:latin typeface="Symbol" charset="2"/>
              </a:rPr>
              <a:t>G   </a:t>
            </a:r>
            <a:r>
              <a:rPr lang="en-US" sz="1400" dirty="0"/>
              <a:t>:  50  MeV</a:t>
            </a: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162298" y="3717032"/>
            <a:ext cx="1557508" cy="70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404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ja-JP" sz="1400" dirty="0">
                <a:latin typeface="Arial" charset="0"/>
                <a:ea typeface="ＭＳ Ｐゴシック" charset="-128"/>
              </a:rPr>
              <a:t>---</a:t>
            </a:r>
          </a:p>
          <a:p>
            <a:pPr>
              <a:lnSpc>
                <a:spcPct val="102000"/>
              </a:lnSpc>
            </a:pPr>
            <a:r>
              <a:rPr lang="en-US" sz="1400" dirty="0" err="1">
                <a:latin typeface="Symbol" charset="2"/>
              </a:rPr>
              <a:t>D</a:t>
            </a:r>
            <a:r>
              <a:rPr lang="en-US" sz="1400" dirty="0" err="1"/>
              <a:t>m</a:t>
            </a:r>
            <a:r>
              <a:rPr lang="en-US" sz="1400" dirty="0"/>
              <a:t> :  35 MeV  </a:t>
            </a:r>
          </a:p>
          <a:p>
            <a:pPr>
              <a:lnSpc>
                <a:spcPct val="102000"/>
              </a:lnSpc>
            </a:pPr>
            <a:r>
              <a:rPr lang="en-US" sz="1400" dirty="0">
                <a:latin typeface="Symbol" charset="2"/>
              </a:rPr>
              <a:t>G   </a:t>
            </a:r>
            <a:r>
              <a:rPr lang="en-US" sz="1400" dirty="0"/>
              <a:t>:  50  MeV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5496" y="2670011"/>
            <a:ext cx="192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c</a:t>
            </a:r>
            <a:r>
              <a:rPr lang="en-US" altLang="ja-JP" sz="1200" dirty="0" smtClean="0"/>
              <a:t>f. </a:t>
            </a:r>
            <a:r>
              <a:rPr lang="en-US" altLang="ja-JP" sz="1200" dirty="0" err="1" smtClean="0"/>
              <a:t>Hatsuda</a:t>
            </a:r>
            <a:r>
              <a:rPr lang="en-US" altLang="ja-JP" sz="1200" dirty="0"/>
              <a:t>, Lee (</a:t>
            </a:r>
            <a:r>
              <a:rPr lang="en-US" altLang="ja-JP" sz="1200" dirty="0" smtClean="0"/>
              <a:t>PRC46, 34</a:t>
            </a:r>
            <a:r>
              <a:rPr lang="en-US" altLang="ja-JP" sz="1200" dirty="0"/>
              <a:t>)</a:t>
            </a:r>
          </a:p>
          <a:p>
            <a:r>
              <a:rPr lang="en-US" altLang="ja-JP" sz="1200" dirty="0" err="1">
                <a:latin typeface="Symbol" pitchFamily="18" charset="2"/>
              </a:rPr>
              <a:t>D</a:t>
            </a:r>
            <a:r>
              <a:rPr lang="en-US" altLang="ja-JP" sz="1200" dirty="0" err="1"/>
              <a:t>m</a:t>
            </a:r>
            <a:r>
              <a:rPr lang="en-US" altLang="ja-JP" sz="1200" dirty="0"/>
              <a:t> :  12~44 MeV    </a:t>
            </a:r>
            <a:endParaRPr lang="en-US" altLang="ja-JP" sz="1200" dirty="0" smtClean="0"/>
          </a:p>
          <a:p>
            <a:r>
              <a:rPr lang="en-US" altLang="ja-JP" sz="1200" dirty="0" smtClean="0">
                <a:latin typeface="Symbol" pitchFamily="18" charset="2"/>
              </a:rPr>
              <a:t>G</a:t>
            </a:r>
            <a:r>
              <a:rPr lang="en-US" altLang="ja-JP" sz="1200" dirty="0" smtClean="0"/>
              <a:t>   </a:t>
            </a:r>
            <a:r>
              <a:rPr lang="en-US" altLang="ja-JP" sz="1200" dirty="0"/>
              <a:t>:   not estimated</a:t>
            </a:r>
          </a:p>
          <a:p>
            <a:endParaRPr kumimoji="1" lang="ja-JP" altLang="en-US" sz="12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034506" y="608400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blue</a:t>
            </a:r>
            <a:r>
              <a:rPr lang="en-US" altLang="ja-JP" dirty="0">
                <a:solidFill>
                  <a:srgbClr val="0000FF"/>
                </a:solidFill>
              </a:rPr>
              <a:t>:</a:t>
            </a:r>
            <a:r>
              <a:rPr lang="en-US" altLang="ja-JP" dirty="0"/>
              <a:t> decays inside </a:t>
            </a:r>
            <a:r>
              <a:rPr lang="en-US" altLang="ja-JP" dirty="0" smtClean="0"/>
              <a:t>nuclei             </a:t>
            </a:r>
            <a:r>
              <a:rPr lang="en-US" altLang="ja-JP" b="1" dirty="0" smtClean="0">
                <a:solidFill>
                  <a:srgbClr val="FF0000"/>
                </a:solidFill>
              </a:rPr>
              <a:t>red</a:t>
            </a:r>
            <a:r>
              <a:rPr lang="en-US" altLang="ja-JP" dirty="0" smtClean="0"/>
              <a:t>: </a:t>
            </a:r>
            <a:r>
              <a:rPr lang="en-US" altLang="ja-JP" dirty="0"/>
              <a:t>decays </a:t>
            </a:r>
            <a:r>
              <a:rPr lang="en-US" altLang="ja-JP" dirty="0" smtClean="0"/>
              <a:t>outside </a:t>
            </a:r>
            <a:r>
              <a:rPr lang="en-US" altLang="ja-JP" dirty="0"/>
              <a:t>nuclei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07458" y="2010326"/>
            <a:ext cx="1511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Hadronic</a:t>
            </a:r>
            <a:r>
              <a:rPr kumimoji="1" lang="en-US" altLang="ja-JP" sz="1600" dirty="0" smtClean="0"/>
              <a:t> model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79466" y="4797152"/>
            <a:ext cx="1511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Hadronic</a:t>
            </a:r>
            <a:r>
              <a:rPr kumimoji="1" lang="en-US" altLang="ja-JP" sz="1600" dirty="0" smtClean="0"/>
              <a:t> model</a:t>
            </a:r>
            <a:endParaRPr kumimoji="1" lang="ja-JP" altLang="en-US" sz="1600" dirty="0"/>
          </a:p>
        </p:txBody>
      </p:sp>
      <p:sp>
        <p:nvSpPr>
          <p:cNvPr id="24" name="フッター プレースホル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1520" y="6413266"/>
            <a:ext cx="8711103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At J-PARC, clear mass spectra in nucleus will be obtained to compare with models.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8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47" t="34004" r="1357" b="27151"/>
          <a:stretch>
            <a:fillRect/>
          </a:stretch>
        </p:blipFill>
        <p:spPr bwMode="auto">
          <a:xfrm>
            <a:off x="251519" y="2564904"/>
            <a:ext cx="396952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Experiment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10" name="Picture 4" descr="aoki-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835498"/>
            <a:ext cx="4392488" cy="36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4211960" y="1621249"/>
            <a:ext cx="4804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Cope with 10</a:t>
            </a:r>
            <a:r>
              <a:rPr lang="en-US" altLang="ja-JP" sz="2000" baseline="30000" dirty="0" smtClean="0"/>
              <a:t>10</a:t>
            </a:r>
            <a:r>
              <a:rPr lang="en-US" altLang="ja-JP" sz="2000" dirty="0" smtClean="0"/>
              <a:t> per spill beam </a:t>
            </a:r>
            <a:r>
              <a:rPr lang="en-US" altLang="ja-JP" sz="2000" dirty="0" smtClean="0"/>
              <a:t>intensity (x10)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Extended acceptance (90</a:t>
            </a:r>
            <a:r>
              <a:rPr kumimoji="1" lang="en-US" altLang="ja-JP" sz="2000" dirty="0" smtClean="0">
                <a:latin typeface="Symbol" pitchFamily="18" charset="2"/>
                <a:sym typeface="Symbol"/>
              </a:rPr>
              <a:t></a:t>
            </a:r>
            <a:r>
              <a:rPr kumimoji="1" lang="en-US" altLang="ja-JP" sz="2000" dirty="0" smtClean="0"/>
              <a:t> in vertical</a:t>
            </a:r>
            <a:r>
              <a:rPr kumimoji="1" lang="en-US" altLang="ja-JP" sz="2000" dirty="0" smtClean="0"/>
              <a:t>) (x5)</a:t>
            </a:r>
          </a:p>
          <a:p>
            <a:r>
              <a:rPr kumimoji="1" lang="en-US" altLang="ja-JP" sz="2000" dirty="0" smtClean="0"/>
              <a:t>Increase cross section (x2)</a:t>
            </a:r>
            <a:endParaRPr kumimoji="1" lang="en-US" altLang="ja-JP" sz="2000" dirty="0" smtClean="0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9726" y="1196752"/>
            <a:ext cx="5390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Construct a new beam line and new spectrometer</a:t>
            </a:r>
            <a:endParaRPr kumimoji="1" lang="en-US" altLang="ja-JP" sz="20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31251" y="1713002"/>
            <a:ext cx="3764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Deliver 10</a:t>
            </a:r>
            <a:r>
              <a:rPr lang="en-US" altLang="ja-JP" sz="2000" baseline="30000" dirty="0" smtClean="0"/>
              <a:t>10</a:t>
            </a:r>
            <a:r>
              <a:rPr lang="en-US" altLang="ja-JP" sz="2000" dirty="0" smtClean="0"/>
              <a:t> per spill proton beam </a:t>
            </a:r>
            <a:endParaRPr lang="en-US" altLang="ja-JP" sz="2000" dirty="0" smtClean="0"/>
          </a:p>
          <a:p>
            <a:r>
              <a:rPr lang="en-US" altLang="ja-JP" sz="2000" dirty="0" smtClean="0"/>
              <a:t>Primary proton (30GeV) beam </a:t>
            </a:r>
            <a:endParaRPr lang="en-US" altLang="ja-JP" sz="2000" dirty="0" smtClean="0"/>
          </a:p>
        </p:txBody>
      </p:sp>
      <p:sp>
        <p:nvSpPr>
          <p:cNvPr id="22" name="円/楕円 21"/>
          <p:cNvSpPr/>
          <p:nvPr/>
        </p:nvSpPr>
        <p:spPr>
          <a:xfrm rot="1268731">
            <a:off x="258165" y="4383373"/>
            <a:ext cx="3024336" cy="10058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5942" y="6011996"/>
            <a:ext cx="326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New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high momentum beam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line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Detector components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858" y="1215479"/>
            <a:ext cx="3024336" cy="202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884735"/>
            <a:ext cx="2325688" cy="2192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640026" y="2178397"/>
            <a:ext cx="1876190" cy="67454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2" name="グループ化 10"/>
          <p:cNvGrpSpPr/>
          <p:nvPr/>
        </p:nvGrpSpPr>
        <p:grpSpPr>
          <a:xfrm>
            <a:off x="178902" y="2553741"/>
            <a:ext cx="3462664" cy="1379314"/>
            <a:chOff x="178902" y="2553741"/>
            <a:chExt cx="3462664" cy="1379314"/>
          </a:xfrm>
        </p:grpSpPr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7969" y="2553741"/>
              <a:ext cx="3216676" cy="12471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179512" y="3645940"/>
              <a:ext cx="3390516" cy="287115"/>
            </a:xfrm>
            <a:prstGeom prst="roundRect">
              <a:avLst>
                <a:gd name="adj" fmla="val 463"/>
              </a:avLst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178902" y="3644671"/>
              <a:ext cx="3462664" cy="269240"/>
              <a:chOff x="82" y="2604"/>
              <a:chExt cx="2759" cy="212"/>
            </a:xfrm>
          </p:grpSpPr>
          <p:sp>
            <p:nvSpPr>
              <p:cNvPr id="20" name="AutoShape 15"/>
              <p:cNvSpPr>
                <a:spLocks noChangeArrowheads="1"/>
              </p:cNvSpPr>
              <p:nvPr/>
            </p:nvSpPr>
            <p:spPr bwMode="auto">
              <a:xfrm>
                <a:off x="307" y="2605"/>
                <a:ext cx="2272" cy="211"/>
              </a:xfrm>
              <a:prstGeom prst="roundRect">
                <a:avLst>
                  <a:gd name="adj" fmla="val 468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9" name="Group 16"/>
              <p:cNvGrpSpPr>
                <a:grpSpLocks/>
              </p:cNvGrpSpPr>
              <p:nvPr/>
            </p:nvGrpSpPr>
            <p:grpSpPr bwMode="auto">
              <a:xfrm>
                <a:off x="82" y="2604"/>
                <a:ext cx="2759" cy="211"/>
                <a:chOff x="82" y="2604"/>
                <a:chExt cx="2759" cy="211"/>
              </a:xfrm>
            </p:grpSpPr>
            <p:sp>
              <p:nvSpPr>
                <p:cNvPr id="22" name="AutoShape 17"/>
                <p:cNvSpPr>
                  <a:spLocks noChangeArrowheads="1"/>
                </p:cNvSpPr>
                <p:nvPr/>
              </p:nvSpPr>
              <p:spPr bwMode="auto">
                <a:xfrm>
                  <a:off x="307" y="2605"/>
                  <a:ext cx="2271" cy="210"/>
                </a:xfrm>
                <a:prstGeom prst="roundRect">
                  <a:avLst>
                    <a:gd name="adj" fmla="val 47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11" name="Group 18"/>
                <p:cNvGrpSpPr>
                  <a:grpSpLocks/>
                </p:cNvGrpSpPr>
                <p:nvPr/>
              </p:nvGrpSpPr>
              <p:grpSpPr bwMode="auto">
                <a:xfrm>
                  <a:off x="82" y="2604"/>
                  <a:ext cx="2759" cy="211"/>
                  <a:chOff x="82" y="2604"/>
                  <a:chExt cx="2759" cy="211"/>
                </a:xfrm>
              </p:grpSpPr>
              <p:sp>
                <p:nvSpPr>
                  <p:cNvPr id="24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307" y="2605"/>
                    <a:ext cx="2271" cy="210"/>
                  </a:xfrm>
                  <a:prstGeom prst="roundRect">
                    <a:avLst>
                      <a:gd name="adj" fmla="val 47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82" y="2604"/>
                    <a:ext cx="2759" cy="210"/>
                  </a:xfrm>
                  <a:prstGeom prst="roundRect">
                    <a:avLst>
                      <a:gd name="adj" fmla="val 47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lnSpc>
                        <a:spcPts val="2413"/>
                      </a:lnSpc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</a:pPr>
                    <a:r>
                      <a:rPr lang="en-GB" dirty="0">
                        <a:solidFill>
                          <a:srgbClr val="000000"/>
                        </a:solidFill>
                        <a:ea typeface="Bitstream Vera Sans" charset="0"/>
                        <a:cs typeface="Bitstream Vera Sans" charset="0"/>
                      </a:rPr>
                      <a:t> </a:t>
                    </a:r>
                    <a:r>
                      <a:rPr lang="en-GB" sz="1800" dirty="0">
                        <a:solidFill>
                          <a:srgbClr val="000000"/>
                        </a:solidFill>
                        <a:latin typeface="Arial" charset="0"/>
                        <a:ea typeface="Bitstream Vera Sans" charset="0"/>
                        <a:cs typeface="Bitstream Vera Sans" charset="0"/>
                      </a:rPr>
                      <a:t>100x100   200x200     300x300</a:t>
                    </a:r>
                  </a:p>
                </p:txBody>
              </p:sp>
            </p:grpSp>
          </p:grpSp>
        </p:grpSp>
      </p:grp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179512" y="3933056"/>
            <a:ext cx="4125788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2013"/>
              </a:lnSpc>
              <a:tabLst>
                <a:tab pos="723900" algn="l"/>
                <a:tab pos="1447800" algn="l"/>
                <a:tab pos="2171700" algn="l"/>
              </a:tabLst>
            </a:pPr>
            <a:endParaRPr lang="en-GB" sz="2000" i="1" dirty="0">
              <a:solidFill>
                <a:srgbClr val="0047FF"/>
              </a:solidFill>
              <a:latin typeface="Arial" charset="0"/>
              <a:ea typeface="ＭＳ Ｐゴシック" charset="-128"/>
            </a:endParaRPr>
          </a:p>
          <a:p>
            <a:pPr>
              <a:lnSpc>
                <a:spcPct val="10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osition resolution of 100</a:t>
            </a:r>
            <a:r>
              <a:rPr lang="en-GB" sz="1800" dirty="0">
                <a:solidFill>
                  <a:srgbClr val="000000"/>
                </a:solidFill>
                <a:latin typeface="Symbol" charset="2"/>
                <a:ea typeface="ＭＳ Ｐゴシック" charset="-128"/>
              </a:rPr>
              <a:t>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 </a:t>
            </a: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is achieved </a:t>
            </a:r>
          </a:p>
          <a:p>
            <a:pPr>
              <a:lnSpc>
                <a:spcPct val="108000"/>
              </a:lnSpc>
              <a:tabLst>
                <a:tab pos="723900" algn="l"/>
                <a:tab pos="1447800" algn="l"/>
                <a:tab pos="2171700" algn="l"/>
              </a:tabLst>
            </a:pPr>
            <a:endParaRPr lang="en-GB" sz="1800" dirty="0">
              <a:solidFill>
                <a:srgbClr val="000000"/>
              </a:solidFill>
              <a:latin typeface="Arial" charset="0"/>
              <a:ea typeface="IPAゴシック" charset="0"/>
              <a:cs typeface="IPAゴシック" charset="0"/>
            </a:endParaRP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755576" y="1759277"/>
            <a:ext cx="2229229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</a:tabLst>
            </a:pPr>
            <a:r>
              <a:rPr lang="en-GB" b="1" i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GEM Tracker  </a:t>
            </a: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6243539" y="1197818"/>
            <a:ext cx="2627784" cy="93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i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HBD  </a:t>
            </a:r>
            <a:r>
              <a:rPr lang="en-GB" sz="2000" b="1" i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(Hadron-Blind Cherenkov detector )</a:t>
            </a:r>
          </a:p>
          <a:p>
            <a:pPr>
              <a:lnSpc>
                <a:spcPct val="10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1800" b="1" dirty="0">
              <a:solidFill>
                <a:srgbClr val="0000FF"/>
              </a:solidFill>
              <a:latin typeface="Arial" charset="0"/>
              <a:ea typeface="IPAゴシック" charset="0"/>
              <a:cs typeface="IPAゴシック" charset="0"/>
            </a:endParaRPr>
          </a:p>
          <a:p>
            <a:pPr>
              <a:lnSpc>
                <a:spcPct val="10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1800" b="1" dirty="0">
              <a:solidFill>
                <a:srgbClr val="0000FF"/>
              </a:solidFill>
              <a:latin typeface="Arial" charset="0"/>
              <a:ea typeface="IPAゴシック" charset="0"/>
              <a:cs typeface="IPAゴシック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467544" y="4797152"/>
            <a:ext cx="8316416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8513" indent="-283884">
              <a:buSzPct val="45000"/>
              <a:buFont typeface="Wingdings" charset="2"/>
              <a:buChar char=""/>
              <a:tabLst>
                <a:tab pos="634564" algn="l"/>
                <a:tab pos="1269129" algn="l"/>
                <a:tab pos="1903694" algn="l"/>
                <a:tab pos="2538260" algn="l"/>
                <a:tab pos="3172824" algn="l"/>
                <a:tab pos="3807388" algn="l"/>
                <a:tab pos="4441953" algn="l"/>
                <a:tab pos="5076517" algn="l"/>
                <a:tab pos="5711082" algn="l"/>
                <a:tab pos="6345647" algn="l"/>
                <a:tab pos="6980211" algn="l"/>
                <a:tab pos="7614776" algn="l"/>
                <a:tab pos="8249341" algn="l"/>
              </a:tabLst>
            </a:pPr>
            <a:r>
              <a:rPr lang="en-US" altLang="ja-JP" dirty="0" smtClean="0"/>
              <a:t>Developments of detectors are almost done.</a:t>
            </a:r>
          </a:p>
          <a:p>
            <a:pPr marL="835713" lvl="1" indent="-283884">
              <a:buSzPct val="45000"/>
              <a:buFont typeface="Wingdings" charset="2"/>
              <a:buChar char=""/>
              <a:tabLst>
                <a:tab pos="634564" algn="l"/>
                <a:tab pos="1269129" algn="l"/>
                <a:tab pos="1903694" algn="l"/>
                <a:tab pos="2538260" algn="l"/>
                <a:tab pos="3172824" algn="l"/>
                <a:tab pos="3807388" algn="l"/>
                <a:tab pos="4441953" algn="l"/>
                <a:tab pos="5076517" algn="l"/>
                <a:tab pos="5711082" algn="l"/>
                <a:tab pos="6345647" algn="l"/>
                <a:tab pos="6980211" algn="l"/>
                <a:tab pos="7614776" algn="l"/>
                <a:tab pos="8249341" algn="l"/>
              </a:tabLst>
            </a:pPr>
            <a:r>
              <a:rPr lang="en-US" altLang="ja-JP" dirty="0" smtClean="0"/>
              <a:t>Remaining issue is photo-electrons HBD (half of an expectation).</a:t>
            </a:r>
          </a:p>
          <a:p>
            <a:pPr marL="378513" indent="-283884">
              <a:buSzPct val="45000"/>
              <a:buFont typeface="Wingdings" charset="2"/>
              <a:buChar char=""/>
              <a:tabLst>
                <a:tab pos="634564" algn="l"/>
                <a:tab pos="1269129" algn="l"/>
                <a:tab pos="1903694" algn="l"/>
                <a:tab pos="2538260" algn="l"/>
                <a:tab pos="3172824" algn="l"/>
                <a:tab pos="3807388" algn="l"/>
                <a:tab pos="4441953" algn="l"/>
                <a:tab pos="5076517" algn="l"/>
                <a:tab pos="5711082" algn="l"/>
                <a:tab pos="6345647" algn="l"/>
                <a:tab pos="6980211" algn="l"/>
                <a:tab pos="7614776" algn="l"/>
                <a:tab pos="8249341" algn="l"/>
              </a:tabLst>
            </a:pPr>
            <a:r>
              <a:rPr lang="en-US" altLang="ja-JP" dirty="0" smtClean="0"/>
              <a:t>Read out electronics are being developed.</a:t>
            </a:r>
          </a:p>
          <a:p>
            <a:pPr marL="835713" lvl="1" indent="-283884">
              <a:buSzPct val="45000"/>
              <a:buFont typeface="Wingdings" charset="2"/>
              <a:buChar char=""/>
              <a:tabLst>
                <a:tab pos="634564" algn="l"/>
                <a:tab pos="1269129" algn="l"/>
                <a:tab pos="1903694" algn="l"/>
                <a:tab pos="2538260" algn="l"/>
                <a:tab pos="3172824" algn="l"/>
                <a:tab pos="3807388" algn="l"/>
                <a:tab pos="4441953" algn="l"/>
                <a:tab pos="5076517" algn="l"/>
                <a:tab pos="5711082" algn="l"/>
                <a:tab pos="6345647" algn="l"/>
                <a:tab pos="6980211" algn="l"/>
                <a:tab pos="7614776" algn="l"/>
                <a:tab pos="8249341" algn="l"/>
              </a:tabLst>
            </a:pPr>
            <a:r>
              <a:rPr lang="en-US" altLang="ja-JP" dirty="0" smtClean="0"/>
              <a:t>Basically, combination of existing components. </a:t>
            </a:r>
          </a:p>
          <a:p>
            <a:pPr marL="378513" indent="-283884">
              <a:buSzPct val="45000"/>
              <a:buFont typeface="Wingdings" charset="2"/>
              <a:buChar char=""/>
              <a:tabLst>
                <a:tab pos="634564" algn="l"/>
                <a:tab pos="1269129" algn="l"/>
                <a:tab pos="1903694" algn="l"/>
                <a:tab pos="2538260" algn="l"/>
                <a:tab pos="3172824" algn="l"/>
                <a:tab pos="3807388" algn="l"/>
                <a:tab pos="4441953" algn="l"/>
                <a:tab pos="5076517" algn="l"/>
                <a:tab pos="5711082" algn="l"/>
                <a:tab pos="6345647" algn="l"/>
                <a:tab pos="6980211" algn="l"/>
                <a:tab pos="7614776" algn="l"/>
                <a:tab pos="8249341" algn="l"/>
              </a:tabLst>
            </a:pPr>
            <a:r>
              <a:rPr lang="en-US" altLang="ja-JP" dirty="0" smtClean="0"/>
              <a:t>The first  production will be done by the next March.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644008" y="3861048"/>
            <a:ext cx="4442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Key Technology:</a:t>
            </a:r>
          </a:p>
          <a:p>
            <a:pPr lvl="1"/>
            <a:r>
              <a:rPr lang="en-US" altLang="ja-JP" dirty="0" err="1" smtClean="0"/>
              <a:t>CsI</a:t>
            </a:r>
            <a:r>
              <a:rPr lang="en-US" altLang="ja-JP" dirty="0" smtClean="0"/>
              <a:t> evaporated GEM as  a photo cathode</a:t>
            </a:r>
          </a:p>
          <a:p>
            <a:pPr lvl="1"/>
            <a:r>
              <a:rPr kumimoji="1" lang="en-US" altLang="ja-JP" dirty="0" smtClean="0"/>
              <a:t>Q.E. </a:t>
            </a:r>
            <a:r>
              <a:rPr lang="en-US" altLang="ja-JP" dirty="0" smtClean="0"/>
              <a:t>of </a:t>
            </a:r>
            <a:r>
              <a:rPr kumimoji="1" lang="en-US" altLang="ja-JP" dirty="0" smtClean="0"/>
              <a:t>40% is achieved </a:t>
            </a:r>
            <a:endParaRPr kumimoji="1" lang="ja-JP" altLang="en-US" dirty="0"/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1888270" y="2178397"/>
            <a:ext cx="1586375" cy="3372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ッター プレースホルダ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ymbol" pitchFamily="18" charset="2"/>
              </a:rPr>
              <a:t>E29: f</a:t>
            </a:r>
            <a:r>
              <a:rPr lang="en-US" altLang="ja-JP" dirty="0" smtClean="0"/>
              <a:t> bound </a:t>
            </a:r>
            <a:r>
              <a:rPr lang="en-US" altLang="ja-JP" dirty="0" smtClean="0"/>
              <a:t>state?</a:t>
            </a:r>
            <a:endParaRPr lang="ja-JP" altLang="en-US" dirty="0"/>
          </a:p>
        </p:txBody>
      </p:sp>
      <p:sp>
        <p:nvSpPr>
          <p:cNvPr id="55299" name="日付プレースホルダ 2"/>
          <p:cNvSpPr>
            <a:spLocks noGrp="1"/>
          </p:cNvSpPr>
          <p:nvPr>
            <p:ph type="dt" sz="quarter" idx="10"/>
          </p:nvPr>
        </p:nvSpPr>
        <p:spPr>
          <a:xfrm>
            <a:off x="438150" y="6243638"/>
            <a:ext cx="2133600" cy="457200"/>
          </a:xfrm>
          <a:noFill/>
        </p:spPr>
        <p:txBody>
          <a:bodyPr/>
          <a:lstStyle/>
          <a:p>
            <a:r>
              <a:rPr lang="en-US" altLang="ja-JP" smtClean="0"/>
              <a:t>31/05/2012</a:t>
            </a:r>
          </a:p>
        </p:txBody>
      </p:sp>
      <p:sp>
        <p:nvSpPr>
          <p:cNvPr id="55300" name="フッター プレースホルダ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MESON2012, K. Ozawa</a:t>
            </a: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534347" y="4830340"/>
            <a:ext cx="3286125" cy="1550988"/>
            <a:chOff x="172" y="3096"/>
            <a:chExt cx="2070" cy="977"/>
          </a:xfrm>
        </p:grpSpPr>
        <p:sp>
          <p:nvSpPr>
            <p:cNvPr id="45" name="Line 4"/>
            <p:cNvSpPr>
              <a:spLocks noChangeShapeType="1"/>
            </p:cNvSpPr>
            <p:nvPr/>
          </p:nvSpPr>
          <p:spPr bwMode="auto">
            <a:xfrm>
              <a:off x="619" y="3256"/>
              <a:ext cx="1143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Text Box 5"/>
            <p:cNvSpPr txBox="1">
              <a:spLocks noChangeArrowheads="1"/>
            </p:cNvSpPr>
            <p:nvPr/>
          </p:nvSpPr>
          <p:spPr bwMode="auto">
            <a:xfrm>
              <a:off x="427" y="3125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s</a:t>
              </a: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424" y="3284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s</a:t>
              </a:r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619" y="3420"/>
              <a:ext cx="643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Line 8"/>
            <p:cNvSpPr>
              <a:spLocks noChangeShapeType="1"/>
            </p:cNvSpPr>
            <p:nvPr/>
          </p:nvSpPr>
          <p:spPr bwMode="auto">
            <a:xfrm>
              <a:off x="619" y="3631"/>
              <a:ext cx="649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Line 9"/>
            <p:cNvSpPr>
              <a:spLocks noChangeShapeType="1"/>
            </p:cNvSpPr>
            <p:nvPr/>
          </p:nvSpPr>
          <p:spPr bwMode="auto">
            <a:xfrm>
              <a:off x="619" y="3795"/>
              <a:ext cx="1135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>
              <a:off x="619" y="3960"/>
              <a:ext cx="1137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Text Box 11"/>
            <p:cNvSpPr txBox="1">
              <a:spLocks noChangeArrowheads="1"/>
            </p:cNvSpPr>
            <p:nvPr/>
          </p:nvSpPr>
          <p:spPr bwMode="auto">
            <a:xfrm>
              <a:off x="418" y="3495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418" y="367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54" name="Text Box 13"/>
            <p:cNvSpPr txBox="1">
              <a:spLocks noChangeArrowheads="1"/>
            </p:cNvSpPr>
            <p:nvPr/>
          </p:nvSpPr>
          <p:spPr bwMode="auto">
            <a:xfrm>
              <a:off x="418" y="384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d</a:t>
              </a:r>
            </a:p>
          </p:txBody>
        </p:sp>
        <p:sp>
          <p:nvSpPr>
            <p:cNvPr id="55" name="Line 14"/>
            <p:cNvSpPr>
              <a:spLocks noChangeShapeType="1"/>
            </p:cNvSpPr>
            <p:nvPr/>
          </p:nvSpPr>
          <p:spPr bwMode="auto">
            <a:xfrm>
              <a:off x="473" y="3171"/>
              <a:ext cx="97" cy="0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Line 15"/>
            <p:cNvSpPr>
              <a:spLocks noChangeShapeType="1"/>
            </p:cNvSpPr>
            <p:nvPr/>
          </p:nvSpPr>
          <p:spPr bwMode="auto">
            <a:xfrm flipV="1">
              <a:off x="1274" y="3418"/>
              <a:ext cx="222" cy="21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1262" y="3418"/>
              <a:ext cx="232" cy="21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1495" y="3416"/>
              <a:ext cx="261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Line 18"/>
            <p:cNvSpPr>
              <a:spLocks noChangeShapeType="1"/>
            </p:cNvSpPr>
            <p:nvPr/>
          </p:nvSpPr>
          <p:spPr bwMode="auto">
            <a:xfrm>
              <a:off x="1493" y="3634"/>
              <a:ext cx="261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Text Box 19"/>
            <p:cNvSpPr txBox="1">
              <a:spLocks noChangeArrowheads="1"/>
            </p:cNvSpPr>
            <p:nvPr/>
          </p:nvSpPr>
          <p:spPr bwMode="auto">
            <a:xfrm>
              <a:off x="1924" y="3198"/>
              <a:ext cx="3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K+</a:t>
              </a:r>
            </a:p>
          </p:txBody>
        </p:sp>
        <p:sp>
          <p:nvSpPr>
            <p:cNvPr id="61" name="Text Box 20"/>
            <p:cNvSpPr txBox="1">
              <a:spLocks noChangeArrowheads="1"/>
            </p:cNvSpPr>
            <p:nvPr/>
          </p:nvSpPr>
          <p:spPr bwMode="auto">
            <a:xfrm>
              <a:off x="1982" y="3702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Λ</a:t>
              </a:r>
            </a:p>
          </p:txBody>
        </p:sp>
        <p:sp>
          <p:nvSpPr>
            <p:cNvPr id="62" name="Oval 21"/>
            <p:cNvSpPr>
              <a:spLocks noChangeArrowheads="1"/>
            </p:cNvSpPr>
            <p:nvPr/>
          </p:nvSpPr>
          <p:spPr bwMode="auto">
            <a:xfrm>
              <a:off x="400" y="3096"/>
              <a:ext cx="222" cy="430"/>
            </a:xfrm>
            <a:prstGeom prst="ellips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val 22"/>
            <p:cNvSpPr>
              <a:spLocks noChangeArrowheads="1"/>
            </p:cNvSpPr>
            <p:nvPr/>
          </p:nvSpPr>
          <p:spPr bwMode="auto">
            <a:xfrm>
              <a:off x="396" y="3556"/>
              <a:ext cx="222" cy="496"/>
            </a:xfrm>
            <a:prstGeom prst="ellips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Text Box 23"/>
            <p:cNvSpPr txBox="1">
              <a:spLocks noChangeArrowheads="1"/>
            </p:cNvSpPr>
            <p:nvPr/>
          </p:nvSpPr>
          <p:spPr bwMode="auto">
            <a:xfrm>
              <a:off x="172" y="3180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Φ</a:t>
              </a:r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212" y="367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p</a:t>
              </a:r>
            </a:p>
          </p:txBody>
        </p:sp>
        <p:sp>
          <p:nvSpPr>
            <p:cNvPr id="66" name="Text Box 25"/>
            <p:cNvSpPr txBox="1">
              <a:spLocks noChangeArrowheads="1"/>
            </p:cNvSpPr>
            <p:nvPr/>
          </p:nvSpPr>
          <p:spPr bwMode="auto">
            <a:xfrm>
              <a:off x="1754" y="36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67" name="Text Box 26"/>
            <p:cNvSpPr txBox="1">
              <a:spLocks noChangeArrowheads="1"/>
            </p:cNvSpPr>
            <p:nvPr/>
          </p:nvSpPr>
          <p:spPr bwMode="auto">
            <a:xfrm>
              <a:off x="1754" y="384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d</a:t>
              </a:r>
            </a:p>
          </p:txBody>
        </p:sp>
        <p:sp>
          <p:nvSpPr>
            <p:cNvPr id="68" name="Text Box 27"/>
            <p:cNvSpPr txBox="1">
              <a:spLocks noChangeArrowheads="1"/>
            </p:cNvSpPr>
            <p:nvPr/>
          </p:nvSpPr>
          <p:spPr bwMode="auto">
            <a:xfrm>
              <a:off x="1758" y="3508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s</a:t>
              </a:r>
            </a:p>
          </p:txBody>
        </p:sp>
        <p:sp>
          <p:nvSpPr>
            <p:cNvPr id="69" name="Oval 28"/>
            <p:cNvSpPr>
              <a:spLocks noChangeArrowheads="1"/>
            </p:cNvSpPr>
            <p:nvPr/>
          </p:nvSpPr>
          <p:spPr bwMode="auto">
            <a:xfrm>
              <a:off x="1732" y="3560"/>
              <a:ext cx="222" cy="496"/>
            </a:xfrm>
            <a:prstGeom prst="ellips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Text Box 29"/>
            <p:cNvSpPr txBox="1">
              <a:spLocks noChangeArrowheads="1"/>
            </p:cNvSpPr>
            <p:nvPr/>
          </p:nvSpPr>
          <p:spPr bwMode="auto">
            <a:xfrm>
              <a:off x="1738" y="3287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71" name="Text Box 30"/>
            <p:cNvSpPr txBox="1">
              <a:spLocks noChangeArrowheads="1"/>
            </p:cNvSpPr>
            <p:nvPr/>
          </p:nvSpPr>
          <p:spPr bwMode="auto">
            <a:xfrm>
              <a:off x="1739" y="3127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 dirty="0">
                  <a:solidFill>
                    <a:sysClr val="windowText" lastClr="000000"/>
                  </a:solidFill>
                </a:rPr>
                <a:t>s</a:t>
              </a:r>
            </a:p>
          </p:txBody>
        </p:sp>
        <p:sp>
          <p:nvSpPr>
            <p:cNvPr id="72" name="Line 31"/>
            <p:cNvSpPr>
              <a:spLocks noChangeShapeType="1"/>
            </p:cNvSpPr>
            <p:nvPr/>
          </p:nvSpPr>
          <p:spPr bwMode="auto">
            <a:xfrm>
              <a:off x="1785" y="3173"/>
              <a:ext cx="97" cy="0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Oval 32"/>
            <p:cNvSpPr>
              <a:spLocks noChangeArrowheads="1"/>
            </p:cNvSpPr>
            <p:nvPr/>
          </p:nvSpPr>
          <p:spPr bwMode="auto">
            <a:xfrm>
              <a:off x="1730" y="3116"/>
              <a:ext cx="222" cy="430"/>
            </a:xfrm>
            <a:prstGeom prst="ellips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5310" name="テキスト ボックス 74"/>
          <p:cNvSpPr txBox="1">
            <a:spLocks noChangeArrowheads="1"/>
          </p:cNvSpPr>
          <p:nvPr/>
        </p:nvSpPr>
        <p:spPr bwMode="auto">
          <a:xfrm>
            <a:off x="4488284" y="4551213"/>
            <a:ext cx="173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latin typeface="Symbol" pitchFamily="18" charset="2"/>
              </a:rPr>
              <a:t>f</a:t>
            </a:r>
            <a:r>
              <a:rPr lang="en-US" altLang="ja-JP" sz="2400" dirty="0" err="1"/>
              <a:t>p</a:t>
            </a:r>
            <a:r>
              <a:rPr lang="en-US" altLang="ja-JP" sz="2400" dirty="0"/>
              <a:t> -&gt; K</a:t>
            </a:r>
            <a:r>
              <a:rPr lang="en-US" altLang="ja-JP" sz="2400" baseline="30000" dirty="0"/>
              <a:t>+</a:t>
            </a:r>
            <a:r>
              <a:rPr lang="en-US" altLang="ja-JP" sz="2400" dirty="0">
                <a:latin typeface="Symbol" pitchFamily="18" charset="2"/>
              </a:rPr>
              <a:t>L</a:t>
            </a:r>
            <a:endParaRPr lang="ja-JP" altLang="en-US" sz="2400" dirty="0">
              <a:latin typeface="Symbol" pitchFamily="18" charset="2"/>
            </a:endParaRPr>
          </a:p>
        </p:txBody>
      </p:sp>
      <p:grpSp>
        <p:nvGrpSpPr>
          <p:cNvPr id="4" name="グループ化 80"/>
          <p:cNvGrpSpPr>
            <a:grpSpLocks/>
          </p:cNvGrpSpPr>
          <p:nvPr/>
        </p:nvGrpSpPr>
        <p:grpSpPr bwMode="auto">
          <a:xfrm>
            <a:off x="4153520" y="2246957"/>
            <a:ext cx="1498600" cy="461963"/>
            <a:chOff x="4214810" y="4000504"/>
            <a:chExt cx="1499128" cy="461665"/>
          </a:xfrm>
        </p:grpSpPr>
        <p:sp>
          <p:nvSpPr>
            <p:cNvPr id="77" name="テキスト ボックス 76"/>
            <p:cNvSpPr txBox="1"/>
            <p:nvPr/>
          </p:nvSpPr>
          <p:spPr>
            <a:xfrm>
              <a:off x="4214810" y="4000504"/>
              <a:ext cx="149912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dirty="0">
                  <a:latin typeface="+mn-lt"/>
                </a:rPr>
                <a:t>pp -&gt; </a:t>
              </a:r>
              <a:r>
                <a:rPr lang="en-US" altLang="ja-JP" sz="2400" dirty="0">
                  <a:latin typeface="Symbol" pitchFamily="18" charset="2"/>
                </a:rPr>
                <a:t>ff</a:t>
              </a:r>
              <a:endParaRPr lang="ja-JP" altLang="en-US" sz="2400" dirty="0">
                <a:latin typeface="Symbol" pitchFamily="18" charset="2"/>
              </a:endParaRPr>
            </a:p>
          </p:txBody>
        </p:sp>
        <p:cxnSp>
          <p:nvCxnSpPr>
            <p:cNvPr id="79" name="直線コネクタ 78"/>
            <p:cNvCxnSpPr/>
            <p:nvPr/>
          </p:nvCxnSpPr>
          <p:spPr>
            <a:xfrm>
              <a:off x="4318034" y="4143287"/>
              <a:ext cx="14292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31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8876" y="1766813"/>
            <a:ext cx="304958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4" name="スライド番号プレースホルダ 7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CC3916-1C9A-44F9-801C-2DE7898448C3}" type="slidenum">
              <a:rPr lang="en-US" altLang="ja-JP" smtClean="0"/>
              <a:pPr/>
              <a:t>25</a:t>
            </a:fld>
            <a:endParaRPr lang="en-US" altLang="ja-JP" smtClean="0"/>
          </a:p>
        </p:txBody>
      </p:sp>
      <p:pic>
        <p:nvPicPr>
          <p:cNvPr id="74" name="Picture 35"/>
          <p:cNvPicPr>
            <a:picLocks noChangeAspect="1" noChangeArrowheads="1"/>
          </p:cNvPicPr>
          <p:nvPr/>
        </p:nvPicPr>
        <p:blipFill>
          <a:blip r:embed="rId4" cstate="print"/>
          <a:srcRect l="54591" b="64223"/>
          <a:stretch>
            <a:fillRect/>
          </a:stretch>
        </p:blipFill>
        <p:spPr bwMode="auto">
          <a:xfrm>
            <a:off x="1475656" y="5013176"/>
            <a:ext cx="2514274" cy="11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" name="グループ化 75"/>
          <p:cNvGrpSpPr/>
          <p:nvPr/>
        </p:nvGrpSpPr>
        <p:grpSpPr>
          <a:xfrm>
            <a:off x="251520" y="1772816"/>
            <a:ext cx="3459983" cy="3168352"/>
            <a:chOff x="475234" y="2852936"/>
            <a:chExt cx="3459983" cy="3168352"/>
          </a:xfrm>
        </p:grpSpPr>
        <p:pic>
          <p:nvPicPr>
            <p:cNvPr id="55304" name="Picture 35"/>
            <p:cNvPicPr>
              <a:picLocks noChangeAspect="1" noChangeArrowheads="1"/>
            </p:cNvPicPr>
            <p:nvPr/>
          </p:nvPicPr>
          <p:blipFill>
            <a:blip r:embed="rId4" cstate="print"/>
            <a:srcRect r="37793"/>
            <a:stretch>
              <a:fillRect/>
            </a:stretch>
          </p:blipFill>
          <p:spPr bwMode="auto">
            <a:xfrm>
              <a:off x="475234" y="2852936"/>
              <a:ext cx="3444330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正方形/長方形 74"/>
            <p:cNvSpPr/>
            <p:nvPr/>
          </p:nvSpPr>
          <p:spPr>
            <a:xfrm>
              <a:off x="3503169" y="2936233"/>
              <a:ext cx="432048" cy="1068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テキスト ボックス 77"/>
          <p:cNvSpPr txBox="1"/>
          <p:nvPr/>
        </p:nvSpPr>
        <p:spPr>
          <a:xfrm>
            <a:off x="179512" y="1095127"/>
            <a:ext cx="686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Mass shift of </a:t>
            </a:r>
            <a:r>
              <a:rPr kumimoji="1" lang="en-US" altLang="ja-JP" sz="2400" dirty="0" smtClean="0">
                <a:latin typeface="Symbol" pitchFamily="18" charset="2"/>
              </a:rPr>
              <a:t>f</a:t>
            </a:r>
            <a:r>
              <a:rPr kumimoji="1" lang="en-US" altLang="ja-JP" sz="2400" dirty="0" smtClean="0"/>
              <a:t> in nucleus </a:t>
            </a:r>
            <a:r>
              <a:rPr lang="en-US" altLang="ja-JP" sz="2400" dirty="0" smtClean="0"/>
              <a:t>can </a:t>
            </a:r>
            <a:r>
              <a:rPr lang="en-US" altLang="ja-JP" sz="2400" dirty="0" smtClean="0"/>
              <a:t>produce </a:t>
            </a:r>
            <a:r>
              <a:rPr lang="en-US" altLang="ja-JP" sz="2400" dirty="0" smtClean="0"/>
              <a:t>a </a:t>
            </a:r>
            <a:r>
              <a:rPr lang="en-US" altLang="ja-JP" sz="2400" dirty="0" smtClean="0"/>
              <a:t>bound state?</a:t>
            </a:r>
            <a:endParaRPr kumimoji="1" lang="en-US" altLang="ja-JP" sz="2400" dirty="0" smtClean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003585" y="1763524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Production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075593" y="4211796"/>
            <a:ext cx="11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Detection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E26: Omega in nucleus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31/05/2012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87325" y="1651496"/>
            <a:ext cx="4648200" cy="2641600"/>
            <a:chOff x="169" y="768"/>
            <a:chExt cx="2928" cy="1664"/>
          </a:xfrm>
        </p:grpSpPr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169" y="768"/>
              <a:ext cx="1802" cy="1320"/>
              <a:chOff x="576" y="768"/>
              <a:chExt cx="1802" cy="1320"/>
            </a:xfrm>
          </p:grpSpPr>
          <p:pic>
            <p:nvPicPr>
              <p:cNvPr id="19" name="Picture 14" descr="Photon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4" y="1128"/>
                <a:ext cx="624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6" descr="Photon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" y="1369"/>
                <a:ext cx="99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Oval 17"/>
              <p:cNvSpPr>
                <a:spLocks noChangeArrowheads="1"/>
              </p:cNvSpPr>
              <p:nvPr/>
            </p:nvSpPr>
            <p:spPr bwMode="auto">
              <a:xfrm>
                <a:off x="768" y="768"/>
                <a:ext cx="816" cy="816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V="1">
                <a:off x="1178" y="1125"/>
                <a:ext cx="585" cy="4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1176" y="1178"/>
                <a:ext cx="144" cy="19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323" y="1367"/>
                <a:ext cx="432" cy="9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 Box 22"/>
              <p:cNvSpPr txBox="1">
                <a:spLocks noChangeArrowheads="1"/>
              </p:cNvSpPr>
              <p:nvPr/>
            </p:nvSpPr>
            <p:spPr bwMode="auto">
              <a:xfrm>
                <a:off x="1152" y="1718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g</a:t>
                </a:r>
                <a:endParaRPr kumimoji="0" lang="de-DE" altLang="ja-JP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 Box 23"/>
              <p:cNvSpPr txBox="1">
                <a:spLocks noChangeArrowheads="1"/>
              </p:cNvSpPr>
              <p:nvPr/>
            </p:nvSpPr>
            <p:spPr bwMode="auto">
              <a:xfrm>
                <a:off x="1824" y="1776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g</a:t>
                </a:r>
                <a:endParaRPr kumimoji="0" lang="de-DE" altLang="ja-JP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2112" y="912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g</a:t>
                </a:r>
                <a:endParaRPr kumimoji="0" lang="de-DE" altLang="ja-JP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 Box 25"/>
              <p:cNvSpPr txBox="1">
                <a:spLocks noChangeArrowheads="1"/>
              </p:cNvSpPr>
              <p:nvPr/>
            </p:nvSpPr>
            <p:spPr bwMode="auto">
              <a:xfrm>
                <a:off x="576" y="864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p</a:t>
                </a:r>
                <a:endParaRPr kumimoji="0" lang="de-DE" altLang="ja-JP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 Box 26"/>
              <p:cNvSpPr txBox="1">
                <a:spLocks noChangeArrowheads="1"/>
              </p:cNvSpPr>
              <p:nvPr/>
            </p:nvSpPr>
            <p:spPr bwMode="auto">
              <a:xfrm>
                <a:off x="1056" y="1152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w</a:t>
                </a:r>
                <a:endParaRPr kumimoji="0" lang="de-DE" altLang="ja-JP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 Box 27"/>
              <p:cNvSpPr txBox="1">
                <a:spLocks noChangeArrowheads="1"/>
              </p:cNvSpPr>
              <p:nvPr/>
            </p:nvSpPr>
            <p:spPr bwMode="auto">
              <a:xfrm>
                <a:off x="1536" y="1190"/>
                <a:ext cx="28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p</a:t>
                </a:r>
                <a:r>
                  <a:rPr kumimoji="0" lang="de-DE" altLang="ja-JP" sz="2000" b="1" baseline="30000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0</a:t>
                </a:r>
                <a:endParaRPr kumimoji="0" lang="de-DE" altLang="ja-JP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Text Box 28"/>
              <p:cNvSpPr txBox="1">
                <a:spLocks noChangeArrowheads="1"/>
              </p:cNvSpPr>
              <p:nvPr/>
            </p:nvSpPr>
            <p:spPr bwMode="auto">
              <a:xfrm>
                <a:off x="1680" y="855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1686" y="1296"/>
              <a:ext cx="1411" cy="864"/>
              <a:chOff x="2477" y="528"/>
              <a:chExt cx="1411" cy="864"/>
            </a:xfrm>
          </p:grpSpPr>
          <p:sp>
            <p:nvSpPr>
              <p:cNvPr id="10" name="Text Box 30"/>
              <p:cNvSpPr txBox="1">
                <a:spLocks noChangeArrowheads="1"/>
              </p:cNvSpPr>
              <p:nvPr/>
            </p:nvSpPr>
            <p:spPr bwMode="auto">
              <a:xfrm>
                <a:off x="2477" y="528"/>
                <a:ext cx="120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de-DE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p</a:t>
                </a:r>
                <a:r>
                  <a:rPr kumimoji="0" lang="de-DE" altLang="ja-JP" sz="2000" b="1" baseline="30000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-</a:t>
                </a:r>
                <a:r>
                  <a:rPr kumimoji="0" lang="de-DE" altLang="ja-JP" sz="20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 </a:t>
                </a:r>
                <a:r>
                  <a:rPr kumimoji="0" lang="de-DE" altLang="ja-JP" sz="20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  + n+X</a:t>
                </a:r>
                <a:endParaRPr kumimoji="0" lang="de-DE" altLang="ja-JP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 Box 31"/>
              <p:cNvSpPr txBox="1">
                <a:spLocks noChangeArrowheads="1"/>
              </p:cNvSpPr>
              <p:nvPr/>
            </p:nvSpPr>
            <p:spPr bwMode="auto">
              <a:xfrm>
                <a:off x="3504" y="1142"/>
                <a:ext cx="38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0" lang="ja-JP" altLang="de-DE" sz="20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</a:t>
                </a:r>
                <a:endParaRPr kumimoji="0" lang="ja-JP" altLang="de-DE" sz="20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 Box 32"/>
              <p:cNvSpPr txBox="1">
                <a:spLocks noChangeArrowheads="1"/>
              </p:cNvSpPr>
              <p:nvPr/>
            </p:nvSpPr>
            <p:spPr bwMode="auto">
              <a:xfrm>
                <a:off x="3216" y="864"/>
                <a:ext cx="48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0" lang="en-GB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p</a:t>
                </a:r>
                <a:r>
                  <a:rPr kumimoji="0" lang="en-GB" altLang="ja-JP" sz="2000" b="1" baseline="300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kumimoji="0" lang="en-GB" altLang="ja-JP" sz="2000" b="1">
                    <a:solidFill>
                      <a:prstClr val="black"/>
                    </a:solidFill>
                    <a:latin typeface="Symbol" pitchFamily="18" charset="2"/>
                    <a:cs typeface="Times New Roman" pitchFamily="18" charset="0"/>
                  </a:rPr>
                  <a:t>g</a:t>
                </a:r>
                <a:endParaRPr kumimoji="0" lang="de-DE" altLang="ja-JP" sz="2000" b="1">
                  <a:solidFill>
                    <a:prstClr val="black"/>
                  </a:solidFill>
                  <a:latin typeface="Symbol" pitchFamily="18" charset="2"/>
                  <a:cs typeface="Times New Roman" pitchFamily="18" charset="0"/>
                </a:endParaRPr>
              </a:p>
            </p:txBody>
          </p:sp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3383" y="1085"/>
                <a:ext cx="242" cy="240"/>
                <a:chOff x="3815" y="1133"/>
                <a:chExt cx="242" cy="240"/>
              </a:xfrm>
            </p:grpSpPr>
            <p:sp>
              <p:nvSpPr>
                <p:cNvPr id="17" name="Line 34"/>
                <p:cNvSpPr>
                  <a:spLocks noChangeShapeType="1"/>
                </p:cNvSpPr>
                <p:nvPr/>
              </p:nvSpPr>
              <p:spPr bwMode="auto">
                <a:xfrm>
                  <a:off x="3817" y="1367"/>
                  <a:ext cx="240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815" y="1133"/>
                  <a:ext cx="0" cy="24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" name="Group 36"/>
              <p:cNvGrpSpPr>
                <a:grpSpLocks/>
              </p:cNvGrpSpPr>
              <p:nvPr/>
            </p:nvGrpSpPr>
            <p:grpSpPr bwMode="auto">
              <a:xfrm>
                <a:off x="3095" y="768"/>
                <a:ext cx="242" cy="240"/>
                <a:chOff x="3815" y="1133"/>
                <a:chExt cx="242" cy="240"/>
              </a:xfrm>
            </p:grpSpPr>
            <p:sp>
              <p:nvSpPr>
                <p:cNvPr id="15" name="Line 37"/>
                <p:cNvSpPr>
                  <a:spLocks noChangeShapeType="1"/>
                </p:cNvSpPr>
                <p:nvPr/>
              </p:nvSpPr>
              <p:spPr bwMode="auto">
                <a:xfrm>
                  <a:off x="3817" y="1367"/>
                  <a:ext cx="240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815" y="1133"/>
                  <a:ext cx="0" cy="24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aphicFrame>
          <p:nvGraphicFramePr>
            <p:cNvPr id="9" name="Object 39"/>
            <p:cNvGraphicFramePr>
              <a:graphicFrameLocks noChangeAspect="1"/>
            </p:cNvGraphicFramePr>
            <p:nvPr/>
          </p:nvGraphicFramePr>
          <p:xfrm>
            <a:off x="768" y="2112"/>
            <a:ext cx="1296" cy="320"/>
          </p:xfrm>
          <a:graphic>
            <a:graphicData uri="http://schemas.openxmlformats.org/presentationml/2006/ole">
              <p:oleObj spid="_x0000_s5122" name="Formel" r:id="rId5" imgW="2057400" imgH="508000" progId="Equation.3">
                <p:embed/>
              </p:oleObj>
            </a:graphicData>
          </a:graphic>
        </p:graphicFrame>
      </p:grpSp>
      <p:cxnSp>
        <p:nvCxnSpPr>
          <p:cNvPr id="34" name="直線矢印コネクタ 33"/>
          <p:cNvCxnSpPr/>
          <p:nvPr/>
        </p:nvCxnSpPr>
        <p:spPr>
          <a:xfrm flipV="1">
            <a:off x="187325" y="2276872"/>
            <a:ext cx="856283" cy="11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/>
          <p:cNvGrpSpPr/>
          <p:nvPr/>
        </p:nvGrpSpPr>
        <p:grpSpPr>
          <a:xfrm>
            <a:off x="5940152" y="4653136"/>
            <a:ext cx="2952328" cy="2016224"/>
            <a:chOff x="4835526" y="3556496"/>
            <a:chExt cx="3984946" cy="2702409"/>
          </a:xfrm>
        </p:grpSpPr>
        <p:pic>
          <p:nvPicPr>
            <p:cNvPr id="33" name="図 27" descr="chinvomegaNoMH0convesc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526" y="3556496"/>
              <a:ext cx="3984946" cy="270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正方形/長方形 35"/>
            <p:cNvSpPr/>
            <p:nvPr/>
          </p:nvSpPr>
          <p:spPr>
            <a:xfrm>
              <a:off x="6300192" y="3558502"/>
              <a:ext cx="115212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3419872" y="1076543"/>
            <a:ext cx="431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Measurements of </a:t>
            </a:r>
            <a:r>
              <a:rPr lang="en-US" altLang="ja-JP" dirty="0" smtClean="0">
                <a:latin typeface="Symbol" pitchFamily="18" charset="2"/>
              </a:rPr>
              <a:t>w</a:t>
            </a:r>
            <a:r>
              <a:rPr lang="en-US" altLang="ja-JP" dirty="0" smtClean="0"/>
              <a:t> meson </a:t>
            </a:r>
            <a:r>
              <a:rPr lang="en-US" altLang="ja-JP" dirty="0" smtClean="0"/>
              <a:t>in nucleus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Production of </a:t>
            </a:r>
            <a:r>
              <a:rPr lang="en-US" altLang="ja-JP" dirty="0" smtClean="0">
                <a:latin typeface="Symbol" pitchFamily="18" charset="2"/>
              </a:rPr>
              <a:t>w</a:t>
            </a:r>
            <a:r>
              <a:rPr lang="en-US" altLang="ja-JP" dirty="0" smtClean="0"/>
              <a:t> is also measured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Focus on  low momentum </a:t>
            </a:r>
            <a:r>
              <a:rPr lang="en-US" altLang="ja-JP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altLang="ja-JP" b="1" dirty="0" smtClean="0">
                <a:solidFill>
                  <a:srgbClr val="FF0000"/>
                </a:solidFill>
              </a:rPr>
              <a:t> meson </a:t>
            </a:r>
          </a:p>
          <a:p>
            <a:pPr lvl="1"/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23528" y="4437112"/>
            <a:ext cx="38533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Construct</a:t>
            </a:r>
          </a:p>
          <a:p>
            <a:pPr lvl="1"/>
            <a:r>
              <a:rPr kumimoji="1" lang="en-US" altLang="ja-JP" dirty="0" smtClean="0"/>
              <a:t>Neutron counter</a:t>
            </a:r>
          </a:p>
          <a:p>
            <a:pPr lvl="1"/>
            <a:r>
              <a:rPr lang="en-US" altLang="ja-JP" dirty="0" smtClean="0"/>
              <a:t>Gamma Detector </a:t>
            </a:r>
          </a:p>
          <a:p>
            <a:r>
              <a:rPr kumimoji="1" lang="en-US" altLang="ja-JP" dirty="0" smtClean="0"/>
              <a:t>Beam Momentum is 2.0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/c</a:t>
            </a:r>
          </a:p>
          <a:p>
            <a:r>
              <a:rPr lang="en-US" altLang="ja-JP" dirty="0" smtClean="0"/>
              <a:t>It can be done at </a:t>
            </a:r>
            <a:r>
              <a:rPr lang="en-US" altLang="ja-JP" dirty="0" smtClean="0"/>
              <a:t>K1.8 and </a:t>
            </a:r>
          </a:p>
          <a:p>
            <a:r>
              <a:rPr lang="en-US" altLang="ja-JP" dirty="0" smtClean="0"/>
              <a:t>also at new high momentum beam line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1840260" y="1772816"/>
            <a:ext cx="518765" cy="498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2541067" y="1844824"/>
            <a:ext cx="518765" cy="498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2037011" y="3290565"/>
            <a:ext cx="518765" cy="498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1028899" y="3146549"/>
            <a:ext cx="518765" cy="498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107504" y="1778397"/>
            <a:ext cx="518765" cy="498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ッター プレースホルダ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grpSp>
        <p:nvGrpSpPr>
          <p:cNvPr id="44" name="グループ化 29"/>
          <p:cNvGrpSpPr>
            <a:grpSpLocks/>
          </p:cNvGrpSpPr>
          <p:nvPr/>
        </p:nvGrpSpPr>
        <p:grpSpPr bwMode="auto">
          <a:xfrm>
            <a:off x="6444208" y="2250033"/>
            <a:ext cx="2419747" cy="2403103"/>
            <a:chOff x="4671842" y="3593062"/>
            <a:chExt cx="3329182" cy="3122086"/>
          </a:xfrm>
        </p:grpSpPr>
        <p:pic>
          <p:nvPicPr>
            <p:cNvPr id="45" name="図 22" descr="omega_pi_p.eps"/>
            <p:cNvPicPr>
              <a:picLocks noChangeAspect="1"/>
            </p:cNvPicPr>
            <p:nvPr/>
          </p:nvPicPr>
          <p:blipFill>
            <a:blip r:embed="rId7" cstate="print"/>
            <a:srcRect r="61543"/>
            <a:stretch>
              <a:fillRect/>
            </a:stretch>
          </p:blipFill>
          <p:spPr bwMode="auto">
            <a:xfrm>
              <a:off x="4671842" y="3593062"/>
              <a:ext cx="3329182" cy="31220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6" name="正方形/長方形 45"/>
            <p:cNvSpPr/>
            <p:nvPr/>
          </p:nvSpPr>
          <p:spPr>
            <a:xfrm>
              <a:off x="7858141" y="6286595"/>
              <a:ext cx="142883" cy="142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5032573" y="1988840"/>
            <a:ext cx="3071812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/>
              <a:t>H. </a:t>
            </a:r>
            <a:r>
              <a:rPr lang="en-US" altLang="ja-JP" sz="1400" dirty="0" err="1"/>
              <a:t>Nagahiro</a:t>
            </a:r>
            <a:r>
              <a:rPr lang="en-US" altLang="ja-JP" sz="1400" dirty="0"/>
              <a:t> et al, </a:t>
            </a:r>
          </a:p>
          <a:p>
            <a:r>
              <a:rPr lang="en-US" altLang="ja-JP" sz="1400" dirty="0"/>
              <a:t>Calculation for </a:t>
            </a:r>
            <a:r>
              <a:rPr lang="en-US" altLang="ja-JP" sz="1400" baseline="30000" dirty="0"/>
              <a:t>12</a:t>
            </a:r>
            <a:r>
              <a:rPr lang="en-US" altLang="ja-JP" sz="1400" dirty="0"/>
              <a:t>C(</a:t>
            </a:r>
            <a:r>
              <a:rPr lang="en-US" altLang="ja-JP" sz="1400" dirty="0">
                <a:latin typeface="Symbol" pitchFamily="18" charset="2"/>
              </a:rPr>
              <a:t>p</a:t>
            </a:r>
            <a:r>
              <a:rPr lang="en-US" altLang="ja-JP" sz="1400" baseline="30000" dirty="0">
                <a:latin typeface="Symbol" pitchFamily="18" charset="2"/>
              </a:rPr>
              <a:t>-</a:t>
            </a:r>
            <a:r>
              <a:rPr lang="en-US" altLang="ja-JP" sz="1400" dirty="0"/>
              <a:t>, n)</a:t>
            </a:r>
            <a:r>
              <a:rPr lang="en-US" altLang="ja-JP" sz="1400" baseline="30000" dirty="0"/>
              <a:t>11</a:t>
            </a:r>
            <a:r>
              <a:rPr lang="en-US" altLang="ja-JP" sz="1400" dirty="0"/>
              <a:t>B</a:t>
            </a:r>
            <a:r>
              <a:rPr lang="en-US" altLang="ja-JP" sz="1400" baseline="-25000" dirty="0">
                <a:latin typeface="Symbol" pitchFamily="18" charset="2"/>
              </a:rPr>
              <a:t>w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914678" y="2636912"/>
            <a:ext cx="1558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Missing Mass</a:t>
            </a:r>
          </a:p>
          <a:p>
            <a:r>
              <a:rPr lang="en-US" altLang="ja-JP" dirty="0" smtClean="0"/>
              <a:t>(</a:t>
            </a:r>
            <a:r>
              <a:rPr kumimoji="1" lang="en-US" altLang="ja-JP" dirty="0" smtClean="0"/>
              <a:t>Bound state?)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427984" y="4869160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Invariant Mass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14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Experiment for </a:t>
            </a:r>
            <a:r>
              <a:rPr kumimoji="1" lang="en-US" altLang="ja-JP" dirty="0" smtClean="0">
                <a:latin typeface="Symbol" pitchFamily="18" charset="2"/>
              </a:rPr>
              <a:t>h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2008/3/6</a:t>
            </a: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NP08@Mito, K. Ozawa</a:t>
            </a:r>
            <a:endParaRPr lang="en-US" altLang="ja-JP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49496"/>
            <a:ext cx="3571900" cy="482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285720" y="857232"/>
            <a:ext cx="297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LOI by K. </a:t>
            </a:r>
            <a:r>
              <a:rPr kumimoji="1" lang="en-US" altLang="ja-JP" dirty="0" err="1" smtClean="0"/>
              <a:t>Itahashi</a:t>
            </a:r>
            <a:r>
              <a:rPr kumimoji="1" lang="en-US" altLang="ja-JP" dirty="0" smtClean="0"/>
              <a:t> </a:t>
            </a:r>
            <a:r>
              <a:rPr kumimoji="1" lang="en-US" altLang="ja-JP" i="1" dirty="0" smtClean="0"/>
              <a:t>et. al</a:t>
            </a:r>
            <a:endParaRPr kumimoji="1" lang="ja-JP" altLang="en-US" i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3504" y="853843"/>
            <a:ext cx="400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Calc. by H. Nagahiro, D. </a:t>
            </a:r>
            <a:r>
              <a:rPr kumimoji="1" lang="en-US" altLang="ja-JP" dirty="0" err="1" smtClean="0"/>
              <a:t>Jido</a:t>
            </a:r>
            <a:r>
              <a:rPr kumimoji="1" lang="en-US" altLang="ja-JP" dirty="0" smtClean="0"/>
              <a:t>, </a:t>
            </a:r>
          </a:p>
          <a:p>
            <a:r>
              <a:rPr kumimoji="1" lang="en-US" altLang="ja-JP" dirty="0" smtClean="0"/>
              <a:t>S. </a:t>
            </a:r>
            <a:r>
              <a:rPr kumimoji="1" lang="en-US" altLang="ja-JP" dirty="0" err="1" smtClean="0"/>
              <a:t>Hirenzaki</a:t>
            </a:r>
            <a:r>
              <a:rPr kumimoji="1" lang="en-US" altLang="ja-JP" dirty="0" smtClean="0"/>
              <a:t> </a:t>
            </a:r>
            <a:r>
              <a:rPr kumimoji="1" lang="en-US" altLang="ja-JP" i="1" dirty="0" smtClean="0"/>
              <a:t>et. al</a:t>
            </a:r>
            <a:endParaRPr kumimoji="1" lang="ja-JP" altLang="en-US" i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86248" y="3714752"/>
            <a:ext cx="521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Forward neutron is detected.</a:t>
            </a:r>
          </a:p>
          <a:p>
            <a:r>
              <a:rPr kumimoji="1" lang="en-US" altLang="ja-JP" dirty="0" smtClean="0"/>
              <a:t>missing mass </a:t>
            </a:r>
            <a:r>
              <a:rPr lang="en-US" altLang="ja-JP" dirty="0" smtClean="0"/>
              <a:t>distribution is measured.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57752" y="5715016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 addition, measurements of invariant mass of N* decay  </a:t>
            </a:r>
            <a:endParaRPr kumimoji="1" lang="ja-JP" altLang="en-US" dirty="0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24008"/>
            <a:ext cx="4187554" cy="187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330623"/>
            <a:ext cx="2071702" cy="74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2550" y="4452956"/>
            <a:ext cx="3181350" cy="126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テキスト ボックス 14"/>
          <p:cNvSpPr txBox="1"/>
          <p:nvPr/>
        </p:nvSpPr>
        <p:spPr>
          <a:xfrm>
            <a:off x="6528778" y="5143512"/>
            <a:ext cx="14189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Simulation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J-PARC is recovered from damages of the earth quake. </a:t>
            </a:r>
          </a:p>
          <a:p>
            <a:pPr lvl="1"/>
            <a:r>
              <a:rPr lang="en-US" altLang="ja-JP" dirty="0" smtClean="0"/>
              <a:t>Thanks for your helps and efforts.</a:t>
            </a:r>
          </a:p>
          <a:p>
            <a:r>
              <a:rPr lang="en-US" altLang="ja-JP" dirty="0" smtClean="0"/>
              <a:t>New data for </a:t>
            </a:r>
            <a:r>
              <a:rPr lang="en-US" altLang="ja-JP" dirty="0" err="1" smtClean="0"/>
              <a:t>penta</a:t>
            </a:r>
            <a:r>
              <a:rPr lang="en-US" altLang="ja-JP" dirty="0" smtClean="0"/>
              <a:t> quark search is already collected. </a:t>
            </a:r>
          </a:p>
          <a:p>
            <a:r>
              <a:rPr kumimoji="1" lang="en-US" altLang="ja-JP" dirty="0" smtClean="0"/>
              <a:t>An experiment for K bound state search is ready and will take data in thi</a:t>
            </a:r>
            <a:r>
              <a:rPr lang="en-US" altLang="ja-JP" dirty="0" smtClean="0"/>
              <a:t>s year. </a:t>
            </a:r>
          </a:p>
          <a:p>
            <a:r>
              <a:rPr lang="en-US" altLang="ja-JP" dirty="0" smtClean="0"/>
              <a:t>Many experiments will be done in few years including hyper nuclear physics, </a:t>
            </a:r>
            <a:r>
              <a:rPr lang="en-US" altLang="ja-JP" dirty="0" smtClean="0"/>
              <a:t>K-</a:t>
            </a:r>
            <a:r>
              <a:rPr lang="en-US" altLang="ja-JP" dirty="0" err="1" smtClean="0"/>
              <a:t>barN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boundstates</a:t>
            </a:r>
            <a:r>
              <a:rPr lang="en-US" altLang="ja-JP" dirty="0" smtClean="0"/>
              <a:t>, mesons </a:t>
            </a:r>
            <a:r>
              <a:rPr lang="en-US" altLang="ja-JP" dirty="0" smtClean="0"/>
              <a:t>in nucleus, and more.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 up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ChangeArrowheads="1"/>
          </p:cNvSpPr>
          <p:nvPr/>
        </p:nvSpPr>
        <p:spPr bwMode="auto">
          <a:xfrm>
            <a:off x="-428625" y="4229100"/>
            <a:ext cx="9839325" cy="28479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16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452611" name="Picture 3" descr="J-PARC-2006N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25" y="-180975"/>
            <a:ext cx="9461500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26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  <a:noFill/>
          <a:ln/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sz="4000" b="1" u="sng">
                <a:solidFill>
                  <a:schemeClr val="bg1"/>
                </a:solidFill>
                <a:latin typeface="Arial" pitchFamily="34" charset="0"/>
              </a:rPr>
              <a:t>J-PARC </a:t>
            </a:r>
            <a:br>
              <a:rPr lang="en-US" altLang="ja-JP" sz="4000" b="1" u="sng">
                <a:solidFill>
                  <a:schemeClr val="bg1"/>
                </a:solidFill>
                <a:latin typeface="Arial" pitchFamily="34" charset="0"/>
              </a:rPr>
            </a:br>
            <a:r>
              <a:rPr lang="en-US" altLang="ja-JP" sz="2800" b="1">
                <a:solidFill>
                  <a:schemeClr val="bg1"/>
                </a:solidFill>
                <a:latin typeface="Arial" pitchFamily="34" charset="0"/>
              </a:rPr>
              <a:t>(Japan Proton Accelerator Research Complex)</a:t>
            </a:r>
            <a:endParaRPr lang="en-US" altLang="ja-JP" sz="4800" b="1" u="sng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52613" name="Rectangle 5"/>
          <p:cNvSpPr>
            <a:spLocks noChangeArrowheads="1"/>
          </p:cNvSpPr>
          <p:nvPr/>
        </p:nvSpPr>
        <p:spPr bwMode="auto">
          <a:xfrm>
            <a:off x="6315075" y="0"/>
            <a:ext cx="2028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smtClean="0">
                <a:solidFill>
                  <a:srgbClr val="FFFFFF"/>
                </a:solidFill>
                <a:latin typeface="Arial" pitchFamily="34" charset="0"/>
                <a:ea typeface="ＭＳ Ｐ明朝" pitchFamily="18" charset="-128"/>
              </a:rPr>
              <a:t>Tokai, Japan</a:t>
            </a:r>
          </a:p>
        </p:txBody>
      </p:sp>
      <p:sp>
        <p:nvSpPr>
          <p:cNvPr id="452614" name="Line 6"/>
          <p:cNvSpPr>
            <a:spLocks noChangeShapeType="1"/>
          </p:cNvSpPr>
          <p:nvPr/>
        </p:nvSpPr>
        <p:spPr bwMode="auto">
          <a:xfrm flipV="1">
            <a:off x="552450" y="3343275"/>
            <a:ext cx="2428875" cy="23812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419600" y="2006600"/>
            <a:ext cx="3440113" cy="1874838"/>
            <a:chOff x="2778" y="1234"/>
            <a:chExt cx="2167" cy="1229"/>
          </a:xfrm>
        </p:grpSpPr>
        <p:sp>
          <p:nvSpPr>
            <p:cNvPr id="452616" name="Line 8"/>
            <p:cNvSpPr>
              <a:spLocks noChangeShapeType="1"/>
            </p:cNvSpPr>
            <p:nvPr/>
          </p:nvSpPr>
          <p:spPr bwMode="auto">
            <a:xfrm flipH="1" flipV="1">
              <a:off x="3612" y="2430"/>
              <a:ext cx="168" cy="24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778" y="1234"/>
              <a:ext cx="2167" cy="1229"/>
              <a:chOff x="2778" y="1234"/>
              <a:chExt cx="2167" cy="1229"/>
            </a:xfrm>
          </p:grpSpPr>
          <p:sp>
            <p:nvSpPr>
              <p:cNvPr id="452618" name="Line 10"/>
              <p:cNvSpPr>
                <a:spLocks noChangeShapeType="1"/>
              </p:cNvSpPr>
              <p:nvPr/>
            </p:nvSpPr>
            <p:spPr bwMode="auto">
              <a:xfrm flipH="1">
                <a:off x="4590" y="1824"/>
                <a:ext cx="306" cy="414"/>
              </a:xfrm>
              <a:prstGeom prst="line">
                <a:avLst/>
              </a:prstGeom>
              <a:noFill/>
              <a:ln w="76200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6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2619" name="Freeform 11"/>
              <p:cNvSpPr>
                <a:spLocks/>
              </p:cNvSpPr>
              <p:nvPr/>
            </p:nvSpPr>
            <p:spPr bwMode="auto">
              <a:xfrm>
                <a:off x="3696" y="2208"/>
                <a:ext cx="912" cy="255"/>
              </a:xfrm>
              <a:custGeom>
                <a:avLst/>
                <a:gdLst/>
                <a:ahLst/>
                <a:cxnLst>
                  <a:cxn ang="0">
                    <a:pos x="1002" y="0"/>
                  </a:cxn>
                  <a:cxn ang="0">
                    <a:pos x="906" y="84"/>
                  </a:cxn>
                  <a:cxn ang="0">
                    <a:pos x="744" y="168"/>
                  </a:cxn>
                  <a:cxn ang="0">
                    <a:pos x="594" y="204"/>
                  </a:cxn>
                  <a:cxn ang="0">
                    <a:pos x="420" y="228"/>
                  </a:cxn>
                  <a:cxn ang="0">
                    <a:pos x="288" y="234"/>
                  </a:cxn>
                  <a:cxn ang="0">
                    <a:pos x="174" y="234"/>
                  </a:cxn>
                  <a:cxn ang="0">
                    <a:pos x="0" y="216"/>
                  </a:cxn>
                </a:cxnLst>
                <a:rect l="0" t="0" r="r" b="b"/>
                <a:pathLst>
                  <a:path w="1002" h="237">
                    <a:moveTo>
                      <a:pt x="1002" y="0"/>
                    </a:moveTo>
                    <a:cubicBezTo>
                      <a:pt x="975" y="28"/>
                      <a:pt x="949" y="56"/>
                      <a:pt x="906" y="84"/>
                    </a:cubicBezTo>
                    <a:cubicBezTo>
                      <a:pt x="863" y="112"/>
                      <a:pt x="796" y="148"/>
                      <a:pt x="744" y="168"/>
                    </a:cubicBezTo>
                    <a:cubicBezTo>
                      <a:pt x="692" y="188"/>
                      <a:pt x="648" y="194"/>
                      <a:pt x="594" y="204"/>
                    </a:cubicBezTo>
                    <a:cubicBezTo>
                      <a:pt x="540" y="214"/>
                      <a:pt x="471" y="223"/>
                      <a:pt x="420" y="228"/>
                    </a:cubicBezTo>
                    <a:cubicBezTo>
                      <a:pt x="369" y="233"/>
                      <a:pt x="329" y="233"/>
                      <a:pt x="288" y="234"/>
                    </a:cubicBezTo>
                    <a:cubicBezTo>
                      <a:pt x="247" y="235"/>
                      <a:pt x="222" y="237"/>
                      <a:pt x="174" y="234"/>
                    </a:cubicBezTo>
                    <a:cubicBezTo>
                      <a:pt x="126" y="231"/>
                      <a:pt x="28" y="219"/>
                      <a:pt x="0" y="216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6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2620" name="Freeform 12"/>
              <p:cNvSpPr>
                <a:spLocks/>
              </p:cNvSpPr>
              <p:nvPr/>
            </p:nvSpPr>
            <p:spPr bwMode="auto">
              <a:xfrm>
                <a:off x="2814" y="1794"/>
                <a:ext cx="816" cy="632"/>
              </a:xfrm>
              <a:custGeom>
                <a:avLst/>
                <a:gdLst/>
                <a:ahLst/>
                <a:cxnLst>
                  <a:cxn ang="0">
                    <a:pos x="852" y="624"/>
                  </a:cxn>
                  <a:cxn ang="0">
                    <a:pos x="696" y="582"/>
                  </a:cxn>
                  <a:cxn ang="0">
                    <a:pos x="252" y="288"/>
                  </a:cxn>
                  <a:cxn ang="0">
                    <a:pos x="60" y="102"/>
                  </a:cxn>
                  <a:cxn ang="0">
                    <a:pos x="0" y="0"/>
                  </a:cxn>
                </a:cxnLst>
                <a:rect l="0" t="0" r="r" b="b"/>
                <a:pathLst>
                  <a:path w="852" h="638">
                    <a:moveTo>
                      <a:pt x="852" y="624"/>
                    </a:moveTo>
                    <a:cubicBezTo>
                      <a:pt x="824" y="631"/>
                      <a:pt x="796" y="638"/>
                      <a:pt x="696" y="582"/>
                    </a:cubicBezTo>
                    <a:cubicBezTo>
                      <a:pt x="596" y="526"/>
                      <a:pt x="358" y="368"/>
                      <a:pt x="252" y="288"/>
                    </a:cubicBezTo>
                    <a:cubicBezTo>
                      <a:pt x="146" y="208"/>
                      <a:pt x="102" y="150"/>
                      <a:pt x="60" y="102"/>
                    </a:cubicBezTo>
                    <a:cubicBezTo>
                      <a:pt x="18" y="54"/>
                      <a:pt x="9" y="27"/>
                      <a:pt x="0" y="0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6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2621" name="Freeform 13"/>
              <p:cNvSpPr>
                <a:spLocks/>
              </p:cNvSpPr>
              <p:nvPr/>
            </p:nvSpPr>
            <p:spPr bwMode="auto">
              <a:xfrm>
                <a:off x="2778" y="1566"/>
                <a:ext cx="39" cy="234"/>
              </a:xfrm>
              <a:custGeom>
                <a:avLst/>
                <a:gdLst/>
                <a:ahLst/>
                <a:cxnLst>
                  <a:cxn ang="0">
                    <a:pos x="66" y="294"/>
                  </a:cxn>
                  <a:cxn ang="0">
                    <a:pos x="12" y="162"/>
                  </a:cxn>
                  <a:cxn ang="0">
                    <a:pos x="6" y="54"/>
                  </a:cxn>
                  <a:cxn ang="0">
                    <a:pos x="48" y="0"/>
                  </a:cxn>
                </a:cxnLst>
                <a:rect l="0" t="0" r="r" b="b"/>
                <a:pathLst>
                  <a:path w="66" h="294">
                    <a:moveTo>
                      <a:pt x="66" y="294"/>
                    </a:moveTo>
                    <a:cubicBezTo>
                      <a:pt x="44" y="248"/>
                      <a:pt x="22" y="202"/>
                      <a:pt x="12" y="162"/>
                    </a:cubicBezTo>
                    <a:cubicBezTo>
                      <a:pt x="2" y="122"/>
                      <a:pt x="0" y="81"/>
                      <a:pt x="6" y="54"/>
                    </a:cubicBezTo>
                    <a:cubicBezTo>
                      <a:pt x="12" y="27"/>
                      <a:pt x="39" y="13"/>
                      <a:pt x="48" y="0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6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2622" name="Freeform 14"/>
              <p:cNvSpPr>
                <a:spLocks/>
              </p:cNvSpPr>
              <p:nvPr/>
            </p:nvSpPr>
            <p:spPr bwMode="auto">
              <a:xfrm>
                <a:off x="2790" y="1234"/>
                <a:ext cx="2155" cy="620"/>
              </a:xfrm>
              <a:custGeom>
                <a:avLst/>
                <a:gdLst/>
                <a:ahLst/>
                <a:cxnLst>
                  <a:cxn ang="0">
                    <a:pos x="2166" y="590"/>
                  </a:cxn>
                  <a:cxn ang="0">
                    <a:pos x="2226" y="476"/>
                  </a:cxn>
                  <a:cxn ang="0">
                    <a:pos x="2208" y="344"/>
                  </a:cxn>
                  <a:cxn ang="0">
                    <a:pos x="2136" y="254"/>
                  </a:cxn>
                  <a:cxn ang="0">
                    <a:pos x="2046" y="182"/>
                  </a:cxn>
                  <a:cxn ang="0">
                    <a:pos x="1866" y="98"/>
                  </a:cxn>
                  <a:cxn ang="0">
                    <a:pos x="1656" y="44"/>
                  </a:cxn>
                  <a:cxn ang="0">
                    <a:pos x="1500" y="20"/>
                  </a:cxn>
                  <a:cxn ang="0">
                    <a:pos x="1296" y="2"/>
                  </a:cxn>
                  <a:cxn ang="0">
                    <a:pos x="636" y="32"/>
                  </a:cxn>
                  <a:cxn ang="0">
                    <a:pos x="456" y="68"/>
                  </a:cxn>
                  <a:cxn ang="0">
                    <a:pos x="264" y="134"/>
                  </a:cxn>
                  <a:cxn ang="0">
                    <a:pos x="138" y="194"/>
                  </a:cxn>
                  <a:cxn ang="0">
                    <a:pos x="48" y="266"/>
                  </a:cxn>
                  <a:cxn ang="0">
                    <a:pos x="0" y="332"/>
                  </a:cxn>
                </a:cxnLst>
                <a:rect l="0" t="0" r="r" b="b"/>
                <a:pathLst>
                  <a:path w="2233" h="590">
                    <a:moveTo>
                      <a:pt x="2166" y="590"/>
                    </a:moveTo>
                    <a:cubicBezTo>
                      <a:pt x="2192" y="553"/>
                      <a:pt x="2219" y="517"/>
                      <a:pt x="2226" y="476"/>
                    </a:cubicBezTo>
                    <a:cubicBezTo>
                      <a:pt x="2233" y="435"/>
                      <a:pt x="2223" y="381"/>
                      <a:pt x="2208" y="344"/>
                    </a:cubicBezTo>
                    <a:cubicBezTo>
                      <a:pt x="2193" y="307"/>
                      <a:pt x="2163" y="281"/>
                      <a:pt x="2136" y="254"/>
                    </a:cubicBezTo>
                    <a:cubicBezTo>
                      <a:pt x="2109" y="227"/>
                      <a:pt x="2091" y="208"/>
                      <a:pt x="2046" y="182"/>
                    </a:cubicBezTo>
                    <a:cubicBezTo>
                      <a:pt x="2001" y="156"/>
                      <a:pt x="1931" y="121"/>
                      <a:pt x="1866" y="98"/>
                    </a:cubicBezTo>
                    <a:cubicBezTo>
                      <a:pt x="1801" y="75"/>
                      <a:pt x="1717" y="57"/>
                      <a:pt x="1656" y="44"/>
                    </a:cubicBezTo>
                    <a:cubicBezTo>
                      <a:pt x="1595" y="31"/>
                      <a:pt x="1560" y="27"/>
                      <a:pt x="1500" y="20"/>
                    </a:cubicBezTo>
                    <a:cubicBezTo>
                      <a:pt x="1440" y="13"/>
                      <a:pt x="1440" y="0"/>
                      <a:pt x="1296" y="2"/>
                    </a:cubicBezTo>
                    <a:cubicBezTo>
                      <a:pt x="1152" y="4"/>
                      <a:pt x="776" y="21"/>
                      <a:pt x="636" y="32"/>
                    </a:cubicBezTo>
                    <a:cubicBezTo>
                      <a:pt x="496" y="43"/>
                      <a:pt x="518" y="51"/>
                      <a:pt x="456" y="68"/>
                    </a:cubicBezTo>
                    <a:cubicBezTo>
                      <a:pt x="394" y="85"/>
                      <a:pt x="317" y="113"/>
                      <a:pt x="264" y="134"/>
                    </a:cubicBezTo>
                    <a:cubicBezTo>
                      <a:pt x="211" y="155"/>
                      <a:pt x="174" y="172"/>
                      <a:pt x="138" y="194"/>
                    </a:cubicBezTo>
                    <a:cubicBezTo>
                      <a:pt x="102" y="216"/>
                      <a:pt x="71" y="243"/>
                      <a:pt x="48" y="266"/>
                    </a:cubicBezTo>
                    <a:cubicBezTo>
                      <a:pt x="25" y="289"/>
                      <a:pt x="12" y="310"/>
                      <a:pt x="0" y="332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60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452623" name="Line 15"/>
          <p:cNvSpPr>
            <a:spLocks noChangeShapeType="1"/>
          </p:cNvSpPr>
          <p:nvPr/>
        </p:nvSpPr>
        <p:spPr bwMode="auto">
          <a:xfrm>
            <a:off x="3810000" y="2657475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2624" name="Line 16"/>
          <p:cNvSpPr>
            <a:spLocks noChangeShapeType="1"/>
          </p:cNvSpPr>
          <p:nvPr/>
        </p:nvSpPr>
        <p:spPr bwMode="auto">
          <a:xfrm>
            <a:off x="3762375" y="2619375"/>
            <a:ext cx="1190625" cy="75247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2625" name="Freeform 17"/>
          <p:cNvSpPr>
            <a:spLocks/>
          </p:cNvSpPr>
          <p:nvPr/>
        </p:nvSpPr>
        <p:spPr bwMode="auto">
          <a:xfrm>
            <a:off x="2943225" y="2924175"/>
            <a:ext cx="228600" cy="420688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84" y="240"/>
              </a:cxn>
              <a:cxn ang="0">
                <a:pos x="144" y="198"/>
              </a:cxn>
              <a:cxn ang="0">
                <a:pos x="156" y="102"/>
              </a:cxn>
              <a:cxn ang="0">
                <a:pos x="144" y="0"/>
              </a:cxn>
            </a:cxnLst>
            <a:rect l="0" t="0" r="r" b="b"/>
            <a:pathLst>
              <a:path w="156" h="247">
                <a:moveTo>
                  <a:pt x="0" y="240"/>
                </a:moveTo>
                <a:cubicBezTo>
                  <a:pt x="30" y="243"/>
                  <a:pt x="60" y="247"/>
                  <a:pt x="84" y="240"/>
                </a:cubicBezTo>
                <a:cubicBezTo>
                  <a:pt x="108" y="233"/>
                  <a:pt x="132" y="221"/>
                  <a:pt x="144" y="198"/>
                </a:cubicBezTo>
                <a:cubicBezTo>
                  <a:pt x="156" y="175"/>
                  <a:pt x="156" y="135"/>
                  <a:pt x="156" y="102"/>
                </a:cubicBezTo>
                <a:cubicBezTo>
                  <a:pt x="156" y="69"/>
                  <a:pt x="150" y="34"/>
                  <a:pt x="144" y="0"/>
                </a:cubicBezTo>
              </a:path>
            </a:pathLst>
          </a:custGeom>
          <a:noFill/>
          <a:ln w="76200" cap="flat" cmpd="sng">
            <a:solidFill>
              <a:srgbClr val="FFFF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75403">
            <a:off x="3133725" y="2554288"/>
            <a:ext cx="725488" cy="512762"/>
            <a:chOff x="1980" y="1603"/>
            <a:chExt cx="463" cy="305"/>
          </a:xfrm>
        </p:grpSpPr>
        <p:sp>
          <p:nvSpPr>
            <p:cNvPr id="452627" name="Freeform 19"/>
            <p:cNvSpPr>
              <a:spLocks/>
            </p:cNvSpPr>
            <p:nvPr/>
          </p:nvSpPr>
          <p:spPr bwMode="auto">
            <a:xfrm>
              <a:off x="1980" y="1603"/>
              <a:ext cx="437" cy="245"/>
            </a:xfrm>
            <a:custGeom>
              <a:avLst/>
              <a:gdLst/>
              <a:ahLst/>
              <a:cxnLst>
                <a:cxn ang="0">
                  <a:pos x="12" y="245"/>
                </a:cxn>
                <a:cxn ang="0">
                  <a:pos x="6" y="107"/>
                </a:cxn>
                <a:cxn ang="0">
                  <a:pos x="48" y="35"/>
                </a:cxn>
                <a:cxn ang="0">
                  <a:pos x="132" y="5"/>
                </a:cxn>
                <a:cxn ang="0">
                  <a:pos x="186" y="5"/>
                </a:cxn>
                <a:cxn ang="0">
                  <a:pos x="396" y="35"/>
                </a:cxn>
                <a:cxn ang="0">
                  <a:pos x="432" y="71"/>
                </a:cxn>
              </a:cxnLst>
              <a:rect l="0" t="0" r="r" b="b"/>
              <a:pathLst>
                <a:path w="437" h="245">
                  <a:moveTo>
                    <a:pt x="12" y="245"/>
                  </a:moveTo>
                  <a:cubicBezTo>
                    <a:pt x="6" y="193"/>
                    <a:pt x="0" y="142"/>
                    <a:pt x="6" y="107"/>
                  </a:cubicBezTo>
                  <a:cubicBezTo>
                    <a:pt x="12" y="72"/>
                    <a:pt x="27" y="52"/>
                    <a:pt x="48" y="35"/>
                  </a:cubicBezTo>
                  <a:cubicBezTo>
                    <a:pt x="69" y="18"/>
                    <a:pt x="109" y="10"/>
                    <a:pt x="132" y="5"/>
                  </a:cubicBezTo>
                  <a:cubicBezTo>
                    <a:pt x="155" y="0"/>
                    <a:pt x="142" y="0"/>
                    <a:pt x="186" y="5"/>
                  </a:cubicBezTo>
                  <a:cubicBezTo>
                    <a:pt x="230" y="10"/>
                    <a:pt x="355" y="24"/>
                    <a:pt x="396" y="35"/>
                  </a:cubicBezTo>
                  <a:cubicBezTo>
                    <a:pt x="437" y="46"/>
                    <a:pt x="425" y="66"/>
                    <a:pt x="432" y="71"/>
                  </a:cubicBezTo>
                </a:path>
              </a:pathLst>
            </a:custGeom>
            <a:noFill/>
            <a:ln w="76200" cap="flat" cmpd="sng">
              <a:solidFill>
                <a:srgbClr val="FFFF66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2628" name="Freeform 20"/>
            <p:cNvSpPr>
              <a:spLocks/>
            </p:cNvSpPr>
            <p:nvPr/>
          </p:nvSpPr>
          <p:spPr bwMode="auto">
            <a:xfrm>
              <a:off x="1998" y="1650"/>
              <a:ext cx="445" cy="258"/>
            </a:xfrm>
            <a:custGeom>
              <a:avLst/>
              <a:gdLst/>
              <a:ahLst/>
              <a:cxnLst>
                <a:cxn ang="0">
                  <a:pos x="390" y="0"/>
                </a:cxn>
                <a:cxn ang="0">
                  <a:pos x="426" y="24"/>
                </a:cxn>
                <a:cxn ang="0">
                  <a:pos x="444" y="66"/>
                </a:cxn>
                <a:cxn ang="0">
                  <a:pos x="420" y="108"/>
                </a:cxn>
                <a:cxn ang="0">
                  <a:pos x="378" y="144"/>
                </a:cxn>
                <a:cxn ang="0">
                  <a:pos x="198" y="240"/>
                </a:cxn>
                <a:cxn ang="0">
                  <a:pos x="138" y="252"/>
                </a:cxn>
                <a:cxn ang="0">
                  <a:pos x="60" y="246"/>
                </a:cxn>
                <a:cxn ang="0">
                  <a:pos x="18" y="216"/>
                </a:cxn>
                <a:cxn ang="0">
                  <a:pos x="0" y="150"/>
                </a:cxn>
              </a:cxnLst>
              <a:rect l="0" t="0" r="r" b="b"/>
              <a:pathLst>
                <a:path w="445" h="258">
                  <a:moveTo>
                    <a:pt x="390" y="0"/>
                  </a:moveTo>
                  <a:cubicBezTo>
                    <a:pt x="403" y="6"/>
                    <a:pt x="417" y="13"/>
                    <a:pt x="426" y="24"/>
                  </a:cubicBezTo>
                  <a:cubicBezTo>
                    <a:pt x="435" y="35"/>
                    <a:pt x="445" y="52"/>
                    <a:pt x="444" y="66"/>
                  </a:cubicBezTo>
                  <a:cubicBezTo>
                    <a:pt x="443" y="80"/>
                    <a:pt x="431" y="95"/>
                    <a:pt x="420" y="108"/>
                  </a:cubicBezTo>
                  <a:cubicBezTo>
                    <a:pt x="409" y="121"/>
                    <a:pt x="415" y="122"/>
                    <a:pt x="378" y="144"/>
                  </a:cubicBezTo>
                  <a:cubicBezTo>
                    <a:pt x="341" y="166"/>
                    <a:pt x="238" y="222"/>
                    <a:pt x="198" y="240"/>
                  </a:cubicBezTo>
                  <a:cubicBezTo>
                    <a:pt x="158" y="258"/>
                    <a:pt x="161" y="251"/>
                    <a:pt x="138" y="252"/>
                  </a:cubicBezTo>
                  <a:cubicBezTo>
                    <a:pt x="115" y="253"/>
                    <a:pt x="80" y="252"/>
                    <a:pt x="60" y="246"/>
                  </a:cubicBezTo>
                  <a:cubicBezTo>
                    <a:pt x="40" y="240"/>
                    <a:pt x="28" y="232"/>
                    <a:pt x="18" y="216"/>
                  </a:cubicBezTo>
                  <a:cubicBezTo>
                    <a:pt x="8" y="200"/>
                    <a:pt x="3" y="161"/>
                    <a:pt x="0" y="150"/>
                  </a:cubicBezTo>
                </a:path>
              </a:pathLst>
            </a:custGeom>
            <a:noFill/>
            <a:ln w="76200" cap="flat" cmpd="sng">
              <a:solidFill>
                <a:srgbClr val="FFFF66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52629" name="Line 21"/>
          <p:cNvSpPr>
            <a:spLocks noChangeShapeType="1"/>
          </p:cNvSpPr>
          <p:nvPr/>
        </p:nvSpPr>
        <p:spPr bwMode="auto">
          <a:xfrm flipV="1">
            <a:off x="7515225" y="2419350"/>
            <a:ext cx="733425" cy="8763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486525" y="1235075"/>
            <a:ext cx="2303463" cy="1089025"/>
            <a:chOff x="4086" y="778"/>
            <a:chExt cx="1451" cy="686"/>
          </a:xfrm>
        </p:grpSpPr>
        <p:sp>
          <p:nvSpPr>
            <p:cNvPr id="452631" name="Line 23"/>
            <p:cNvSpPr>
              <a:spLocks noChangeShapeType="1"/>
            </p:cNvSpPr>
            <p:nvPr/>
          </p:nvSpPr>
          <p:spPr bwMode="auto">
            <a:xfrm flipH="1">
              <a:off x="4830" y="1144"/>
              <a:ext cx="305" cy="32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2632" name="Text Box 24"/>
            <p:cNvSpPr txBox="1">
              <a:spLocks noChangeArrowheads="1"/>
            </p:cNvSpPr>
            <p:nvPr/>
          </p:nvSpPr>
          <p:spPr bwMode="auto">
            <a:xfrm>
              <a:off x="4086" y="778"/>
              <a:ext cx="1451" cy="39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Arial" pitchFamily="34" charset="0"/>
                  <a:ea typeface="ＭＳ ゴシック" pitchFamily="49" charset="-128"/>
                </a:rPr>
                <a:t>50 (30) GeV Synchrotron (15 </a:t>
              </a:r>
              <a:r>
                <a:rPr lang="en-US" altLang="ja-JP" sz="1600" b="1" smtClean="0">
                  <a:solidFill>
                    <a:srgbClr val="000000"/>
                  </a:solidFill>
                  <a:latin typeface="Symbol" pitchFamily="18" charset="2"/>
                  <a:ea typeface="ＭＳ ゴシック" pitchFamily="49" charset="-128"/>
                </a:rPr>
                <a:t>m</a:t>
              </a:r>
              <a:r>
                <a:rPr lang="en-US" altLang="ja-JP" sz="1600" b="1" smtClean="0">
                  <a:solidFill>
                    <a:srgbClr val="000000"/>
                  </a:solidFill>
                  <a:latin typeface="Arial" pitchFamily="34" charset="0"/>
                  <a:ea typeface="ＭＳ ゴシック" pitchFamily="49" charset="-128"/>
                </a:rPr>
                <a:t>A)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763" y="3578225"/>
            <a:ext cx="1924050" cy="1447800"/>
            <a:chOff x="3" y="2254"/>
            <a:chExt cx="1212" cy="912"/>
          </a:xfrm>
        </p:grpSpPr>
        <p:sp>
          <p:nvSpPr>
            <p:cNvPr id="452634" name="Line 26"/>
            <p:cNvSpPr>
              <a:spLocks noChangeShapeType="1"/>
            </p:cNvSpPr>
            <p:nvPr/>
          </p:nvSpPr>
          <p:spPr bwMode="auto">
            <a:xfrm flipV="1">
              <a:off x="627" y="2254"/>
              <a:ext cx="261" cy="672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2635" name="Text Box 27"/>
            <p:cNvSpPr txBox="1">
              <a:spLocks noChangeArrowheads="1"/>
            </p:cNvSpPr>
            <p:nvPr/>
          </p:nvSpPr>
          <p:spPr bwMode="auto">
            <a:xfrm>
              <a:off x="3" y="2800"/>
              <a:ext cx="1212" cy="36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Arial" pitchFamily="34" charset="0"/>
                  <a:ea typeface="ＭＳ ゴシック" pitchFamily="49" charset="-128"/>
                </a:rPr>
                <a:t>400 MeV Linac (350m)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238375" y="3028950"/>
            <a:ext cx="2179638" cy="1651000"/>
            <a:chOff x="1410" y="1908"/>
            <a:chExt cx="1373" cy="1040"/>
          </a:xfrm>
        </p:grpSpPr>
        <p:sp>
          <p:nvSpPr>
            <p:cNvPr id="452637" name="Line 29"/>
            <p:cNvSpPr>
              <a:spLocks noChangeShapeType="1"/>
            </p:cNvSpPr>
            <p:nvPr/>
          </p:nvSpPr>
          <p:spPr bwMode="auto">
            <a:xfrm flipV="1">
              <a:off x="2128" y="1908"/>
              <a:ext cx="72" cy="854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2638" name="Text Box 30"/>
            <p:cNvSpPr txBox="1">
              <a:spLocks noChangeArrowheads="1"/>
            </p:cNvSpPr>
            <p:nvPr/>
          </p:nvSpPr>
          <p:spPr bwMode="auto">
            <a:xfrm>
              <a:off x="1410" y="2552"/>
              <a:ext cx="1373" cy="39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Arial" pitchFamily="34" charset="0"/>
                  <a:ea typeface="ＭＳ ゴシック" pitchFamily="49" charset="-128"/>
                </a:rPr>
                <a:t>3 GeV Synchrotron (333 </a:t>
              </a:r>
              <a:r>
                <a:rPr lang="en-US" altLang="ja-JP" sz="1600" b="1" smtClean="0">
                  <a:solidFill>
                    <a:srgbClr val="000000"/>
                  </a:solidFill>
                  <a:latin typeface="Symbol" pitchFamily="18" charset="2"/>
                  <a:ea typeface="ＭＳ ゴシック" pitchFamily="49" charset="-128"/>
                </a:rPr>
                <a:t>m</a:t>
              </a:r>
              <a:r>
                <a:rPr lang="en-US" altLang="ja-JP" sz="1600" b="1" smtClean="0">
                  <a:solidFill>
                    <a:srgbClr val="000000"/>
                  </a:solidFill>
                  <a:latin typeface="Arial" pitchFamily="34" charset="0"/>
                  <a:ea typeface="ＭＳ ゴシック" pitchFamily="49" charset="-128"/>
                </a:rPr>
                <a:t>A)</a:t>
              </a:r>
              <a:endParaRPr lang="en-US" altLang="ja-JP" sz="16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752600" y="1295400"/>
            <a:ext cx="3502025" cy="1397000"/>
            <a:chOff x="1536" y="1008"/>
            <a:chExt cx="2206" cy="880"/>
          </a:xfrm>
        </p:grpSpPr>
        <p:sp>
          <p:nvSpPr>
            <p:cNvPr id="452640" name="Line 32"/>
            <p:cNvSpPr>
              <a:spLocks noChangeShapeType="1"/>
            </p:cNvSpPr>
            <p:nvPr/>
          </p:nvSpPr>
          <p:spPr bwMode="auto">
            <a:xfrm>
              <a:off x="2544" y="1200"/>
              <a:ext cx="1198" cy="688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2641" name="Text Box 33"/>
            <p:cNvSpPr txBox="1">
              <a:spLocks noChangeArrowheads="1"/>
            </p:cNvSpPr>
            <p:nvPr/>
          </p:nvSpPr>
          <p:spPr bwMode="auto">
            <a:xfrm>
              <a:off x="1536" y="1008"/>
              <a:ext cx="1872" cy="304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Arial" pitchFamily="34" charset="0"/>
                  <a:ea typeface="ＭＳ ゴシック" pitchFamily="49" charset="-128"/>
                </a:rPr>
                <a:t>Material and Biological Science Facility</a:t>
              </a:r>
              <a:endParaRPr lang="en-US" altLang="ja-JP" sz="1200" b="1" smtClean="0">
                <a:solidFill>
                  <a:srgbClr val="000000"/>
                </a:solidFill>
                <a:latin typeface="Arial" pitchFamily="34" charset="0"/>
                <a:ea typeface="ＭＳ ゴシック" pitchFamily="49" charset="-128"/>
              </a:endParaRPr>
            </a:p>
          </p:txBody>
        </p:sp>
      </p:grpSp>
      <p:sp>
        <p:nvSpPr>
          <p:cNvPr id="452642" name="Freeform 34"/>
          <p:cNvSpPr>
            <a:spLocks/>
          </p:cNvSpPr>
          <p:nvPr/>
        </p:nvSpPr>
        <p:spPr bwMode="auto">
          <a:xfrm>
            <a:off x="3829050" y="2638425"/>
            <a:ext cx="1371600" cy="17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4" y="90"/>
              </a:cxn>
              <a:cxn ang="0">
                <a:pos x="600" y="96"/>
              </a:cxn>
              <a:cxn ang="0">
                <a:pos x="666" y="96"/>
              </a:cxn>
              <a:cxn ang="0">
                <a:pos x="900" y="84"/>
              </a:cxn>
            </a:cxnLst>
            <a:rect l="0" t="0" r="r" b="b"/>
            <a:pathLst>
              <a:path w="900" h="106">
                <a:moveTo>
                  <a:pt x="0" y="0"/>
                </a:moveTo>
                <a:cubicBezTo>
                  <a:pt x="202" y="37"/>
                  <a:pt x="404" y="74"/>
                  <a:pt x="504" y="90"/>
                </a:cubicBezTo>
                <a:cubicBezTo>
                  <a:pt x="604" y="106"/>
                  <a:pt x="573" y="95"/>
                  <a:pt x="600" y="96"/>
                </a:cubicBezTo>
                <a:cubicBezTo>
                  <a:pt x="627" y="97"/>
                  <a:pt x="616" y="98"/>
                  <a:pt x="666" y="96"/>
                </a:cubicBezTo>
                <a:cubicBezTo>
                  <a:pt x="716" y="94"/>
                  <a:pt x="860" y="87"/>
                  <a:pt x="900" y="84"/>
                </a:cubicBezTo>
              </a:path>
            </a:pathLst>
          </a:custGeom>
          <a:noFill/>
          <a:ln w="76200" cap="flat" cmpd="sng">
            <a:solidFill>
              <a:srgbClr val="FFFF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2643" name="Text Box 35"/>
          <p:cNvSpPr txBox="1">
            <a:spLocks noChangeArrowheads="1"/>
          </p:cNvSpPr>
          <p:nvPr/>
        </p:nvSpPr>
        <p:spPr bwMode="auto">
          <a:xfrm>
            <a:off x="-152400" y="5548313"/>
            <a:ext cx="5811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FFFFFF"/>
                </a:solidFill>
                <a:latin typeface="Arial" pitchFamily="34" charset="0"/>
              </a:rPr>
              <a:t>World-highest beam intensity : ~1 MW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FFFFFF"/>
                </a:solidFill>
                <a:latin typeface="Arial" pitchFamily="34" charset="0"/>
              </a:rPr>
              <a:t>x10 of BNL-AGS,  x100 of KEK-PS</a:t>
            </a:r>
          </a:p>
        </p:txBody>
      </p:sp>
      <p:sp>
        <p:nvSpPr>
          <p:cNvPr id="452644" name="Freeform 36"/>
          <p:cNvSpPr>
            <a:spLocks/>
          </p:cNvSpPr>
          <p:nvPr/>
        </p:nvSpPr>
        <p:spPr bwMode="auto">
          <a:xfrm rot="1830279">
            <a:off x="4310063" y="2536825"/>
            <a:ext cx="1263650" cy="1036638"/>
          </a:xfrm>
          <a:custGeom>
            <a:avLst/>
            <a:gdLst/>
            <a:ahLst/>
            <a:cxnLst>
              <a:cxn ang="0">
                <a:pos x="66" y="44"/>
              </a:cxn>
              <a:cxn ang="0">
                <a:pos x="78" y="106"/>
              </a:cxn>
              <a:cxn ang="0">
                <a:pos x="99" y="165"/>
              </a:cxn>
              <a:cxn ang="0">
                <a:pos x="125" y="219"/>
              </a:cxn>
              <a:cxn ang="0">
                <a:pos x="159" y="269"/>
              </a:cxn>
              <a:cxn ang="0">
                <a:pos x="199" y="316"/>
              </a:cxn>
              <a:cxn ang="0">
                <a:pos x="248" y="358"/>
              </a:cxn>
              <a:cxn ang="0">
                <a:pos x="300" y="400"/>
              </a:cxn>
              <a:cxn ang="0">
                <a:pos x="358" y="436"/>
              </a:cxn>
              <a:cxn ang="0">
                <a:pos x="421" y="473"/>
              </a:cxn>
              <a:cxn ang="0">
                <a:pos x="485" y="505"/>
              </a:cxn>
              <a:cxn ang="0">
                <a:pos x="624" y="565"/>
              </a:cxn>
              <a:cxn ang="0">
                <a:pos x="771" y="617"/>
              </a:cxn>
              <a:cxn ang="0">
                <a:pos x="918" y="666"/>
              </a:cxn>
              <a:cxn ang="0">
                <a:pos x="1015" y="698"/>
              </a:cxn>
              <a:cxn ang="0">
                <a:pos x="1061" y="714"/>
              </a:cxn>
              <a:cxn ang="0">
                <a:pos x="1149" y="744"/>
              </a:cxn>
              <a:cxn ang="0">
                <a:pos x="1172" y="752"/>
              </a:cxn>
              <a:cxn ang="0">
                <a:pos x="1214" y="768"/>
              </a:cxn>
              <a:cxn ang="0">
                <a:pos x="1210" y="837"/>
              </a:cxn>
              <a:cxn ang="0">
                <a:pos x="1149" y="813"/>
              </a:cxn>
              <a:cxn ang="0">
                <a:pos x="1041" y="774"/>
              </a:cxn>
              <a:cxn ang="0">
                <a:pos x="898" y="728"/>
              </a:cxn>
              <a:cxn ang="0">
                <a:pos x="849" y="712"/>
              </a:cxn>
              <a:cxn ang="0">
                <a:pos x="751" y="678"/>
              </a:cxn>
              <a:cxn ang="0">
                <a:pos x="700" y="662"/>
              </a:cxn>
              <a:cxn ang="0">
                <a:pos x="602" y="626"/>
              </a:cxn>
              <a:cxn ang="0">
                <a:pos x="554" y="605"/>
              </a:cxn>
              <a:cxn ang="0">
                <a:pos x="459" y="563"/>
              </a:cxn>
              <a:cxn ang="0">
                <a:pos x="435" y="553"/>
              </a:cxn>
              <a:cxn ang="0">
                <a:pos x="388" y="529"/>
              </a:cxn>
              <a:cxn ang="0">
                <a:pos x="366" y="517"/>
              </a:cxn>
              <a:cxn ang="0">
                <a:pos x="324" y="493"/>
              </a:cxn>
              <a:cxn ang="0">
                <a:pos x="304" y="479"/>
              </a:cxn>
              <a:cxn ang="0">
                <a:pos x="264" y="453"/>
              </a:cxn>
              <a:cxn ang="0">
                <a:pos x="244" y="438"/>
              </a:cxn>
              <a:cxn ang="0">
                <a:pos x="205" y="408"/>
              </a:cxn>
              <a:cxn ang="0">
                <a:pos x="187" y="392"/>
              </a:cxn>
              <a:cxn ang="0">
                <a:pos x="155" y="360"/>
              </a:cxn>
              <a:cxn ang="0">
                <a:pos x="137" y="344"/>
              </a:cxn>
              <a:cxn ang="0">
                <a:pos x="109" y="308"/>
              </a:cxn>
              <a:cxn ang="0">
                <a:pos x="95" y="290"/>
              </a:cxn>
              <a:cxn ang="0">
                <a:pos x="70" y="251"/>
              </a:cxn>
              <a:cxn ang="0">
                <a:pos x="58" y="231"/>
              </a:cxn>
              <a:cxn ang="0">
                <a:pos x="38" y="191"/>
              </a:cxn>
              <a:cxn ang="0">
                <a:pos x="30" y="167"/>
              </a:cxn>
              <a:cxn ang="0">
                <a:pos x="16" y="123"/>
              </a:cxn>
              <a:cxn ang="0">
                <a:pos x="10" y="98"/>
              </a:cxn>
              <a:cxn ang="0">
                <a:pos x="2" y="52"/>
              </a:cxn>
              <a:cxn ang="0">
                <a:pos x="0" y="26"/>
              </a:cxn>
            </a:cxnLst>
            <a:rect l="0" t="0" r="r" b="b"/>
            <a:pathLst>
              <a:path w="1234" h="837">
                <a:moveTo>
                  <a:pt x="64" y="0"/>
                </a:moveTo>
                <a:lnTo>
                  <a:pt x="64" y="22"/>
                </a:lnTo>
                <a:lnTo>
                  <a:pt x="66" y="44"/>
                </a:lnTo>
                <a:lnTo>
                  <a:pt x="70" y="66"/>
                </a:lnTo>
                <a:lnTo>
                  <a:pt x="74" y="86"/>
                </a:lnTo>
                <a:lnTo>
                  <a:pt x="78" y="106"/>
                </a:lnTo>
                <a:lnTo>
                  <a:pt x="85" y="127"/>
                </a:lnTo>
                <a:lnTo>
                  <a:pt x="91" y="147"/>
                </a:lnTo>
                <a:lnTo>
                  <a:pt x="99" y="165"/>
                </a:lnTo>
                <a:lnTo>
                  <a:pt x="107" y="183"/>
                </a:lnTo>
                <a:lnTo>
                  <a:pt x="115" y="201"/>
                </a:lnTo>
                <a:lnTo>
                  <a:pt x="125" y="219"/>
                </a:lnTo>
                <a:lnTo>
                  <a:pt x="135" y="235"/>
                </a:lnTo>
                <a:lnTo>
                  <a:pt x="147" y="253"/>
                </a:lnTo>
                <a:lnTo>
                  <a:pt x="159" y="269"/>
                </a:lnTo>
                <a:lnTo>
                  <a:pt x="173" y="286"/>
                </a:lnTo>
                <a:lnTo>
                  <a:pt x="185" y="300"/>
                </a:lnTo>
                <a:lnTo>
                  <a:pt x="199" y="316"/>
                </a:lnTo>
                <a:lnTo>
                  <a:pt x="215" y="330"/>
                </a:lnTo>
                <a:lnTo>
                  <a:pt x="231" y="344"/>
                </a:lnTo>
                <a:lnTo>
                  <a:pt x="248" y="358"/>
                </a:lnTo>
                <a:lnTo>
                  <a:pt x="264" y="372"/>
                </a:lnTo>
                <a:lnTo>
                  <a:pt x="282" y="386"/>
                </a:lnTo>
                <a:lnTo>
                  <a:pt x="300" y="400"/>
                </a:lnTo>
                <a:lnTo>
                  <a:pt x="318" y="412"/>
                </a:lnTo>
                <a:lnTo>
                  <a:pt x="338" y="424"/>
                </a:lnTo>
                <a:lnTo>
                  <a:pt x="358" y="436"/>
                </a:lnTo>
                <a:lnTo>
                  <a:pt x="378" y="448"/>
                </a:lnTo>
                <a:lnTo>
                  <a:pt x="399" y="461"/>
                </a:lnTo>
                <a:lnTo>
                  <a:pt x="421" y="473"/>
                </a:lnTo>
                <a:lnTo>
                  <a:pt x="441" y="483"/>
                </a:lnTo>
                <a:lnTo>
                  <a:pt x="463" y="495"/>
                </a:lnTo>
                <a:lnTo>
                  <a:pt x="485" y="505"/>
                </a:lnTo>
                <a:lnTo>
                  <a:pt x="531" y="525"/>
                </a:lnTo>
                <a:lnTo>
                  <a:pt x="578" y="545"/>
                </a:lnTo>
                <a:lnTo>
                  <a:pt x="624" y="565"/>
                </a:lnTo>
                <a:lnTo>
                  <a:pt x="672" y="583"/>
                </a:lnTo>
                <a:lnTo>
                  <a:pt x="723" y="601"/>
                </a:lnTo>
                <a:lnTo>
                  <a:pt x="771" y="617"/>
                </a:lnTo>
                <a:lnTo>
                  <a:pt x="819" y="634"/>
                </a:lnTo>
                <a:lnTo>
                  <a:pt x="870" y="652"/>
                </a:lnTo>
                <a:lnTo>
                  <a:pt x="918" y="666"/>
                </a:lnTo>
                <a:lnTo>
                  <a:pt x="966" y="682"/>
                </a:lnTo>
                <a:lnTo>
                  <a:pt x="966" y="682"/>
                </a:lnTo>
                <a:lnTo>
                  <a:pt x="1015" y="698"/>
                </a:lnTo>
                <a:lnTo>
                  <a:pt x="1015" y="698"/>
                </a:lnTo>
                <a:lnTo>
                  <a:pt x="1061" y="714"/>
                </a:lnTo>
                <a:lnTo>
                  <a:pt x="1061" y="714"/>
                </a:lnTo>
                <a:lnTo>
                  <a:pt x="1105" y="728"/>
                </a:lnTo>
                <a:lnTo>
                  <a:pt x="1105" y="728"/>
                </a:lnTo>
                <a:lnTo>
                  <a:pt x="1149" y="744"/>
                </a:lnTo>
                <a:lnTo>
                  <a:pt x="1149" y="744"/>
                </a:lnTo>
                <a:lnTo>
                  <a:pt x="1172" y="752"/>
                </a:lnTo>
                <a:lnTo>
                  <a:pt x="1172" y="752"/>
                </a:lnTo>
                <a:lnTo>
                  <a:pt x="1194" y="760"/>
                </a:lnTo>
                <a:lnTo>
                  <a:pt x="1194" y="760"/>
                </a:lnTo>
                <a:lnTo>
                  <a:pt x="1214" y="768"/>
                </a:lnTo>
                <a:lnTo>
                  <a:pt x="1214" y="768"/>
                </a:lnTo>
                <a:lnTo>
                  <a:pt x="1234" y="776"/>
                </a:lnTo>
                <a:lnTo>
                  <a:pt x="1210" y="837"/>
                </a:lnTo>
                <a:lnTo>
                  <a:pt x="1190" y="829"/>
                </a:lnTo>
                <a:lnTo>
                  <a:pt x="1170" y="821"/>
                </a:lnTo>
                <a:lnTo>
                  <a:pt x="1149" y="813"/>
                </a:lnTo>
                <a:lnTo>
                  <a:pt x="1129" y="805"/>
                </a:lnTo>
                <a:lnTo>
                  <a:pt x="1085" y="790"/>
                </a:lnTo>
                <a:lnTo>
                  <a:pt x="1041" y="774"/>
                </a:lnTo>
                <a:lnTo>
                  <a:pt x="994" y="758"/>
                </a:lnTo>
                <a:lnTo>
                  <a:pt x="946" y="744"/>
                </a:lnTo>
                <a:lnTo>
                  <a:pt x="898" y="728"/>
                </a:lnTo>
                <a:lnTo>
                  <a:pt x="898" y="728"/>
                </a:lnTo>
                <a:lnTo>
                  <a:pt x="849" y="712"/>
                </a:lnTo>
                <a:lnTo>
                  <a:pt x="849" y="712"/>
                </a:lnTo>
                <a:lnTo>
                  <a:pt x="799" y="696"/>
                </a:lnTo>
                <a:lnTo>
                  <a:pt x="799" y="696"/>
                </a:lnTo>
                <a:lnTo>
                  <a:pt x="751" y="678"/>
                </a:lnTo>
                <a:lnTo>
                  <a:pt x="751" y="678"/>
                </a:lnTo>
                <a:lnTo>
                  <a:pt x="700" y="662"/>
                </a:lnTo>
                <a:lnTo>
                  <a:pt x="700" y="662"/>
                </a:lnTo>
                <a:lnTo>
                  <a:pt x="650" y="644"/>
                </a:lnTo>
                <a:lnTo>
                  <a:pt x="650" y="644"/>
                </a:lnTo>
                <a:lnTo>
                  <a:pt x="602" y="626"/>
                </a:lnTo>
                <a:lnTo>
                  <a:pt x="602" y="626"/>
                </a:lnTo>
                <a:lnTo>
                  <a:pt x="554" y="605"/>
                </a:lnTo>
                <a:lnTo>
                  <a:pt x="554" y="605"/>
                </a:lnTo>
                <a:lnTo>
                  <a:pt x="505" y="585"/>
                </a:lnTo>
                <a:lnTo>
                  <a:pt x="505" y="585"/>
                </a:lnTo>
                <a:lnTo>
                  <a:pt x="459" y="563"/>
                </a:lnTo>
                <a:lnTo>
                  <a:pt x="457" y="563"/>
                </a:lnTo>
                <a:lnTo>
                  <a:pt x="435" y="553"/>
                </a:lnTo>
                <a:lnTo>
                  <a:pt x="435" y="553"/>
                </a:lnTo>
                <a:lnTo>
                  <a:pt x="413" y="541"/>
                </a:lnTo>
                <a:lnTo>
                  <a:pt x="413" y="541"/>
                </a:lnTo>
                <a:lnTo>
                  <a:pt x="388" y="529"/>
                </a:lnTo>
                <a:lnTo>
                  <a:pt x="388" y="529"/>
                </a:lnTo>
                <a:lnTo>
                  <a:pt x="366" y="517"/>
                </a:lnTo>
                <a:lnTo>
                  <a:pt x="366" y="517"/>
                </a:lnTo>
                <a:lnTo>
                  <a:pt x="346" y="505"/>
                </a:lnTo>
                <a:lnTo>
                  <a:pt x="346" y="505"/>
                </a:lnTo>
                <a:lnTo>
                  <a:pt x="324" y="493"/>
                </a:lnTo>
                <a:lnTo>
                  <a:pt x="324" y="493"/>
                </a:lnTo>
                <a:lnTo>
                  <a:pt x="304" y="479"/>
                </a:lnTo>
                <a:lnTo>
                  <a:pt x="304" y="479"/>
                </a:lnTo>
                <a:lnTo>
                  <a:pt x="282" y="467"/>
                </a:lnTo>
                <a:lnTo>
                  <a:pt x="282" y="465"/>
                </a:lnTo>
                <a:lnTo>
                  <a:pt x="264" y="453"/>
                </a:lnTo>
                <a:lnTo>
                  <a:pt x="262" y="453"/>
                </a:lnTo>
                <a:lnTo>
                  <a:pt x="244" y="438"/>
                </a:lnTo>
                <a:lnTo>
                  <a:pt x="244" y="438"/>
                </a:lnTo>
                <a:lnTo>
                  <a:pt x="223" y="422"/>
                </a:lnTo>
                <a:lnTo>
                  <a:pt x="223" y="422"/>
                </a:lnTo>
                <a:lnTo>
                  <a:pt x="205" y="408"/>
                </a:lnTo>
                <a:lnTo>
                  <a:pt x="205" y="408"/>
                </a:lnTo>
                <a:lnTo>
                  <a:pt x="187" y="392"/>
                </a:lnTo>
                <a:lnTo>
                  <a:pt x="187" y="392"/>
                </a:lnTo>
                <a:lnTo>
                  <a:pt x="171" y="376"/>
                </a:lnTo>
                <a:lnTo>
                  <a:pt x="171" y="376"/>
                </a:lnTo>
                <a:lnTo>
                  <a:pt x="155" y="360"/>
                </a:lnTo>
                <a:lnTo>
                  <a:pt x="153" y="360"/>
                </a:lnTo>
                <a:lnTo>
                  <a:pt x="139" y="344"/>
                </a:lnTo>
                <a:lnTo>
                  <a:pt x="137" y="344"/>
                </a:lnTo>
                <a:lnTo>
                  <a:pt x="123" y="326"/>
                </a:lnTo>
                <a:lnTo>
                  <a:pt x="123" y="326"/>
                </a:lnTo>
                <a:lnTo>
                  <a:pt x="109" y="308"/>
                </a:lnTo>
                <a:lnTo>
                  <a:pt x="109" y="308"/>
                </a:lnTo>
                <a:lnTo>
                  <a:pt x="95" y="290"/>
                </a:lnTo>
                <a:lnTo>
                  <a:pt x="95" y="290"/>
                </a:lnTo>
                <a:lnTo>
                  <a:pt x="83" y="271"/>
                </a:lnTo>
                <a:lnTo>
                  <a:pt x="81" y="271"/>
                </a:lnTo>
                <a:lnTo>
                  <a:pt x="70" y="251"/>
                </a:lnTo>
                <a:lnTo>
                  <a:pt x="68" y="251"/>
                </a:lnTo>
                <a:lnTo>
                  <a:pt x="58" y="231"/>
                </a:lnTo>
                <a:lnTo>
                  <a:pt x="58" y="231"/>
                </a:lnTo>
                <a:lnTo>
                  <a:pt x="48" y="211"/>
                </a:lnTo>
                <a:lnTo>
                  <a:pt x="48" y="211"/>
                </a:lnTo>
                <a:lnTo>
                  <a:pt x="38" y="191"/>
                </a:lnTo>
                <a:lnTo>
                  <a:pt x="38" y="189"/>
                </a:lnTo>
                <a:lnTo>
                  <a:pt x="30" y="169"/>
                </a:lnTo>
                <a:lnTo>
                  <a:pt x="30" y="167"/>
                </a:lnTo>
                <a:lnTo>
                  <a:pt x="22" y="147"/>
                </a:lnTo>
                <a:lnTo>
                  <a:pt x="22" y="145"/>
                </a:lnTo>
                <a:lnTo>
                  <a:pt x="16" y="123"/>
                </a:lnTo>
                <a:lnTo>
                  <a:pt x="16" y="123"/>
                </a:lnTo>
                <a:lnTo>
                  <a:pt x="10" y="100"/>
                </a:lnTo>
                <a:lnTo>
                  <a:pt x="10" y="98"/>
                </a:lnTo>
                <a:lnTo>
                  <a:pt x="6" y="76"/>
                </a:lnTo>
                <a:lnTo>
                  <a:pt x="6" y="76"/>
                </a:lnTo>
                <a:lnTo>
                  <a:pt x="2" y="52"/>
                </a:lnTo>
                <a:lnTo>
                  <a:pt x="2" y="50"/>
                </a:lnTo>
                <a:lnTo>
                  <a:pt x="0" y="26"/>
                </a:lnTo>
                <a:lnTo>
                  <a:pt x="0" y="26"/>
                </a:lnTo>
                <a:lnTo>
                  <a:pt x="0" y="2"/>
                </a:lnTo>
                <a:lnTo>
                  <a:pt x="64" y="0"/>
                </a:lnTo>
                <a:close/>
              </a:path>
            </a:pathLst>
          </a:custGeom>
          <a:solidFill>
            <a:srgbClr val="FFFF66"/>
          </a:solidFill>
          <a:ln w="76200" cmpd="sng">
            <a:noFill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2645" name="Line 37"/>
          <p:cNvSpPr>
            <a:spLocks noChangeShapeType="1"/>
          </p:cNvSpPr>
          <p:nvPr/>
        </p:nvSpPr>
        <p:spPr bwMode="auto">
          <a:xfrm flipH="1" flipV="1">
            <a:off x="4024313" y="5324475"/>
            <a:ext cx="792162" cy="430213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2906713" y="3943350"/>
            <a:ext cx="2379662" cy="1374775"/>
            <a:chOff x="1831" y="2484"/>
            <a:chExt cx="1499" cy="866"/>
          </a:xfrm>
        </p:grpSpPr>
        <p:sp>
          <p:nvSpPr>
            <p:cNvPr id="452647" name="Text Box 39"/>
            <p:cNvSpPr txBox="1">
              <a:spLocks noChangeArrowheads="1"/>
            </p:cNvSpPr>
            <p:nvPr/>
          </p:nvSpPr>
          <p:spPr bwMode="auto">
            <a:xfrm>
              <a:off x="1831" y="3169"/>
              <a:ext cx="1440" cy="181"/>
            </a:xfrm>
            <a:prstGeom prst="rect">
              <a:avLst/>
            </a:prstGeom>
            <a:solidFill>
              <a:srgbClr val="FFFFCC"/>
            </a:solidFill>
            <a:ln w="76200">
              <a:noFill/>
              <a:miter lim="800000"/>
              <a:headEnd/>
              <a:tailEnd/>
            </a:ln>
            <a:effectLst/>
          </p:spPr>
          <p:txBody>
            <a:bodyPr lIns="91407" tIns="45704" rIns="91407" bIns="45704"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Arial" pitchFamily="34" charset="0"/>
                </a:rPr>
                <a:t>Neutrino Facility</a:t>
              </a:r>
            </a:p>
          </p:txBody>
        </p:sp>
        <p:sp>
          <p:nvSpPr>
            <p:cNvPr id="452648" name="Line 40"/>
            <p:cNvSpPr>
              <a:spLocks noChangeShapeType="1"/>
            </p:cNvSpPr>
            <p:nvPr/>
          </p:nvSpPr>
          <p:spPr bwMode="auto">
            <a:xfrm flipV="1">
              <a:off x="2718" y="2484"/>
              <a:ext cx="612" cy="678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52649" name="Line 41"/>
          <p:cNvSpPr>
            <a:spLocks noChangeShapeType="1"/>
          </p:cNvSpPr>
          <p:nvPr/>
        </p:nvSpPr>
        <p:spPr bwMode="auto">
          <a:xfrm>
            <a:off x="5311775" y="3911600"/>
            <a:ext cx="1143000" cy="1485900"/>
          </a:xfrm>
          <a:prstGeom prst="line">
            <a:avLst/>
          </a:prstGeom>
          <a:noFill/>
          <a:ln w="76200" cap="rnd">
            <a:solidFill>
              <a:srgbClr val="FFFF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5805488" y="2409825"/>
            <a:ext cx="3562350" cy="4448175"/>
            <a:chOff x="3657" y="1518"/>
            <a:chExt cx="2244" cy="2802"/>
          </a:xfrm>
        </p:grpSpPr>
        <p:sp>
          <p:nvSpPr>
            <p:cNvPr id="452651" name="Line 43"/>
            <p:cNvSpPr>
              <a:spLocks noChangeShapeType="1"/>
            </p:cNvSpPr>
            <p:nvPr/>
          </p:nvSpPr>
          <p:spPr bwMode="auto">
            <a:xfrm flipV="1">
              <a:off x="5160" y="1518"/>
              <a:ext cx="102" cy="1194"/>
            </a:xfrm>
            <a:prstGeom prst="line">
              <a:avLst/>
            </a:prstGeom>
            <a:noFill/>
            <a:ln w="76200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452652" name="Picture 44" descr="P1010087m-ハドロン建屋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7" y="2687"/>
              <a:ext cx="2181" cy="1633"/>
            </a:xfrm>
            <a:prstGeom prst="rect">
              <a:avLst/>
            </a:prstGeom>
            <a:noFill/>
          </p:spPr>
        </p:pic>
        <p:sp>
          <p:nvSpPr>
            <p:cNvPr id="452653" name="Rectangle 45"/>
            <p:cNvSpPr>
              <a:spLocks noChangeArrowheads="1"/>
            </p:cNvSpPr>
            <p:nvPr/>
          </p:nvSpPr>
          <p:spPr bwMode="auto">
            <a:xfrm>
              <a:off x="4573" y="2725"/>
              <a:ext cx="11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 smtClean="0">
                  <a:solidFill>
                    <a:srgbClr val="FFFFFF"/>
                  </a:solidFill>
                  <a:latin typeface="Arial" pitchFamily="34" charset="0"/>
                  <a:ea typeface="ＭＳ Ｐ明朝" pitchFamily="18" charset="-128"/>
                </a:rPr>
                <a:t>Hadron Hall</a:t>
              </a:r>
            </a:p>
          </p:txBody>
        </p:sp>
        <p:sp>
          <p:nvSpPr>
            <p:cNvPr id="452654" name="Rectangle 46"/>
            <p:cNvSpPr>
              <a:spLocks noChangeArrowheads="1"/>
            </p:cNvSpPr>
            <p:nvPr/>
          </p:nvSpPr>
          <p:spPr bwMode="auto">
            <a:xfrm>
              <a:off x="4995" y="3013"/>
              <a:ext cx="9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000" smtClean="0">
                  <a:solidFill>
                    <a:srgbClr val="FFFFFF"/>
                  </a:solidFill>
                  <a:latin typeface="Arial" pitchFamily="34" charset="0"/>
                  <a:ea typeface="HGP明朝B" pitchFamily="18" charset="-128"/>
                  <a:sym typeface="Verdana" pitchFamily="34" charset="0"/>
                </a:rPr>
                <a:t>60m x 56m</a:t>
              </a:r>
            </a:p>
          </p:txBody>
        </p:sp>
      </p:grpSp>
      <p:sp>
        <p:nvSpPr>
          <p:cNvPr id="47" name="日付プレースホルダ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31/05/2012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8" name="スライド番号プレースホルダ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696BA-7617-482B-9B82-7F4E93CBC3F7}" type="slidenum">
              <a:rPr lang="en-US" altLang="ja-JP" smtClean="0">
                <a:solidFill>
                  <a:srgbClr val="000000"/>
                </a:solidFill>
              </a:rPr>
              <a:pPr/>
              <a:t>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9" name="フッター プレースホルダ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MESON2012, K. Ozawa</a:t>
            </a:r>
            <a:endParaRPr lang="en-US" altLang="ja-JP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オブジェクト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5564908"/>
              </p:ext>
            </p:extLst>
          </p:nvPr>
        </p:nvGraphicFramePr>
        <p:xfrm>
          <a:off x="5796136" y="591942"/>
          <a:ext cx="3067857" cy="1720934"/>
        </p:xfrm>
        <a:graphic>
          <a:graphicData uri="http://schemas.openxmlformats.org/presentationml/2006/ole">
            <p:oleObj spid="_x0000_s44034" r:id="rId3" imgW="4048095" imgH="2274005" progId="Excel.Sheet.8">
              <p:embed/>
            </p:oleObj>
          </a:graphicData>
        </a:graphic>
      </p:graphicFrame>
      <p:pic>
        <p:nvPicPr>
          <p:cNvPr id="7" name="図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61" y="690480"/>
            <a:ext cx="3120854" cy="234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0" name="テキスト ボックス 27"/>
          <p:cNvSpPr txBox="1">
            <a:spLocks noChangeArrowheads="1"/>
          </p:cNvSpPr>
          <p:nvPr/>
        </p:nvSpPr>
        <p:spPr bwMode="auto">
          <a:xfrm>
            <a:off x="3317349" y="789990"/>
            <a:ext cx="2555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b="1" dirty="0"/>
              <a:t>Run time: 19-22 Feb  </a:t>
            </a:r>
          </a:p>
          <a:p>
            <a:pPr eaLnBrk="1" hangingPunct="1"/>
            <a:r>
              <a:rPr lang="en-US" altLang="ja-JP" sz="2000" b="1" dirty="0"/>
              <a:t>Beam PW: 3.3kw</a:t>
            </a:r>
          </a:p>
          <a:p>
            <a:pPr eaLnBrk="1" hangingPunct="1"/>
            <a:r>
              <a:rPr lang="en-US" altLang="ja-JP" sz="2000" b="1" dirty="0">
                <a:solidFill>
                  <a:srgbClr val="FF0000"/>
                </a:solidFill>
              </a:rPr>
              <a:t>~ 6x10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8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- </a:t>
            </a:r>
            <a:r>
              <a:rPr lang="en-US" altLang="ja-JP" sz="2000" b="1" dirty="0">
                <a:solidFill>
                  <a:srgbClr val="FF0000"/>
                </a:solidFill>
              </a:rPr>
              <a:t>on Target</a:t>
            </a:r>
            <a:endParaRPr lang="en-US" altLang="ja-JP" sz="2000" b="1" baseline="300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2000" b="1" dirty="0"/>
              <a:t>~25M events recorded</a:t>
            </a:r>
            <a:endParaRPr lang="ja-JP" altLang="en-US" b="1" dirty="0"/>
          </a:p>
        </p:txBody>
      </p:sp>
      <p:sp>
        <p:nvSpPr>
          <p:cNvPr id="3074" name="タイトル 3"/>
          <p:cNvSpPr>
            <a:spLocks noGrp="1"/>
          </p:cNvSpPr>
          <p:nvPr>
            <p:ph type="title"/>
          </p:nvPr>
        </p:nvSpPr>
        <p:spPr>
          <a:xfrm>
            <a:off x="370388" y="-207404"/>
            <a:ext cx="8229600" cy="1143001"/>
          </a:xfrm>
        </p:spPr>
        <p:txBody>
          <a:bodyPr/>
          <a:lstStyle/>
          <a:p>
            <a:r>
              <a:rPr lang="en-US" altLang="ja-JP" sz="4000" b="1" dirty="0" smtClean="0"/>
              <a:t>Results of the last run (Feb. 2012) </a:t>
            </a:r>
            <a:endParaRPr lang="ja-JP" altLang="en-US" sz="4000" b="1" dirty="0" smtClean="0"/>
          </a:p>
        </p:txBody>
      </p:sp>
      <p:graphicFrame>
        <p:nvGraphicFramePr>
          <p:cNvPr id="6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66733648"/>
              </p:ext>
            </p:extLst>
          </p:nvPr>
        </p:nvGraphicFramePr>
        <p:xfrm>
          <a:off x="2627784" y="3429000"/>
          <a:ext cx="3321223" cy="323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77" name="テキスト ボックス 8"/>
          <p:cNvSpPr txBox="1">
            <a:spLocks noChangeArrowheads="1"/>
          </p:cNvSpPr>
          <p:nvPr/>
        </p:nvSpPr>
        <p:spPr bwMode="auto">
          <a:xfrm>
            <a:off x="5990343" y="6093296"/>
            <a:ext cx="31181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 dirty="0" smtClean="0"/>
              <a:t>Ready to </a:t>
            </a:r>
            <a:r>
              <a:rPr lang="en-US" altLang="ja-JP" sz="2000" dirty="0"/>
              <a:t>receive more than</a:t>
            </a:r>
          </a:p>
          <a:p>
            <a:pPr algn="ctr" eaLnBrk="1" hangingPunct="1"/>
            <a:r>
              <a:rPr lang="en-US" altLang="ja-JP" sz="2000" dirty="0"/>
              <a:t> 10kW </a:t>
            </a:r>
            <a:r>
              <a:rPr lang="en-US" altLang="ja-JP" sz="2000" dirty="0" smtClean="0"/>
              <a:t>beam-power</a:t>
            </a:r>
            <a:endParaRPr lang="ja-JP" altLang="en-US" sz="2000" dirty="0"/>
          </a:p>
        </p:txBody>
      </p:sp>
      <p:sp>
        <p:nvSpPr>
          <p:cNvPr id="3078" name="テキスト ボックス 36"/>
          <p:cNvSpPr txBox="1">
            <a:spLocks noChangeArrowheads="1"/>
          </p:cNvSpPr>
          <p:nvPr/>
        </p:nvSpPr>
        <p:spPr bwMode="auto">
          <a:xfrm>
            <a:off x="251520" y="6488112"/>
            <a:ext cx="5040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 dirty="0"/>
              <a:t>Parameters for </a:t>
            </a:r>
            <a:r>
              <a:rPr lang="en-US" altLang="ja-JP" sz="2000" dirty="0" err="1"/>
              <a:t>Kaon</a:t>
            </a:r>
            <a:r>
              <a:rPr lang="en-US" altLang="ja-JP" sz="2000" dirty="0"/>
              <a:t> tune have been produced </a:t>
            </a:r>
            <a:endParaRPr lang="ja-JP" altLang="en-US" sz="2000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5997169"/>
              </p:ext>
            </p:extLst>
          </p:nvPr>
        </p:nvGraphicFramePr>
        <p:xfrm>
          <a:off x="5964238" y="3536466"/>
          <a:ext cx="3173412" cy="237807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57042"/>
                <a:gridCol w="1008185"/>
                <a:gridCol w="1008185"/>
              </a:tblGrid>
              <a:tr h="4573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i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[ /spill ]</a:t>
                      </a:r>
                      <a:endParaRPr kumimoji="1" lang="ja-JP" altLang="en-US" sz="1800" i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3.3kW</a:t>
                      </a:r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10kW</a:t>
                      </a:r>
                    </a:p>
                  </a:txBody>
                  <a:tcPr marL="91447" marR="91447" marT="45717" marB="45717" anchor="ctr"/>
                </a:tc>
              </a:tr>
              <a:tr h="6402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beam intensity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100k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300k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</a:tr>
              <a:tr h="6402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K</a:t>
                      </a:r>
                      <a:r>
                        <a:rPr kumimoji="1" lang="en-US" altLang="ja-JP" sz="1800" baseline="30000" dirty="0" smtClean="0">
                          <a:latin typeface="Century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kumimoji="1" lang="en-US" altLang="ja-JP" sz="1800" dirty="0" smtClean="0"/>
                        <a:t> yield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33k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100k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</a:tr>
              <a:tr h="6402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E15 trig. rate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700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2.1k</a:t>
                      </a:r>
                      <a:endParaRPr kumimoji="1" lang="ja-JP" altLang="en-US" sz="1800" dirty="0"/>
                    </a:p>
                  </a:txBody>
                  <a:tcPr marL="91447" marR="91447" marT="45717" marB="45717" anchor="ctr"/>
                </a:tc>
              </a:tr>
            </a:tbl>
          </a:graphicData>
        </a:graphic>
      </p:graphicFrame>
      <p:sp>
        <p:nvSpPr>
          <p:cNvPr id="47" name="角丸四角形 46"/>
          <p:cNvSpPr/>
          <p:nvPr/>
        </p:nvSpPr>
        <p:spPr>
          <a:xfrm>
            <a:off x="8172450" y="3428516"/>
            <a:ext cx="971550" cy="25574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98" name="テキスト ボックス 48"/>
          <p:cNvSpPr txBox="1">
            <a:spLocks noChangeArrowheads="1"/>
          </p:cNvSpPr>
          <p:nvPr/>
        </p:nvSpPr>
        <p:spPr bwMode="auto">
          <a:xfrm>
            <a:off x="8135938" y="5903428"/>
            <a:ext cx="104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i="1" dirty="0">
                <a:solidFill>
                  <a:srgbClr val="FF0000"/>
                </a:solidFill>
              </a:rPr>
              <a:t>expected</a:t>
            </a:r>
            <a:endParaRPr lang="ja-JP" altLang="en-US" i="1" dirty="0">
              <a:solidFill>
                <a:srgbClr val="FF0000"/>
              </a:solidFill>
            </a:endParaRPr>
          </a:p>
        </p:txBody>
      </p:sp>
      <p:grpSp>
        <p:nvGrpSpPr>
          <p:cNvPr id="11" name="図形グループ 9"/>
          <p:cNvGrpSpPr>
            <a:grpSpLocks/>
          </p:cNvGrpSpPr>
          <p:nvPr/>
        </p:nvGrpSpPr>
        <p:grpSpPr bwMode="auto">
          <a:xfrm>
            <a:off x="34925" y="3536950"/>
            <a:ext cx="2889250" cy="2879725"/>
            <a:chOff x="0" y="3241538"/>
            <a:chExt cx="9144000" cy="2880000"/>
          </a:xfrm>
        </p:grpSpPr>
        <p:graphicFrame>
          <p:nvGraphicFramePr>
            <p:cNvPr id="17" name="グラフ 16"/>
            <p:cNvGraphicFramePr/>
            <p:nvPr/>
          </p:nvGraphicFramePr>
          <p:xfrm>
            <a:off x="0" y="3241538"/>
            <a:ext cx="9144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111" name="テキスト ボックス 9"/>
            <p:cNvSpPr txBox="1">
              <a:spLocks noChangeArrowheads="1"/>
            </p:cNvSpPr>
            <p:nvPr/>
          </p:nvSpPr>
          <p:spPr bwMode="auto">
            <a:xfrm>
              <a:off x="3907932" y="4039809"/>
              <a:ext cx="2145499" cy="369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008000"/>
                  </a:solidFill>
                  <a:latin typeface="Arial" pitchFamily="34" charset="0"/>
                </a:rPr>
                <a:t>K</a:t>
              </a:r>
              <a:r>
                <a:rPr lang="en-US" altLang="ja-JP" b="1" baseline="30000">
                  <a:solidFill>
                    <a:srgbClr val="008000"/>
                  </a:solidFill>
                  <a:latin typeface="Centry"/>
                </a:rPr>
                <a:t>-</a:t>
              </a:r>
              <a:endParaRPr lang="ja-JP" altLang="en-US" b="1" baseline="30000">
                <a:solidFill>
                  <a:srgbClr val="008000"/>
                </a:solidFill>
                <a:latin typeface="Centry"/>
              </a:endParaRPr>
            </a:p>
          </p:txBody>
        </p:sp>
        <p:sp>
          <p:nvSpPr>
            <p:cNvPr id="3112" name="テキスト ボックス 13"/>
            <p:cNvSpPr txBox="1">
              <a:spLocks noChangeArrowheads="1"/>
            </p:cNvSpPr>
            <p:nvPr/>
          </p:nvSpPr>
          <p:spPr bwMode="auto">
            <a:xfrm>
              <a:off x="7207966" y="4439639"/>
              <a:ext cx="3143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0000"/>
                  </a:solidFill>
                  <a:latin typeface="Arial" pitchFamily="34" charset="0"/>
                </a:rPr>
                <a:t>p</a:t>
              </a:r>
              <a:endParaRPr lang="ja-JP" altLang="en-US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3113" name="テキスト ボックス 15"/>
            <p:cNvSpPr txBox="1">
              <a:spLocks noChangeArrowheads="1"/>
            </p:cNvSpPr>
            <p:nvPr/>
          </p:nvSpPr>
          <p:spPr bwMode="auto">
            <a:xfrm>
              <a:off x="3335366" y="3431658"/>
              <a:ext cx="1629346" cy="46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rgbClr val="FF6600"/>
                  </a:solidFill>
                  <a:latin typeface="Symbol" pitchFamily="18" charset="2"/>
                </a:rPr>
                <a:t>p</a:t>
              </a:r>
              <a:r>
                <a:rPr lang="en-US" altLang="ja-JP" sz="2400" b="1" baseline="30000">
                  <a:solidFill>
                    <a:srgbClr val="FF6600"/>
                  </a:solidFill>
                  <a:latin typeface="Century" pitchFamily="18" charset="0"/>
                </a:rPr>
                <a:t>-</a:t>
              </a:r>
            </a:p>
          </p:txBody>
        </p:sp>
      </p:grpSp>
      <p:sp>
        <p:nvSpPr>
          <p:cNvPr id="4" name="フリーフォーム 3"/>
          <p:cNvSpPr/>
          <p:nvPr/>
        </p:nvSpPr>
        <p:spPr>
          <a:xfrm>
            <a:off x="674688" y="3751263"/>
            <a:ext cx="585787" cy="2320925"/>
          </a:xfrm>
          <a:custGeom>
            <a:avLst/>
            <a:gdLst>
              <a:gd name="connsiteX0" fmla="*/ 0 w 586154"/>
              <a:gd name="connsiteY0" fmla="*/ 2321170 h 2321170"/>
              <a:gd name="connsiteX1" fmla="*/ 298938 w 586154"/>
              <a:gd name="connsiteY1" fmla="*/ 0 h 2321170"/>
              <a:gd name="connsiteX2" fmla="*/ 586154 w 586154"/>
              <a:gd name="connsiteY2" fmla="*/ 2315308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154" h="2321170">
                <a:moveTo>
                  <a:pt x="0" y="2321170"/>
                </a:moveTo>
                <a:cubicBezTo>
                  <a:pt x="100623" y="1161073"/>
                  <a:pt x="201246" y="977"/>
                  <a:pt x="298938" y="0"/>
                </a:cubicBezTo>
                <a:cubicBezTo>
                  <a:pt x="396630" y="-977"/>
                  <a:pt x="491392" y="1157165"/>
                  <a:pt x="586154" y="2315308"/>
                </a:cubicBezTo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フリーフォーム 2"/>
          <p:cNvSpPr/>
          <p:nvPr/>
        </p:nvSpPr>
        <p:spPr>
          <a:xfrm>
            <a:off x="1084263" y="5057775"/>
            <a:ext cx="504825" cy="1025525"/>
          </a:xfrm>
          <a:custGeom>
            <a:avLst/>
            <a:gdLst>
              <a:gd name="connsiteX0" fmla="*/ 0 w 504092"/>
              <a:gd name="connsiteY0" fmla="*/ 1014052 h 1025775"/>
              <a:gd name="connsiteX1" fmla="*/ 275492 w 504092"/>
              <a:gd name="connsiteY1" fmla="*/ 5 h 1025775"/>
              <a:gd name="connsiteX2" fmla="*/ 504092 w 504092"/>
              <a:gd name="connsiteY2" fmla="*/ 1025775 h 1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092" h="1025775">
                <a:moveTo>
                  <a:pt x="0" y="1014052"/>
                </a:moveTo>
                <a:cubicBezTo>
                  <a:pt x="95738" y="506051"/>
                  <a:pt x="191477" y="-1949"/>
                  <a:pt x="275492" y="5"/>
                </a:cubicBezTo>
                <a:cubicBezTo>
                  <a:pt x="359507" y="1959"/>
                  <a:pt x="469900" y="861652"/>
                  <a:pt x="504092" y="1025775"/>
                </a:cubicBezTo>
              </a:path>
            </a:pathLst>
          </a:cu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2339975" y="4843463"/>
            <a:ext cx="1444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9"/>
          <p:cNvSpPr/>
          <p:nvPr/>
        </p:nvSpPr>
        <p:spPr>
          <a:xfrm>
            <a:off x="2109788" y="5181600"/>
            <a:ext cx="598487" cy="890588"/>
          </a:xfrm>
          <a:custGeom>
            <a:avLst/>
            <a:gdLst>
              <a:gd name="connsiteX0" fmla="*/ 0 w 597877"/>
              <a:gd name="connsiteY0" fmla="*/ 890955 h 890955"/>
              <a:gd name="connsiteX1" fmla="*/ 287215 w 597877"/>
              <a:gd name="connsiteY1" fmla="*/ 1 h 890955"/>
              <a:gd name="connsiteX2" fmla="*/ 597877 w 597877"/>
              <a:gd name="connsiteY2" fmla="*/ 885093 h 89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877" h="890955">
                <a:moveTo>
                  <a:pt x="0" y="890955"/>
                </a:moveTo>
                <a:cubicBezTo>
                  <a:pt x="93784" y="445966"/>
                  <a:pt x="187569" y="978"/>
                  <a:pt x="287215" y="1"/>
                </a:cubicBezTo>
                <a:cubicBezTo>
                  <a:pt x="386861" y="-976"/>
                  <a:pt x="492369" y="442058"/>
                  <a:pt x="597877" y="885093"/>
                </a:cubicBezTo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07" name="テキスト ボックス 10"/>
          <p:cNvSpPr txBox="1">
            <a:spLocks noChangeArrowheads="1"/>
          </p:cNvSpPr>
          <p:nvPr/>
        </p:nvSpPr>
        <p:spPr bwMode="auto">
          <a:xfrm>
            <a:off x="1258888" y="6191250"/>
            <a:ext cx="688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/>
              <a:t>CM (A)</a:t>
            </a:r>
            <a:endParaRPr lang="ja-JP" altLang="en-US" sz="1400"/>
          </a:p>
        </p:txBody>
      </p:sp>
      <p:sp>
        <p:nvSpPr>
          <p:cNvPr id="3108" name="テキスト ボックス 11"/>
          <p:cNvSpPr txBox="1">
            <a:spLocks noChangeArrowheads="1"/>
          </p:cNvSpPr>
          <p:nvPr/>
        </p:nvSpPr>
        <p:spPr bwMode="auto">
          <a:xfrm rot="-5400000">
            <a:off x="-327025" y="4502150"/>
            <a:ext cx="8493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/>
              <a:t>Yield/TM</a:t>
            </a:r>
            <a:endParaRPr lang="ja-JP" altLang="en-US" sz="140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909F09-CD76-4E0C-8F25-09EED124A709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  <p:sp>
        <p:nvSpPr>
          <p:cNvPr id="9" name="テキスト ボックス 39"/>
          <p:cNvSpPr txBox="1">
            <a:spLocks noChangeArrowheads="1"/>
          </p:cNvSpPr>
          <p:nvPr/>
        </p:nvSpPr>
        <p:spPr bwMode="auto">
          <a:xfrm>
            <a:off x="4522788" y="3332163"/>
            <a:ext cx="1020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i="1"/>
              <a:t>ESS=±250kV</a:t>
            </a:r>
            <a:endParaRPr lang="ja-JP" altLang="en-US" sz="1200" i="1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83868" y="2335497"/>
            <a:ext cx="455427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beam-line 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commissioning for 1GeV/c K</a:t>
            </a:r>
            <a:r>
              <a:rPr lang="en-US" altLang="ja-JP" sz="2800" b="1" baseline="30000" dirty="0" smtClean="0">
                <a:solidFill>
                  <a:schemeClr val="bg1"/>
                </a:solidFill>
              </a:rPr>
              <a:t>-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 was completed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日付プレースホルダ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27" name="フッター プレースホルダ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effectLst/>
                <a:sym typeface="Symbol" pitchFamily="18" charset="2"/>
              </a:rPr>
              <a:t>Mass spectra measurements</a:t>
            </a: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5072063" y="5818188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altLang="ja-JP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de-DE" altLang="ja-JP" sz="2000" b="1" baseline="-25000">
                <a:solidFill>
                  <a:srgbClr val="3333CC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r</a:t>
            </a:r>
            <a:r>
              <a:rPr kumimoji="0" lang="de-DE" altLang="ja-JP" sz="2000" b="1" baseline="-25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de-DE" altLang="ja-JP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kumimoji="0" lang="de-DE" altLang="ja-JP" sz="2000" b="1" baseline="-25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kumimoji="0" lang="de-DE" altLang="ja-JP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kumimoji="0" lang="de-DE" altLang="ja-JP" sz="2000" b="1" baseline="-25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kumimoji="0" lang="de-DE" altLang="ja-JP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(1 -  /</a:t>
            </a:r>
            <a:r>
              <a:rPr kumimoji="0" lang="de-DE" altLang="ja-JP" sz="2000" b="1" baseline="-25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kumimoji="0" lang="de-DE" altLang="ja-JP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 for  = 0.09</a:t>
            </a:r>
          </a:p>
        </p:txBody>
      </p:sp>
      <p:sp>
        <p:nvSpPr>
          <p:cNvPr id="27652" name="日付プレースホルダ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solidFill>
                  <a:srgbClr val="006699"/>
                </a:solidFill>
              </a:rPr>
              <a:t>31/05/2012</a:t>
            </a:r>
          </a:p>
        </p:txBody>
      </p:sp>
      <p:sp>
        <p:nvSpPr>
          <p:cNvPr id="27653" name="フッター プレースホルダ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</a:p>
        </p:txBody>
      </p:sp>
      <p:sp>
        <p:nvSpPr>
          <p:cNvPr id="27654" name="スライド番号プレースホルダ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B52740-CCA7-47A6-A6B5-1F38341704B8}" type="slidenum">
              <a:rPr lang="en-US" altLang="ja-JP" smtClean="0">
                <a:solidFill>
                  <a:srgbClr val="006699"/>
                </a:solidFill>
              </a:rPr>
              <a:pPr/>
              <a:t>31</a:t>
            </a:fld>
            <a:endParaRPr lang="en-US" altLang="ja-JP" smtClean="0">
              <a:solidFill>
                <a:srgbClr val="006699"/>
              </a:solidFill>
            </a:endParaRPr>
          </a:p>
        </p:txBody>
      </p:sp>
      <p:pic>
        <p:nvPicPr>
          <p:cNvPr id="27655" name="Picture 13"/>
          <p:cNvPicPr>
            <a:picLocks noChangeAspect="1" noChangeArrowheads="1"/>
          </p:cNvPicPr>
          <p:nvPr/>
        </p:nvPicPr>
        <p:blipFill>
          <a:blip r:embed="rId3" cstate="print"/>
          <a:srcRect t="23459" r="51427"/>
          <a:stretch>
            <a:fillRect/>
          </a:stretch>
        </p:blipFill>
        <p:spPr bwMode="auto">
          <a:xfrm>
            <a:off x="4643438" y="1428750"/>
            <a:ext cx="42862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447675" y="1155691"/>
            <a:ext cx="8445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8000"/>
                </a:solidFill>
              </a:rPr>
              <a:t>Induce </a:t>
            </a:r>
            <a:r>
              <a:rPr lang="en-US" altLang="ja-JP" b="1" dirty="0">
                <a:solidFill>
                  <a:srgbClr val="FF0000"/>
                </a:solidFill>
              </a:rPr>
              <a:t>12 </a:t>
            </a:r>
            <a:r>
              <a:rPr lang="en-US" altLang="ja-JP" b="1" dirty="0" err="1">
                <a:solidFill>
                  <a:srgbClr val="FF0000"/>
                </a:solidFill>
              </a:rPr>
              <a:t>GeV</a:t>
            </a:r>
            <a:r>
              <a:rPr lang="en-US" altLang="ja-JP" b="1" dirty="0">
                <a:solidFill>
                  <a:srgbClr val="FF0000"/>
                </a:solidFill>
              </a:rPr>
              <a:t> protons </a:t>
            </a:r>
            <a:r>
              <a:rPr lang="en-US" altLang="ja-JP" b="1" dirty="0">
                <a:solidFill>
                  <a:srgbClr val="008000"/>
                </a:solidFill>
              </a:rPr>
              <a:t>to Carbon and Cupper target, </a:t>
            </a:r>
            <a:r>
              <a:rPr lang="en-US" altLang="ja-JP" b="1" dirty="0">
                <a:solidFill>
                  <a:srgbClr val="3333FF"/>
                </a:solidFill>
              </a:rPr>
              <a:t>generate vector mesons</a:t>
            </a:r>
            <a:r>
              <a:rPr lang="en-US" altLang="ja-JP" b="1" dirty="0">
                <a:solidFill>
                  <a:srgbClr val="008000"/>
                </a:solidFill>
              </a:rPr>
              <a:t>, and </a:t>
            </a:r>
            <a:r>
              <a:rPr lang="en-US" altLang="ja-JP" b="1" dirty="0">
                <a:solidFill>
                  <a:srgbClr val="3333FF"/>
                </a:solidFill>
              </a:rPr>
              <a:t>detect </a:t>
            </a:r>
            <a:r>
              <a:rPr lang="en-US" altLang="ja-JP" b="1" dirty="0" err="1">
                <a:solidFill>
                  <a:srgbClr val="3333FF"/>
                </a:solidFill>
              </a:rPr>
              <a:t>e+e</a:t>
            </a:r>
            <a:r>
              <a:rPr lang="en-US" altLang="ja-JP" b="1" dirty="0">
                <a:solidFill>
                  <a:srgbClr val="3333FF"/>
                </a:solidFill>
              </a:rPr>
              <a:t>- decays </a:t>
            </a:r>
            <a:r>
              <a:rPr lang="en-US" altLang="ja-JP" b="1" dirty="0">
                <a:solidFill>
                  <a:srgbClr val="008000"/>
                </a:solidFill>
              </a:rPr>
              <a:t>with large acceptance spectrometer.</a:t>
            </a:r>
          </a:p>
        </p:txBody>
      </p:sp>
      <p:pic>
        <p:nvPicPr>
          <p:cNvPr id="27657" name="Picture 2" descr="eesub-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" y="2138363"/>
            <a:ext cx="46482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7658" name="Text Box 5"/>
          <p:cNvSpPr txBox="1">
            <a:spLocks noChangeArrowheads="1"/>
          </p:cNvSpPr>
          <p:nvPr/>
        </p:nvSpPr>
        <p:spPr bwMode="auto">
          <a:xfrm>
            <a:off x="785813" y="2757488"/>
            <a:ext cx="8318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6699"/>
                </a:solidFill>
              </a:rPr>
              <a:t>Cu  </a:t>
            </a:r>
          </a:p>
        </p:txBody>
      </p:sp>
      <p:sp>
        <p:nvSpPr>
          <p:cNvPr id="27659" name="Text Box 4"/>
          <p:cNvSpPr txBox="1">
            <a:spLocks noChangeArrowheads="1"/>
          </p:cNvSpPr>
          <p:nvPr/>
        </p:nvSpPr>
        <p:spPr bwMode="auto">
          <a:xfrm>
            <a:off x="2286000" y="2889250"/>
            <a:ext cx="1873250" cy="3968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33CC"/>
                </a:solidFill>
                <a:latin typeface="Symbol" pitchFamily="18" charset="2"/>
                <a:ea typeface="HGS創英角ﾎﾟｯﾌﾟ体" pitchFamily="50" charset="-128"/>
                <a:sym typeface="Wingdings" pitchFamily="2" charset="2"/>
              </a:rPr>
              <a:t>w</a:t>
            </a:r>
            <a:r>
              <a:rPr lang="en-US" altLang="ja-JP" sz="2000" b="1">
                <a:solidFill>
                  <a:srgbClr val="0033CC"/>
                </a:solidFill>
                <a:latin typeface="Arial" pitchFamily="34" charset="0"/>
                <a:ea typeface="HGS創英角ﾎﾟｯﾌﾟ体" pitchFamily="50" charset="-128"/>
                <a:sym typeface="Wingdings" pitchFamily="2" charset="2"/>
              </a:rPr>
              <a:t></a:t>
            </a:r>
            <a:r>
              <a:rPr lang="en-US" altLang="ja-JP" sz="2000" b="1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e</a:t>
            </a:r>
            <a:r>
              <a:rPr lang="en-US" altLang="ja-JP" sz="2000" b="1" baseline="30000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+</a:t>
            </a:r>
            <a:r>
              <a:rPr lang="en-US" altLang="ja-JP" sz="2000" b="1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e</a:t>
            </a:r>
            <a:r>
              <a:rPr lang="en-US" altLang="ja-JP" sz="2000" b="1" baseline="30000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-</a:t>
            </a:r>
          </a:p>
        </p:txBody>
      </p:sp>
      <p:sp>
        <p:nvSpPr>
          <p:cNvPr id="27660" name="Text Box 4"/>
          <p:cNvSpPr txBox="1">
            <a:spLocks noChangeArrowheads="1"/>
          </p:cNvSpPr>
          <p:nvPr/>
        </p:nvSpPr>
        <p:spPr bwMode="auto">
          <a:xfrm>
            <a:off x="571500" y="5103813"/>
            <a:ext cx="1873250" cy="3968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33CC"/>
                </a:solidFill>
                <a:latin typeface="Symbol" pitchFamily="18" charset="2"/>
                <a:ea typeface="HGS創英角ﾎﾟｯﾌﾟ体" pitchFamily="50" charset="-128"/>
                <a:sym typeface="Wingdings" pitchFamily="2" charset="2"/>
              </a:rPr>
              <a:t>r</a:t>
            </a:r>
            <a:r>
              <a:rPr lang="en-US" altLang="ja-JP" sz="2000" b="1">
                <a:solidFill>
                  <a:srgbClr val="0033CC"/>
                </a:solidFill>
                <a:latin typeface="Arial" pitchFamily="34" charset="0"/>
                <a:ea typeface="HGS創英角ﾎﾟｯﾌﾟ体" pitchFamily="50" charset="-128"/>
                <a:sym typeface="Wingdings" pitchFamily="2" charset="2"/>
              </a:rPr>
              <a:t></a:t>
            </a:r>
            <a:r>
              <a:rPr lang="en-US" altLang="ja-JP" sz="2000" b="1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e</a:t>
            </a:r>
            <a:r>
              <a:rPr lang="en-US" altLang="ja-JP" sz="2000" b="1" baseline="30000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+</a:t>
            </a:r>
            <a:r>
              <a:rPr lang="en-US" altLang="ja-JP" sz="2000" b="1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e</a:t>
            </a:r>
            <a:r>
              <a:rPr lang="en-US" altLang="ja-JP" sz="2000" b="1" baseline="30000">
                <a:solidFill>
                  <a:srgbClr val="0033CC"/>
                </a:solidFill>
                <a:latin typeface="Lucida Sans Unicode" pitchFamily="34" charset="0"/>
                <a:ea typeface="HGS創英角ﾎﾟｯﾌﾟ体" pitchFamily="50" charset="-128"/>
                <a:sym typeface="Wingdings" pitchFamily="2" charset="2"/>
              </a:rPr>
              <a:t>-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6429375" y="2571750"/>
            <a:ext cx="500063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7662" name="Text Box 4"/>
          <p:cNvSpPr txBox="1">
            <a:spLocks noChangeArrowheads="1"/>
          </p:cNvSpPr>
          <p:nvPr/>
        </p:nvSpPr>
        <p:spPr bwMode="auto">
          <a:xfrm>
            <a:off x="6215063" y="2286000"/>
            <a:ext cx="1071562" cy="523875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>
                <a:solidFill>
                  <a:srgbClr val="00FF00"/>
                </a:solidFill>
                <a:latin typeface="Symbol" pitchFamily="18" charset="2"/>
                <a:ea typeface="HGS創英角ﾎﾟｯﾌﾟ体" pitchFamily="50" charset="-128"/>
                <a:sym typeface="Wingdings" pitchFamily="2" charset="2"/>
              </a:rPr>
              <a:t>w</a:t>
            </a:r>
            <a:r>
              <a:rPr lang="en-US" altLang="ja-JP" sz="2800" b="1">
                <a:solidFill>
                  <a:srgbClr val="00FF00"/>
                </a:solidFill>
                <a:latin typeface="Arial" pitchFamily="34" charset="0"/>
                <a:ea typeface="HGS創英角ﾎﾟｯﾌﾟ体" pitchFamily="50" charset="-128"/>
                <a:sym typeface="Wingdings" pitchFamily="2" charset="2"/>
              </a:rPr>
              <a:t>/</a:t>
            </a:r>
            <a:r>
              <a:rPr lang="en-US" altLang="ja-JP" sz="2800" b="1">
                <a:solidFill>
                  <a:srgbClr val="00FF00"/>
                </a:solidFill>
                <a:latin typeface="Symbol" pitchFamily="18" charset="2"/>
                <a:ea typeface="HGS創英角ﾎﾟｯﾌﾟ体" pitchFamily="50" charset="-128"/>
                <a:sym typeface="Wingdings" pitchFamily="2" charset="2"/>
              </a:rPr>
              <a:t>r/f</a:t>
            </a:r>
            <a:endParaRPr lang="en-US" altLang="ja-JP" sz="2800" b="1" baseline="30000">
              <a:solidFill>
                <a:srgbClr val="00FF00"/>
              </a:solidFill>
              <a:latin typeface="Symbol" pitchFamily="18" charset="2"/>
              <a:ea typeface="HGS創英角ﾎﾟｯﾌﾟ体" pitchFamily="50" charset="-128"/>
              <a:sym typeface="Wingdings" pitchFamily="2" charset="2"/>
            </a:endParaRPr>
          </a:p>
        </p:txBody>
      </p:sp>
      <p:sp>
        <p:nvSpPr>
          <p:cNvPr id="27663" name="Rectangle 6"/>
          <p:cNvSpPr>
            <a:spLocks noChangeArrowheads="1"/>
          </p:cNvSpPr>
          <p:nvPr/>
        </p:nvSpPr>
        <p:spPr bwMode="auto">
          <a:xfrm>
            <a:off x="4714875" y="4143375"/>
            <a:ext cx="42148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6699"/>
                </a:solidFill>
              </a:rPr>
              <a:t>The </a:t>
            </a:r>
            <a:r>
              <a:rPr lang="en-US" altLang="ja-JP" sz="2400">
                <a:solidFill>
                  <a:srgbClr val="FF0000"/>
                </a:solidFill>
              </a:rPr>
              <a:t>excess over the known hadronic sources</a:t>
            </a:r>
            <a:r>
              <a:rPr lang="en-US" altLang="ja-JP" sz="2400">
                <a:solidFill>
                  <a:srgbClr val="006699"/>
                </a:solidFill>
              </a:rPr>
              <a:t> on the low mass side of </a:t>
            </a:r>
            <a:r>
              <a:rPr lang="en-US" altLang="ja-JP" sz="2400">
                <a:solidFill>
                  <a:srgbClr val="006699"/>
                </a:solidFill>
                <a:latin typeface="Symbol" pitchFamily="18" charset="2"/>
              </a:rPr>
              <a:t>w</a:t>
            </a:r>
            <a:r>
              <a:rPr lang="en-US" altLang="ja-JP" sz="2400">
                <a:solidFill>
                  <a:srgbClr val="006699"/>
                </a:solidFill>
              </a:rPr>
              <a:t> peak has been observed.</a:t>
            </a:r>
          </a:p>
        </p:txBody>
      </p:sp>
      <p:sp>
        <p:nvSpPr>
          <p:cNvPr id="27664" name="Text Box 4"/>
          <p:cNvSpPr txBox="1">
            <a:spLocks noChangeArrowheads="1"/>
          </p:cNvSpPr>
          <p:nvPr/>
        </p:nvSpPr>
        <p:spPr bwMode="auto">
          <a:xfrm>
            <a:off x="1643063" y="2071688"/>
            <a:ext cx="4032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altLang="ja-JP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M. Naruki et al., PRL 96 (2006) 092301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5720" y="773652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6699"/>
                </a:solidFill>
              </a:rPr>
              <a:t>KEK E325, </a:t>
            </a:r>
            <a:r>
              <a:rPr lang="en-US" altLang="ja-JP" dirty="0" smtClean="0">
                <a:solidFill>
                  <a:srgbClr val="006699"/>
                </a:solidFill>
                <a:latin typeface="Symbol" pitchFamily="18" charset="2"/>
              </a:rPr>
              <a:t>r/w </a:t>
            </a:r>
            <a:r>
              <a:rPr lang="ja-JP" altLang="en-US" dirty="0" smtClean="0">
                <a:solidFill>
                  <a:srgbClr val="006699"/>
                </a:solidFill>
                <a:sym typeface="Symbol" pitchFamily="18" charset="2"/>
              </a:rPr>
              <a:t> </a:t>
            </a:r>
            <a:r>
              <a:rPr lang="en-US" altLang="ja-JP" dirty="0" err="1" smtClean="0">
                <a:solidFill>
                  <a:srgbClr val="006699"/>
                </a:solidFill>
                <a:sym typeface="Symbol" pitchFamily="18" charset="2"/>
              </a:rPr>
              <a:t>e</a:t>
            </a:r>
            <a:r>
              <a:rPr lang="en-US" altLang="ja-JP" baseline="30000" dirty="0" err="1" smtClean="0">
                <a:solidFill>
                  <a:srgbClr val="006699"/>
                </a:solidFill>
                <a:sym typeface="Symbol" pitchFamily="18" charset="2"/>
              </a:rPr>
              <a:t>+</a:t>
            </a:r>
            <a:r>
              <a:rPr lang="en-US" altLang="ja-JP" dirty="0" err="1" smtClean="0">
                <a:solidFill>
                  <a:srgbClr val="006699"/>
                </a:solidFill>
                <a:sym typeface="Symbol" pitchFamily="18" charset="2"/>
              </a:rPr>
              <a:t>e</a:t>
            </a:r>
            <a:r>
              <a:rPr lang="en-US" altLang="ja-JP" baseline="30000" dirty="0" smtClean="0">
                <a:solidFill>
                  <a:srgbClr val="006699"/>
                </a:solidFill>
                <a:sym typeface="Symbol" pitchFamily="18" charset="2"/>
              </a:rPr>
              <a:t>- </a:t>
            </a:r>
            <a:endParaRPr lang="ja-JP" altLang="en-US" dirty="0">
              <a:solidFill>
                <a:srgbClr val="00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CLAS g7a @ J-Lab</a:t>
            </a:r>
            <a:endParaRPr lang="ja-JP" altLang="en-US" dirty="0"/>
          </a:p>
        </p:txBody>
      </p:sp>
      <p:sp>
        <p:nvSpPr>
          <p:cNvPr id="28675" name="日付プレースホルダ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solidFill>
                  <a:srgbClr val="006699"/>
                </a:solidFill>
              </a:rPr>
              <a:t>31/05/2012</a:t>
            </a:r>
          </a:p>
        </p:txBody>
      </p:sp>
      <p:sp>
        <p:nvSpPr>
          <p:cNvPr id="28676" name="フッター プレースホルダ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</a:p>
        </p:txBody>
      </p:sp>
      <p:sp>
        <p:nvSpPr>
          <p:cNvPr id="28677" name="スライド番号プレースホル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9DF733-D919-405C-BEA7-86CCA9667B28}" type="slidenum">
              <a:rPr lang="en-US" altLang="ja-JP" smtClean="0">
                <a:solidFill>
                  <a:srgbClr val="006699"/>
                </a:solidFill>
              </a:rPr>
              <a:pPr/>
              <a:t>32</a:t>
            </a:fld>
            <a:endParaRPr lang="en-US" altLang="ja-JP" smtClean="0">
              <a:solidFill>
                <a:srgbClr val="006699"/>
              </a:solidFill>
            </a:endParaRP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447675" y="928688"/>
            <a:ext cx="8445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8000"/>
                </a:solidFill>
              </a:rPr>
              <a:t>Induce  </a:t>
            </a:r>
            <a:r>
              <a:rPr lang="en-US" altLang="ja-JP" b="1">
                <a:solidFill>
                  <a:srgbClr val="FF0000"/>
                </a:solidFill>
              </a:rPr>
              <a:t>photons</a:t>
            </a:r>
            <a:r>
              <a:rPr lang="en-US" altLang="ja-JP" b="1">
                <a:solidFill>
                  <a:srgbClr val="008000"/>
                </a:solidFill>
              </a:rPr>
              <a:t> to Liquid dueterium, Carbon, Titanium and Iron  targets, </a:t>
            </a:r>
            <a:r>
              <a:rPr lang="en-US" altLang="ja-JP" b="1">
                <a:solidFill>
                  <a:srgbClr val="3333FF"/>
                </a:solidFill>
              </a:rPr>
              <a:t>generate vector mesons</a:t>
            </a:r>
            <a:r>
              <a:rPr lang="en-US" altLang="ja-JP" b="1">
                <a:solidFill>
                  <a:srgbClr val="008000"/>
                </a:solidFill>
              </a:rPr>
              <a:t>, and </a:t>
            </a:r>
            <a:r>
              <a:rPr lang="en-US" altLang="ja-JP" b="1">
                <a:solidFill>
                  <a:srgbClr val="3333FF"/>
                </a:solidFill>
              </a:rPr>
              <a:t>detect e+e- decays</a:t>
            </a:r>
            <a:r>
              <a:rPr lang="en-US" altLang="ja-JP" b="1">
                <a:solidFill>
                  <a:srgbClr val="008000"/>
                </a:solidFill>
              </a:rPr>
              <a:t> with large acceptance spectrometer.</a:t>
            </a:r>
          </a:p>
        </p:txBody>
      </p:sp>
      <p:pic>
        <p:nvPicPr>
          <p:cNvPr id="28679" name="Picture 1"/>
          <p:cNvPicPr>
            <a:picLocks noChangeAspect="1" noChangeArrowheads="1"/>
          </p:cNvPicPr>
          <p:nvPr/>
        </p:nvPicPr>
        <p:blipFill>
          <a:blip r:embed="rId3" cstate="print"/>
          <a:srcRect l="5962"/>
          <a:stretch>
            <a:fillRect/>
          </a:stretch>
        </p:blipFill>
        <p:spPr bwMode="auto">
          <a:xfrm>
            <a:off x="0" y="2357438"/>
            <a:ext cx="464343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4"/>
          <p:cNvSpPr txBox="1">
            <a:spLocks noChangeArrowheads="1"/>
          </p:cNvSpPr>
          <p:nvPr/>
        </p:nvSpPr>
        <p:spPr bwMode="auto">
          <a:xfrm>
            <a:off x="142844" y="2000250"/>
            <a:ext cx="447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altLang="ja-JP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R. Nasseripour et al., PRL 99 (2007) 262302</a:t>
            </a:r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6000760" y="6007123"/>
            <a:ext cx="2643188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altLang="ja-JP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de-DE" altLang="ja-JP" sz="2000" b="1" baseline="-25000" dirty="0">
                <a:solidFill>
                  <a:srgbClr val="3333CC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r</a:t>
            </a:r>
            <a:r>
              <a:rPr kumimoji="0" lang="de-DE" altLang="ja-JP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de-DE" altLang="ja-JP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kumimoji="0" lang="de-DE" altLang="ja-JP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kumimoji="0" lang="de-DE" altLang="ja-JP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kumimoji="0" lang="de-DE" altLang="ja-JP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kumimoji="0" lang="de-DE" altLang="ja-JP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(1 -  /</a:t>
            </a:r>
            <a:r>
              <a:rPr kumimoji="0" lang="de-DE" altLang="ja-JP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kumimoji="0" lang="de-DE" altLang="ja-JP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altLang="ja-JP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for  = 0.02 ± 0.02</a:t>
            </a:r>
          </a:p>
        </p:txBody>
      </p:sp>
      <p:sp>
        <p:nvSpPr>
          <p:cNvPr id="28682" name="Rectangle 6"/>
          <p:cNvSpPr>
            <a:spLocks noChangeArrowheads="1"/>
          </p:cNvSpPr>
          <p:nvPr/>
        </p:nvSpPr>
        <p:spPr bwMode="auto">
          <a:xfrm>
            <a:off x="5000625" y="4572000"/>
            <a:ext cx="32146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6699"/>
                </a:solidFill>
              </a:rPr>
              <a:t>No </a:t>
            </a:r>
            <a:r>
              <a:rPr lang="en-US" altLang="ja-JP" sz="2400">
                <a:solidFill>
                  <a:srgbClr val="FF0000"/>
                </a:solidFill>
              </a:rPr>
              <a:t>peak shift</a:t>
            </a:r>
            <a:r>
              <a:rPr lang="en-US" altLang="ja-JP" sz="2400">
                <a:solidFill>
                  <a:srgbClr val="006699"/>
                </a:solidFill>
              </a:rPr>
              <a:t> of </a:t>
            </a:r>
            <a:r>
              <a:rPr lang="en-US" altLang="ja-JP" sz="2400">
                <a:solidFill>
                  <a:srgbClr val="006699"/>
                </a:solidFill>
                <a:latin typeface="Symbol" pitchFamily="18" charset="2"/>
              </a:rPr>
              <a:t>r</a:t>
            </a:r>
            <a:r>
              <a:rPr lang="en-US" altLang="ja-JP" sz="2400">
                <a:solidFill>
                  <a:srgbClr val="006699"/>
                </a:solidFill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6699"/>
                </a:solidFill>
              </a:rPr>
              <a:t>Only broadening is observed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643438" y="1912938"/>
            <a:ext cx="4286250" cy="2587625"/>
            <a:chOff x="2925" y="1205"/>
            <a:chExt cx="2700" cy="1630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925" y="1205"/>
              <a:ext cx="2700" cy="1630"/>
              <a:chOff x="2925" y="1205"/>
              <a:chExt cx="2700" cy="1630"/>
            </a:xfrm>
          </p:grpSpPr>
          <p:pic>
            <p:nvPicPr>
              <p:cNvPr id="28686" name="Picture 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23459" r="51427"/>
              <a:stretch>
                <a:fillRect/>
              </a:stretch>
            </p:blipFill>
            <p:spPr bwMode="auto">
              <a:xfrm>
                <a:off x="2925" y="1205"/>
                <a:ext cx="2700" cy="1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7" name="Text Box 13"/>
              <p:cNvSpPr txBox="1">
                <a:spLocks noChangeArrowheads="1"/>
              </p:cNvSpPr>
              <p:nvPr/>
            </p:nvSpPr>
            <p:spPr bwMode="auto">
              <a:xfrm>
                <a:off x="3243" y="1924"/>
                <a:ext cx="208" cy="3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800" b="1">
                    <a:solidFill>
                      <a:srgbClr val="000000"/>
                    </a:solidFill>
                    <a:latin typeface="Symbol" pitchFamily="18" charset="2"/>
                  </a:rPr>
                  <a:t>g</a:t>
                </a:r>
              </a:p>
            </p:txBody>
          </p:sp>
        </p:grpSp>
        <p:sp>
          <p:nvSpPr>
            <p:cNvPr id="28685" name="Text Box 4"/>
            <p:cNvSpPr txBox="1">
              <a:spLocks noChangeArrowheads="1"/>
            </p:cNvSpPr>
            <p:nvPr/>
          </p:nvSpPr>
          <p:spPr bwMode="auto">
            <a:xfrm>
              <a:off x="3878" y="1836"/>
              <a:ext cx="584" cy="288"/>
            </a:xfrm>
            <a:prstGeom prst="rect">
              <a:avLst/>
            </a:prstGeom>
            <a:solidFill>
              <a:schemeClr val="bg1"/>
            </a:solidFill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400" b="1">
                  <a:solidFill>
                    <a:srgbClr val="00FF00"/>
                  </a:solidFill>
                  <a:latin typeface="Symbol" pitchFamily="18" charset="2"/>
                  <a:ea typeface="HGS創英角ﾎﾟｯﾌﾟ体" pitchFamily="50" charset="-128"/>
                  <a:sym typeface="Wingdings" pitchFamily="2" charset="2"/>
                </a:rPr>
                <a:t>w</a:t>
              </a:r>
              <a:r>
                <a:rPr lang="en-US" altLang="ja-JP" sz="2400" b="1">
                  <a:solidFill>
                    <a:srgbClr val="00FF00"/>
                  </a:solidFill>
                  <a:latin typeface="Arial" pitchFamily="34" charset="0"/>
                  <a:ea typeface="HGS創英角ﾎﾟｯﾌﾟ体" pitchFamily="50" charset="-128"/>
                  <a:sym typeface="Wingdings" pitchFamily="2" charset="2"/>
                </a:rPr>
                <a:t>/</a:t>
              </a:r>
              <a:r>
                <a:rPr lang="en-US" altLang="ja-JP" sz="2400" b="1">
                  <a:solidFill>
                    <a:srgbClr val="00FF00"/>
                  </a:solidFill>
                  <a:latin typeface="Symbol" pitchFamily="18" charset="2"/>
                  <a:ea typeface="HGS創英角ﾎﾟｯﾌﾟ体" pitchFamily="50" charset="-128"/>
                  <a:sym typeface="Wingdings" pitchFamily="2" charset="2"/>
                </a:rPr>
                <a:t>r/f</a:t>
              </a:r>
              <a:endParaRPr lang="en-US" altLang="ja-JP" sz="2400" b="1" baseline="30000">
                <a:solidFill>
                  <a:srgbClr val="00FF00"/>
                </a:solidFill>
                <a:latin typeface="Symbol" pitchFamily="18" charset="2"/>
                <a:ea typeface="HGS創英角ﾎﾟｯﾌﾟ体" pitchFamily="50" charset="-128"/>
                <a:sym typeface="Wingdings" pitchFamily="2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Contradiction?</a:t>
            </a:r>
            <a:endParaRPr lang="ja-JP" altLang="en-US" dirty="0"/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>
          <a:xfrm>
            <a:off x="214313" y="1214438"/>
            <a:ext cx="5072062" cy="478631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ja-JP" dirty="0" smtClean="0"/>
              <a:t>Difference is significant</a:t>
            </a:r>
          </a:p>
          <a:p>
            <a:pPr>
              <a:defRPr/>
            </a:pP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What can cause the difference?</a:t>
            </a:r>
          </a:p>
          <a:p>
            <a:pPr lvl="1">
              <a:defRPr/>
            </a:pPr>
            <a:r>
              <a:rPr lang="en-US" altLang="ja-JP" dirty="0" smtClean="0"/>
              <a:t>Different production process</a:t>
            </a:r>
          </a:p>
          <a:p>
            <a:pPr lvl="1">
              <a:defRPr/>
            </a:pPr>
            <a:r>
              <a:rPr lang="en-US" altLang="ja-JP" dirty="0" smtClean="0"/>
              <a:t>Peak shift caused by phase space effects in </a:t>
            </a:r>
            <a:r>
              <a:rPr lang="en-US" altLang="ja-JP" dirty="0" err="1" smtClean="0"/>
              <a:t>pA</a:t>
            </a:r>
            <a:r>
              <a:rPr lang="en-US" altLang="ja-JP" dirty="0" smtClean="0"/>
              <a:t>?</a:t>
            </a:r>
          </a:p>
          <a:p>
            <a:pPr lvl="2">
              <a:defRPr/>
            </a:pPr>
            <a:r>
              <a:rPr lang="en-US" altLang="ja-JP" dirty="0" smtClean="0"/>
              <a:t>Need spectral function of </a:t>
            </a:r>
            <a:r>
              <a:rPr lang="en-US" altLang="ja-JP" dirty="0" smtClean="0">
                <a:latin typeface="Symbol" pitchFamily="18" charset="2"/>
              </a:rPr>
              <a:t>r</a:t>
            </a:r>
            <a:r>
              <a:rPr lang="en-US" altLang="ja-JP" dirty="0" smtClean="0"/>
              <a:t> without nuclear matter effects</a:t>
            </a:r>
          </a:p>
          <a:p>
            <a:pPr lvl="1">
              <a:buNone/>
              <a:defRPr/>
            </a:pPr>
            <a:r>
              <a:rPr lang="en-US" altLang="ja-JP" dirty="0" smtClean="0"/>
              <a:t>Note: </a:t>
            </a:r>
          </a:p>
          <a:p>
            <a:pPr lvl="2">
              <a:defRPr/>
            </a:pPr>
            <a:r>
              <a:rPr lang="en-US" altLang="ja-JP" dirty="0" smtClean="0"/>
              <a:t>similar momentum range</a:t>
            </a:r>
          </a:p>
          <a:p>
            <a:pPr lvl="2">
              <a:defRPr/>
            </a:pPr>
            <a:r>
              <a:rPr lang="en-US" altLang="ja-JP" dirty="0" smtClean="0"/>
              <a:t>E325 can go lower slightly</a:t>
            </a:r>
          </a:p>
          <a:p>
            <a:pPr lvl="2">
              <a:defRPr/>
            </a:pPr>
            <a:endParaRPr lang="ja-JP" altLang="en-US" dirty="0"/>
          </a:p>
        </p:txBody>
      </p:sp>
      <p:sp>
        <p:nvSpPr>
          <p:cNvPr id="29700" name="日付プレースホルダ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solidFill>
                  <a:srgbClr val="006699"/>
                </a:solidFill>
              </a:rPr>
              <a:t>31/05/2012</a:t>
            </a:r>
          </a:p>
        </p:txBody>
      </p:sp>
      <p:sp>
        <p:nvSpPr>
          <p:cNvPr id="29701" name="フッター プレースホルダ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solidFill>
                  <a:srgbClr val="006699"/>
                </a:solidFill>
              </a:rPr>
              <a:t>MESON2012, K. Ozawa</a:t>
            </a:r>
          </a:p>
        </p:txBody>
      </p:sp>
      <p:sp>
        <p:nvSpPr>
          <p:cNvPr id="29702" name="スライド番号プレースホル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A413DC-15D1-4D5B-A748-8577EBB1AF13}" type="slidenum">
              <a:rPr lang="en-US" altLang="ja-JP" smtClean="0">
                <a:solidFill>
                  <a:srgbClr val="006699"/>
                </a:solidFill>
              </a:rPr>
              <a:pPr/>
              <a:t>33</a:t>
            </a:fld>
            <a:endParaRPr lang="en-US" altLang="ja-JP" smtClean="0">
              <a:solidFill>
                <a:srgbClr val="006699"/>
              </a:solidFill>
            </a:endParaRPr>
          </a:p>
        </p:txBody>
      </p:sp>
      <p:grpSp>
        <p:nvGrpSpPr>
          <p:cNvPr id="3" name="グループ化 7"/>
          <p:cNvGrpSpPr>
            <a:grpSpLocks/>
          </p:cNvGrpSpPr>
          <p:nvPr/>
        </p:nvGrpSpPr>
        <p:grpSpPr bwMode="auto">
          <a:xfrm>
            <a:off x="4929188" y="1071563"/>
            <a:ext cx="3571875" cy="3643312"/>
            <a:chOff x="3994475" y="3646408"/>
            <a:chExt cx="2761017" cy="2905161"/>
          </a:xfrm>
        </p:grpSpPr>
        <p:pic>
          <p:nvPicPr>
            <p:cNvPr id="2970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9722" t="49773" r="22870"/>
            <a:stretch>
              <a:fillRect/>
            </a:stretch>
          </p:blipFill>
          <p:spPr bwMode="auto">
            <a:xfrm>
              <a:off x="3994475" y="3691558"/>
              <a:ext cx="2752329" cy="2860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3" descr="ee-bin2-sub-c"/>
            <p:cNvPicPr>
              <a:picLocks noChangeAspect="1" noChangeArrowheads="1"/>
            </p:cNvPicPr>
            <p:nvPr/>
          </p:nvPicPr>
          <p:blipFill>
            <a:blip r:embed="rId4" cstate="print"/>
            <a:srcRect l="16498" t="48994" r="31496" b="12997"/>
            <a:stretch>
              <a:fillRect/>
            </a:stretch>
          </p:blipFill>
          <p:spPr bwMode="auto">
            <a:xfrm>
              <a:off x="4043434" y="3646408"/>
              <a:ext cx="2712058" cy="2132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4" name="テキスト ボックス 10"/>
          <p:cNvSpPr txBox="1">
            <a:spLocks noChangeArrowheads="1"/>
          </p:cNvSpPr>
          <p:nvPr/>
        </p:nvSpPr>
        <p:spPr bwMode="auto">
          <a:xfrm>
            <a:off x="4929188" y="5568950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6699"/>
                </a:solidFill>
              </a:rPr>
              <a:t>In addition, background  issue is pointed out by CLAS</a:t>
            </a:r>
            <a:endParaRPr lang="ja-JP" altLang="en-US">
              <a:solidFill>
                <a:srgbClr val="006699"/>
              </a:solidFill>
            </a:endParaRPr>
          </a:p>
        </p:txBody>
      </p:sp>
      <p:sp>
        <p:nvSpPr>
          <p:cNvPr id="29705" name="テキスト ボックス 11"/>
          <p:cNvSpPr txBox="1">
            <a:spLocks noChangeArrowheads="1"/>
          </p:cNvSpPr>
          <p:nvPr/>
        </p:nvSpPr>
        <p:spPr bwMode="auto">
          <a:xfrm>
            <a:off x="4929188" y="1571625"/>
            <a:ext cx="1208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>
                <a:solidFill>
                  <a:srgbClr val="3333FF"/>
                </a:solidFill>
              </a:rPr>
              <a:t>CLAS</a:t>
            </a:r>
            <a:endParaRPr lang="ja-JP" altLang="en-US" sz="2800" b="1">
              <a:solidFill>
                <a:srgbClr val="3333FF"/>
              </a:solidFill>
            </a:endParaRPr>
          </a:p>
        </p:txBody>
      </p:sp>
      <p:sp>
        <p:nvSpPr>
          <p:cNvPr id="29706" name="テキスト ボックス 12"/>
          <p:cNvSpPr txBox="1">
            <a:spLocks noChangeArrowheads="1"/>
          </p:cNvSpPr>
          <p:nvPr/>
        </p:nvSpPr>
        <p:spPr bwMode="auto">
          <a:xfrm>
            <a:off x="7643813" y="1785938"/>
            <a:ext cx="98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>
                <a:solidFill>
                  <a:srgbClr val="000000"/>
                </a:solidFill>
              </a:rPr>
              <a:t>KEK</a:t>
            </a:r>
            <a:endParaRPr lang="ja-JP" altLang="en-US" sz="2800" b="1">
              <a:solidFill>
                <a:srgbClr val="00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rot="10800000" flipV="1">
            <a:off x="6786563" y="2357438"/>
            <a:ext cx="1285875" cy="78581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29705" idx="2"/>
          </p:cNvCxnSpPr>
          <p:nvPr/>
        </p:nvCxnSpPr>
        <p:spPr>
          <a:xfrm rot="16200000" flipH="1">
            <a:off x="5421313" y="2206625"/>
            <a:ext cx="476250" cy="2540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92163"/>
          </a:xfrm>
        </p:spPr>
        <p:txBody>
          <a:bodyPr lIns="0" tIns="0" rIns="0" bIns="0"/>
          <a:lstStyle/>
          <a:p>
            <a:r>
              <a:rPr lang="en-US" altLang="ja-JP" dirty="0" smtClean="0"/>
              <a:t>Approved experiments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971550" y="836613"/>
          <a:ext cx="7877175" cy="5414962"/>
        </p:xfrm>
        <a:graphic>
          <a:graphicData uri="http://schemas.openxmlformats.org/presentationml/2006/ole">
            <p:oleObj spid="_x0000_s47106" name="ワークシート" r:id="rId3" imgW="12051754" imgH="7812044" progId="Excel.Sheet.8">
              <p:embed/>
            </p:oleObj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9750" y="6308725"/>
            <a:ext cx="1008063" cy="3857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lIns="91406" tIns="45703" rIns="91406" bIns="45703"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Stage 1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92275" y="6308725"/>
            <a:ext cx="1008063" cy="3857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lIns="91406" tIns="45703" rIns="91406" bIns="45703"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Stage 2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916238" y="6308725"/>
            <a:ext cx="1152525" cy="385763"/>
          </a:xfrm>
          <a:prstGeom prst="rect">
            <a:avLst/>
          </a:prstGeom>
          <a:solidFill>
            <a:srgbClr val="FF99CC"/>
          </a:solidFill>
          <a:ln w="28575">
            <a:noFill/>
            <a:miter lim="800000"/>
            <a:headEnd/>
            <a:tailEnd/>
          </a:ln>
          <a:effectLst/>
        </p:spPr>
        <p:txBody>
          <a:bodyPr lIns="91406" tIns="45703" rIns="91406" bIns="45703"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Running</a:t>
            </a: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0" y="1196975"/>
            <a:ext cx="1116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 b="1" smtClean="0">
                <a:solidFill>
                  <a:srgbClr val="000000"/>
                </a:solidFill>
              </a:rPr>
              <a:t>K1.8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0" y="4868863"/>
            <a:ext cx="10429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 b="1" smtClean="0">
                <a:solidFill>
                  <a:srgbClr val="000000"/>
                </a:solidFill>
              </a:rPr>
              <a:t>K1.8BR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43" name="Picture 15" descr="ビーム強度と実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8640763" cy="5662613"/>
          </a:xfrm>
          <a:prstGeom prst="rect">
            <a:avLst/>
          </a:prstGeom>
          <a:noFill/>
        </p:spPr>
      </p:pic>
      <p:sp>
        <p:nvSpPr>
          <p:cNvPr id="737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0"/>
            <a:ext cx="8642350" cy="90805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chemeClr val="tx1"/>
                </a:solidFill>
              </a:rPr>
              <a:t>As increasing the beam intensity, </a:t>
            </a: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3492500" y="3068638"/>
            <a:ext cx="142875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27313" y="6524625"/>
            <a:ext cx="612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CC0000"/>
                </a:solidFill>
              </a:rPr>
              <a:t>ニュートリノとビームタイムを分け合って実験を行う。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924300" y="1412875"/>
            <a:ext cx="4608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CC0000"/>
                </a:solidFill>
              </a:rPr>
              <a:t>加速器部と協力してビーム強度を増強する！</a:t>
            </a:r>
          </a:p>
        </p:txBody>
      </p:sp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3851275" y="2492375"/>
            <a:ext cx="1368425" cy="863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36" name="Oval 8"/>
          <p:cNvSpPr>
            <a:spLocks noChangeArrowheads="1"/>
          </p:cNvSpPr>
          <p:nvPr/>
        </p:nvSpPr>
        <p:spPr bwMode="auto">
          <a:xfrm>
            <a:off x="5219700" y="1844675"/>
            <a:ext cx="3924300" cy="863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 rot="-2025045">
            <a:off x="5148263" y="2492375"/>
            <a:ext cx="360362" cy="287338"/>
          </a:xfrm>
          <a:prstGeom prst="rightArrow">
            <a:avLst>
              <a:gd name="adj1" fmla="val 50000"/>
              <a:gd name="adj2" fmla="val 3135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4140200" y="5589588"/>
            <a:ext cx="4608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b="1" smtClean="0">
                <a:solidFill>
                  <a:srgbClr val="CC0000"/>
                </a:solidFill>
              </a:rPr>
              <a:t>これからが新たな成果が出てくる時期！</a:t>
            </a:r>
          </a:p>
        </p:txBody>
      </p:sp>
      <p:sp>
        <p:nvSpPr>
          <p:cNvPr id="73739" name="Oval 11"/>
          <p:cNvSpPr>
            <a:spLocks noChangeArrowheads="1"/>
          </p:cNvSpPr>
          <p:nvPr/>
        </p:nvSpPr>
        <p:spPr bwMode="auto">
          <a:xfrm>
            <a:off x="3492500" y="1052513"/>
            <a:ext cx="574675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40" name="Oval 12"/>
          <p:cNvSpPr>
            <a:spLocks noChangeArrowheads="1"/>
          </p:cNvSpPr>
          <p:nvPr/>
        </p:nvSpPr>
        <p:spPr bwMode="auto">
          <a:xfrm>
            <a:off x="4140200" y="1052513"/>
            <a:ext cx="8636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42" name="Oval 14"/>
          <p:cNvSpPr>
            <a:spLocks noChangeArrowheads="1"/>
          </p:cNvSpPr>
          <p:nvPr/>
        </p:nvSpPr>
        <p:spPr bwMode="auto">
          <a:xfrm>
            <a:off x="6227763" y="1052513"/>
            <a:ext cx="936625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44" name="Oval 16"/>
          <p:cNvSpPr>
            <a:spLocks noChangeArrowheads="1"/>
          </p:cNvSpPr>
          <p:nvPr/>
        </p:nvSpPr>
        <p:spPr bwMode="auto">
          <a:xfrm>
            <a:off x="7235825" y="1052513"/>
            <a:ext cx="936625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45" name="Oval 17"/>
          <p:cNvSpPr>
            <a:spLocks noChangeArrowheads="1"/>
          </p:cNvSpPr>
          <p:nvPr/>
        </p:nvSpPr>
        <p:spPr bwMode="auto">
          <a:xfrm>
            <a:off x="8243888" y="1052513"/>
            <a:ext cx="792162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73747" name="Oval 19"/>
          <p:cNvSpPr>
            <a:spLocks noChangeArrowheads="1"/>
          </p:cNvSpPr>
          <p:nvPr/>
        </p:nvSpPr>
        <p:spPr bwMode="auto">
          <a:xfrm>
            <a:off x="5435600" y="1052513"/>
            <a:ext cx="649288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Status of J-PARC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All components are back by the last December</a:t>
            </a:r>
          </a:p>
          <a:p>
            <a:pPr lvl="1"/>
            <a:r>
              <a:rPr lang="en-US" altLang="ja-JP" dirty="0" smtClean="0"/>
              <a:t>The first beam after the earthquake is delivered to Neutrino on Dec 24. 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Physics data are collected in February</a:t>
            </a:r>
          </a:p>
          <a:p>
            <a:pPr lvl="1"/>
            <a:r>
              <a:rPr lang="en-US" altLang="ja-JP" dirty="0" err="1" smtClean="0"/>
              <a:t>Penta</a:t>
            </a:r>
            <a:r>
              <a:rPr lang="en-US" altLang="ja-JP" dirty="0" smtClean="0"/>
              <a:t> quark search with a different beam energy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 Next Physics run will start on June 9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!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Effects of the earth quake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429000"/>
            <a:ext cx="44002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528392" cy="487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27984" y="1340768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Building itself is almost OK, since it is fixed to a solid rock under </a:t>
            </a:r>
            <a:r>
              <a:rPr kumimoji="1" lang="en-US" altLang="ja-JP" sz="2400" dirty="0" smtClean="0"/>
              <a:t>the ground </a:t>
            </a:r>
            <a:r>
              <a:rPr kumimoji="1" lang="en-US" altLang="ja-JP" sz="2400" dirty="0" smtClean="0"/>
              <a:t>using piles. </a:t>
            </a:r>
          </a:p>
          <a:p>
            <a:r>
              <a:rPr lang="en-US" altLang="ja-JP" sz="2400" dirty="0" smtClean="0"/>
              <a:t>However, ground level has large effects  like these photos. 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56469" y="6309320"/>
            <a:ext cx="3452035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All  damages are fixed.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Magnets are moved – re-aligned!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555776" y="6165304"/>
            <a:ext cx="540060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37772"/>
            <a:ext cx="7178377" cy="55756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16025" y="1700808"/>
            <a:ext cx="1043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Main Ring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861048"/>
            <a:ext cx="38195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Not only recover, Improvements!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2654" b="5744"/>
          <a:stretch>
            <a:fillRect/>
          </a:stretch>
        </p:blipFill>
        <p:spPr bwMode="auto">
          <a:xfrm>
            <a:off x="251520" y="1268760"/>
            <a:ext cx="6601791" cy="295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403648" y="544522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SX collimator to localize residual activation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429309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Solenoid coils to improve duty factor in Slow extraction.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92280" y="3419708"/>
            <a:ext cx="1581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SX collimator</a:t>
            </a:r>
            <a:endParaRPr kumimoji="1" lang="ja-JP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physics program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図 86" descr="all_100519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189547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テキスト ボックス 77"/>
          <p:cNvSpPr txBox="1">
            <a:spLocks noChangeArrowheads="1"/>
          </p:cNvSpPr>
          <p:nvPr/>
        </p:nvSpPr>
        <p:spPr bwMode="auto">
          <a:xfrm>
            <a:off x="1616075" y="334963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3200">
                <a:solidFill>
                  <a:schemeClr val="tx2"/>
                </a:solidFill>
                <a:latin typeface="Helvetica" pitchFamily="34" charset="0"/>
                <a:ea typeface="Osaka"/>
                <a:cs typeface="Osaka"/>
              </a:rPr>
              <a:t>Nuclear &amp; Hadron Physics at J-PARC</a:t>
            </a:r>
          </a:p>
        </p:txBody>
      </p:sp>
      <p:grpSp>
        <p:nvGrpSpPr>
          <p:cNvPr id="2" name="Group 161"/>
          <p:cNvGrpSpPr>
            <a:grpSpLocks/>
          </p:cNvGrpSpPr>
          <p:nvPr/>
        </p:nvGrpSpPr>
        <p:grpSpPr bwMode="auto">
          <a:xfrm>
            <a:off x="61913" y="1185863"/>
            <a:ext cx="3773487" cy="2205037"/>
            <a:chOff x="39" y="747"/>
            <a:chExt cx="2377" cy="1389"/>
          </a:xfrm>
        </p:grpSpPr>
        <p:pic>
          <p:nvPicPr>
            <p:cNvPr id="18437" name="Picture 6" descr="Z:\JHF\ハドロンパンフレット\2009年3月作成\2009.5ハドロン実験施設jpg\04_2c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" y="1483"/>
              <a:ext cx="116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テキスト ボックス 43"/>
            <p:cNvSpPr txBox="1">
              <a:spLocks noChangeArrowheads="1"/>
            </p:cNvSpPr>
            <p:nvPr/>
          </p:nvSpPr>
          <p:spPr bwMode="auto">
            <a:xfrm>
              <a:off x="318" y="1738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Symbol" pitchFamily="18" charset="2"/>
                  <a:ea typeface="HG明朝B" pitchFamily="17" charset="-128"/>
                </a:rPr>
                <a:t>L,X</a:t>
              </a:r>
            </a:p>
          </p:txBody>
        </p:sp>
        <p:sp>
          <p:nvSpPr>
            <p:cNvPr id="18439" name="テキスト ボックス 49"/>
            <p:cNvSpPr txBox="1">
              <a:spLocks noChangeArrowheads="1"/>
            </p:cNvSpPr>
            <p:nvPr/>
          </p:nvSpPr>
          <p:spPr bwMode="auto">
            <a:xfrm>
              <a:off x="574" y="1031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ja-JP" altLang="ja-JP">
                <a:latin typeface="Georgia" pitchFamily="18" charset="0"/>
                <a:ea typeface="HG明朝B" pitchFamily="17" charset="-128"/>
              </a:endParaRPr>
            </a:p>
          </p:txBody>
        </p:sp>
        <p:sp>
          <p:nvSpPr>
            <p:cNvPr id="143" name="正方形/長方形 142"/>
            <p:cNvSpPr/>
            <p:nvPr/>
          </p:nvSpPr>
          <p:spPr bwMode="auto">
            <a:xfrm>
              <a:off x="78" y="828"/>
              <a:ext cx="2139" cy="1218"/>
            </a:xfrm>
            <a:prstGeom prst="rect">
              <a:avLst/>
            </a:prstGeom>
            <a:ln w="28575">
              <a:solidFill>
                <a:srgbClr val="FFFF6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441" name="Picture 4" descr="nc_s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61273">
              <a:off x="375" y="747"/>
              <a:ext cx="176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Rectangle 7"/>
            <p:cNvSpPr>
              <a:spLocks noChangeArrowheads="1"/>
            </p:cNvSpPr>
            <p:nvPr/>
          </p:nvSpPr>
          <p:spPr bwMode="auto">
            <a:xfrm rot="-676774">
              <a:off x="1072" y="1827"/>
              <a:ext cx="467" cy="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446088" indent="-446088" algn="ctr" defTabSz="449263"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6088" algn="l"/>
                  <a:tab pos="1360488" algn="l"/>
                  <a:tab pos="2274888" algn="l"/>
                  <a:tab pos="3189288" algn="l"/>
                  <a:tab pos="4103688" algn="l"/>
                  <a:tab pos="5018088" algn="l"/>
                  <a:tab pos="5932488" algn="l"/>
                  <a:tab pos="6846888" algn="l"/>
                  <a:tab pos="7761288" algn="l"/>
                  <a:tab pos="8675688" algn="l"/>
                  <a:tab pos="9590088" algn="l"/>
                  <a:tab pos="10504488" algn="l"/>
                </a:tabLst>
              </a:pPr>
              <a:endParaRPr kumimoji="0" lang="en-GB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3" name="Line 8"/>
            <p:cNvSpPr>
              <a:spLocks noChangeShapeType="1"/>
            </p:cNvSpPr>
            <p:nvPr/>
          </p:nvSpPr>
          <p:spPr bwMode="auto">
            <a:xfrm rot="21343226" flipV="1">
              <a:off x="317" y="1792"/>
              <a:ext cx="1527" cy="139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44" name="Line 11"/>
            <p:cNvSpPr>
              <a:spLocks noChangeShapeType="1"/>
            </p:cNvSpPr>
            <p:nvPr/>
          </p:nvSpPr>
          <p:spPr bwMode="auto">
            <a:xfrm rot="-256774" flipH="1" flipV="1">
              <a:off x="186" y="1625"/>
              <a:ext cx="127" cy="353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45" name="Rectangle 12"/>
            <p:cNvSpPr>
              <a:spLocks noChangeArrowheads="1"/>
            </p:cNvSpPr>
            <p:nvPr/>
          </p:nvSpPr>
          <p:spPr bwMode="auto">
            <a:xfrm>
              <a:off x="1812" y="1694"/>
              <a:ext cx="2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GB" altLang="ja-JP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8446" name="Rectangle 13"/>
            <p:cNvSpPr>
              <a:spLocks noChangeArrowheads="1"/>
            </p:cNvSpPr>
            <p:nvPr/>
          </p:nvSpPr>
          <p:spPr bwMode="auto">
            <a:xfrm>
              <a:off x="39" y="1454"/>
              <a:ext cx="2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GB" altLang="ja-JP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</a:p>
          </p:txBody>
        </p:sp>
        <p:pic>
          <p:nvPicPr>
            <p:cNvPr id="18447" name="Picture 16" descr="nc_s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61273">
              <a:off x="375" y="747"/>
              <a:ext cx="176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8" name="Line 17"/>
            <p:cNvSpPr>
              <a:spLocks noChangeShapeType="1"/>
            </p:cNvSpPr>
            <p:nvPr/>
          </p:nvSpPr>
          <p:spPr bwMode="auto">
            <a:xfrm rot="21369761" flipV="1">
              <a:off x="333" y="1622"/>
              <a:ext cx="1518" cy="153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49" name="Line 18"/>
            <p:cNvSpPr>
              <a:spLocks noChangeShapeType="1"/>
            </p:cNvSpPr>
            <p:nvPr/>
          </p:nvSpPr>
          <p:spPr bwMode="auto">
            <a:xfrm rot="-230239" flipH="1" flipV="1">
              <a:off x="204" y="1490"/>
              <a:ext cx="121" cy="334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50" name="Rectangle 19"/>
            <p:cNvSpPr>
              <a:spLocks noChangeArrowheads="1"/>
            </p:cNvSpPr>
            <p:nvPr/>
          </p:nvSpPr>
          <p:spPr bwMode="auto">
            <a:xfrm>
              <a:off x="914" y="1568"/>
              <a:ext cx="831" cy="174"/>
            </a:xfrm>
            <a:prstGeom prst="rect">
              <a:avLst/>
            </a:prstGeom>
            <a:solidFill>
              <a:srgbClr val="FF99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  <a:latin typeface="Symbol" pitchFamily="18" charset="2"/>
                </a:rPr>
                <a:t>L</a:t>
              </a:r>
              <a:r>
                <a:rPr kumimoji="0" lang="en-GB" altLang="ja-JP" sz="1200">
                  <a:solidFill>
                    <a:srgbClr val="CC0000"/>
                  </a:solidFill>
                </a:rPr>
                <a:t>, </a:t>
              </a:r>
              <a:r>
                <a:rPr kumimoji="0" lang="en-GB" altLang="ja-JP" sz="1200">
                  <a:solidFill>
                    <a:srgbClr val="CC0000"/>
                  </a:solidFill>
                  <a:latin typeface="Symbol" pitchFamily="18" charset="2"/>
                </a:rPr>
                <a:t>S</a:t>
              </a:r>
              <a:r>
                <a:rPr kumimoji="0" lang="en-GB" altLang="ja-JP" sz="1200">
                  <a:solidFill>
                    <a:srgbClr val="CC0000"/>
                  </a:solidFill>
                </a:rPr>
                <a:t> Hypernuclei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pic>
          <p:nvPicPr>
            <p:cNvPr id="18451" name="Picture 22" descr="nc_s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61273">
              <a:off x="268" y="799"/>
              <a:ext cx="1764" cy="1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2" name="Line 23"/>
            <p:cNvSpPr>
              <a:spLocks noChangeShapeType="1"/>
            </p:cNvSpPr>
            <p:nvPr/>
          </p:nvSpPr>
          <p:spPr bwMode="auto">
            <a:xfrm rot="21344495" flipV="1">
              <a:off x="316" y="1448"/>
              <a:ext cx="1545" cy="148"/>
            </a:xfrm>
            <a:prstGeom prst="line">
              <a:avLst/>
            </a:prstGeom>
            <a:noFill/>
            <a:ln w="19080">
              <a:solidFill>
                <a:srgbClr val="CC3399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53" name="Line 24"/>
            <p:cNvSpPr>
              <a:spLocks noChangeShapeType="1"/>
            </p:cNvSpPr>
            <p:nvPr/>
          </p:nvSpPr>
          <p:spPr bwMode="auto">
            <a:xfrm rot="-255505" flipH="1" flipV="1">
              <a:off x="208" y="1330"/>
              <a:ext cx="105" cy="313"/>
            </a:xfrm>
            <a:prstGeom prst="line">
              <a:avLst/>
            </a:prstGeom>
            <a:noFill/>
            <a:ln w="19080">
              <a:solidFill>
                <a:srgbClr val="CC3399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54" name="Rectangle 25"/>
            <p:cNvSpPr>
              <a:spLocks noChangeArrowheads="1"/>
            </p:cNvSpPr>
            <p:nvPr/>
          </p:nvSpPr>
          <p:spPr bwMode="auto">
            <a:xfrm>
              <a:off x="1174" y="1354"/>
              <a:ext cx="903" cy="174"/>
            </a:xfrm>
            <a:prstGeom prst="rect">
              <a:avLst/>
            </a:prstGeom>
            <a:solidFill>
              <a:srgbClr val="FF99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66"/>
                  </a:solidFill>
                  <a:latin typeface="Symbol" pitchFamily="18" charset="2"/>
                </a:rPr>
                <a:t>LL</a:t>
              </a:r>
              <a:r>
                <a:rPr kumimoji="0" lang="en-GB" altLang="ja-JP" sz="1200">
                  <a:solidFill>
                    <a:srgbClr val="CC0066"/>
                  </a:solidFill>
                </a:rPr>
                <a:t>, </a:t>
              </a:r>
              <a:r>
                <a:rPr kumimoji="0" lang="en-GB" altLang="ja-JP" sz="1200">
                  <a:solidFill>
                    <a:srgbClr val="CC0066"/>
                  </a:solidFill>
                  <a:latin typeface="Symbol" pitchFamily="18" charset="2"/>
                </a:rPr>
                <a:t>X</a:t>
              </a:r>
              <a:r>
                <a:rPr kumimoji="0" lang="en-GB" altLang="ja-JP" sz="1200">
                  <a:solidFill>
                    <a:srgbClr val="CC0066"/>
                  </a:solidFill>
                </a:rPr>
                <a:t> Hypernuclei</a:t>
              </a:r>
              <a:endParaRPr kumimoji="0" lang="en-US" altLang="ja-JP" sz="1200">
                <a:solidFill>
                  <a:srgbClr val="CC0066"/>
                </a:solidFill>
              </a:endParaRPr>
            </a:p>
          </p:txBody>
        </p:sp>
        <p:sp>
          <p:nvSpPr>
            <p:cNvPr id="18455" name="Rectangle 28"/>
            <p:cNvSpPr>
              <a:spLocks noChangeArrowheads="1"/>
            </p:cNvSpPr>
            <p:nvPr/>
          </p:nvSpPr>
          <p:spPr bwMode="auto">
            <a:xfrm rot="-5400000">
              <a:off x="-31" y="979"/>
              <a:ext cx="482" cy="222"/>
            </a:xfrm>
            <a:prstGeom prst="rect">
              <a:avLst/>
            </a:prstGeom>
            <a:solidFill>
              <a:srgbClr val="CC0000">
                <a:alpha val="7059"/>
              </a:srgbClr>
            </a:solidFill>
            <a:ln w="9360">
              <a:solidFill>
                <a:srgbClr val="CC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lnSpc>
                  <a:spcPct val="70000"/>
                </a:lnSpc>
                <a:buClr>
                  <a:srgbClr val="CC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GB" altLang="ja-JP" sz="1200">
                  <a:solidFill>
                    <a:srgbClr val="CC0000"/>
                  </a:solidFill>
                </a:rPr>
                <a:t>Strangeness</a:t>
              </a:r>
              <a:endParaRPr kumimoji="0" lang="ja-JP" altLang="en-GB" sz="1200">
                <a:solidFill>
                  <a:srgbClr val="CC0000"/>
                </a:solidFill>
              </a:endParaRPr>
            </a:p>
          </p:txBody>
        </p:sp>
        <p:sp>
          <p:nvSpPr>
            <p:cNvPr id="18456" name="Line 29"/>
            <p:cNvSpPr>
              <a:spLocks noChangeShapeType="1"/>
            </p:cNvSpPr>
            <p:nvPr/>
          </p:nvSpPr>
          <p:spPr bwMode="auto">
            <a:xfrm flipH="1" flipV="1">
              <a:off x="330" y="1082"/>
              <a:ext cx="6" cy="896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57" name="Rectangle 30"/>
            <p:cNvSpPr>
              <a:spLocks noChangeArrowheads="1"/>
            </p:cNvSpPr>
            <p:nvPr/>
          </p:nvSpPr>
          <p:spPr bwMode="auto">
            <a:xfrm>
              <a:off x="179" y="1878"/>
              <a:ext cx="12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0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8458" name="正方形/長方形 183"/>
            <p:cNvSpPr>
              <a:spLocks noChangeArrowheads="1"/>
            </p:cNvSpPr>
            <p:nvPr/>
          </p:nvSpPr>
          <p:spPr bwMode="auto">
            <a:xfrm>
              <a:off x="440" y="855"/>
              <a:ext cx="79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en-GB" altLang="ja-JP" sz="1600">
                  <a:solidFill>
                    <a:srgbClr val="0000FF"/>
                  </a:solidFill>
                </a:rPr>
                <a:t>Hypernuclei</a:t>
              </a:r>
              <a:endParaRPr kumimoji="0" lang="en-US" altLang="ja-JP" sz="2000">
                <a:solidFill>
                  <a:srgbClr val="0000FF"/>
                </a:solidFill>
              </a:endParaRPr>
            </a:p>
          </p:txBody>
        </p:sp>
        <p:sp>
          <p:nvSpPr>
            <p:cNvPr id="18459" name="Rectangle 184"/>
            <p:cNvSpPr>
              <a:spLocks noChangeArrowheads="1"/>
            </p:cNvSpPr>
            <p:nvPr/>
          </p:nvSpPr>
          <p:spPr bwMode="auto">
            <a:xfrm>
              <a:off x="204" y="1716"/>
              <a:ext cx="100" cy="233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sp>
          <p:nvSpPr>
            <p:cNvPr id="18460" name="Rectangle 31"/>
            <p:cNvSpPr>
              <a:spLocks noChangeArrowheads="1"/>
            </p:cNvSpPr>
            <p:nvPr/>
          </p:nvSpPr>
          <p:spPr bwMode="auto">
            <a:xfrm>
              <a:off x="168" y="1743"/>
              <a:ext cx="20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-1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8461" name="Rectangle 186"/>
            <p:cNvSpPr>
              <a:spLocks noChangeArrowheads="1"/>
            </p:cNvSpPr>
            <p:nvPr/>
          </p:nvSpPr>
          <p:spPr bwMode="auto">
            <a:xfrm>
              <a:off x="221" y="1538"/>
              <a:ext cx="100" cy="233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sp>
          <p:nvSpPr>
            <p:cNvPr id="18462" name="Rectangle 32"/>
            <p:cNvSpPr>
              <a:spLocks noChangeArrowheads="1"/>
            </p:cNvSpPr>
            <p:nvPr/>
          </p:nvSpPr>
          <p:spPr bwMode="auto">
            <a:xfrm>
              <a:off x="172" y="1566"/>
              <a:ext cx="20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-2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8463" name="Line 188"/>
            <p:cNvSpPr>
              <a:spLocks noChangeShapeType="1"/>
            </p:cNvSpPr>
            <p:nvPr/>
          </p:nvSpPr>
          <p:spPr bwMode="auto">
            <a:xfrm>
              <a:off x="2139" y="1521"/>
              <a:ext cx="277" cy="197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8464" name="正方形/長方形 249"/>
          <p:cNvSpPr>
            <a:spLocks noChangeArrowheads="1"/>
          </p:cNvSpPr>
          <p:nvPr/>
        </p:nvSpPr>
        <p:spPr bwMode="auto">
          <a:xfrm rot="-1635243">
            <a:off x="1093788" y="5492750"/>
            <a:ext cx="162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3566A1"/>
                </a:solidFill>
                <a:latin typeface="Helvetica" pitchFamily="34" charset="0"/>
                <a:ea typeface="Osaka"/>
                <a:cs typeface="Osaka"/>
              </a:rPr>
              <a:t>Proton Beam</a:t>
            </a:r>
          </a:p>
        </p:txBody>
      </p:sp>
      <p:grpSp>
        <p:nvGrpSpPr>
          <p:cNvPr id="3" name="Group 137"/>
          <p:cNvGrpSpPr>
            <a:grpSpLocks/>
          </p:cNvGrpSpPr>
          <p:nvPr/>
        </p:nvGrpSpPr>
        <p:grpSpPr bwMode="auto">
          <a:xfrm>
            <a:off x="2789238" y="2943225"/>
            <a:ext cx="5702300" cy="2300288"/>
            <a:chOff x="1757" y="1854"/>
            <a:chExt cx="3592" cy="1449"/>
          </a:xfrm>
        </p:grpSpPr>
        <p:sp>
          <p:nvSpPr>
            <p:cNvPr id="18466" name="テキスト ボックス 80"/>
            <p:cNvSpPr txBox="1">
              <a:spLocks noChangeArrowheads="1"/>
            </p:cNvSpPr>
            <p:nvPr/>
          </p:nvSpPr>
          <p:spPr bwMode="auto">
            <a:xfrm>
              <a:off x="2959" y="1942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3566A1"/>
                  </a:solidFill>
                  <a:latin typeface="Helvetica" pitchFamily="34" charset="0"/>
                  <a:ea typeface="Osaka"/>
                  <a:cs typeface="Osaka"/>
                </a:rPr>
                <a:t>K1.8</a:t>
              </a:r>
            </a:p>
          </p:txBody>
        </p:sp>
        <p:sp>
          <p:nvSpPr>
            <p:cNvPr id="18467" name="テキスト ボックス 82"/>
            <p:cNvSpPr txBox="1">
              <a:spLocks noChangeArrowheads="1"/>
            </p:cNvSpPr>
            <p:nvPr/>
          </p:nvSpPr>
          <p:spPr bwMode="auto">
            <a:xfrm>
              <a:off x="3088" y="2482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3566A1"/>
                  </a:solidFill>
                  <a:latin typeface="Helvetica" pitchFamily="34" charset="0"/>
                  <a:ea typeface="Osaka"/>
                  <a:cs typeface="Osaka"/>
                </a:rPr>
                <a:t>KL</a:t>
              </a:r>
            </a:p>
          </p:txBody>
        </p:sp>
        <p:sp>
          <p:nvSpPr>
            <p:cNvPr id="18468" name="テキスト ボックス 83"/>
            <p:cNvSpPr txBox="1">
              <a:spLocks noChangeArrowheads="1"/>
            </p:cNvSpPr>
            <p:nvPr/>
          </p:nvSpPr>
          <p:spPr bwMode="auto">
            <a:xfrm rot="2088928">
              <a:off x="2942" y="3070"/>
              <a:ext cx="63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3566A1"/>
                  </a:solidFill>
                  <a:latin typeface="Helvetica" pitchFamily="34" charset="0"/>
                  <a:ea typeface="Osaka"/>
                  <a:cs typeface="Osaka"/>
                </a:rPr>
                <a:t>K1.1BR</a:t>
              </a:r>
            </a:p>
          </p:txBody>
        </p:sp>
        <p:sp>
          <p:nvSpPr>
            <p:cNvPr id="18469" name="テキスト ボックス 84"/>
            <p:cNvSpPr txBox="1">
              <a:spLocks noChangeArrowheads="1"/>
            </p:cNvSpPr>
            <p:nvPr/>
          </p:nvSpPr>
          <p:spPr bwMode="auto">
            <a:xfrm rot="-1140164">
              <a:off x="4059" y="2134"/>
              <a:ext cx="12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3566A1"/>
                  </a:solidFill>
                  <a:latin typeface="Helvetica" pitchFamily="34" charset="0"/>
                  <a:ea typeface="Osaka"/>
                  <a:cs typeface="Osaka"/>
                </a:rPr>
                <a:t>High p (not yet)</a:t>
              </a:r>
              <a:endParaRPr lang="en-US" altLang="ja-JP" b="1">
                <a:solidFill>
                  <a:srgbClr val="000000"/>
                </a:solidFill>
                <a:latin typeface="Helvetica" pitchFamily="34" charset="0"/>
                <a:ea typeface="Osaka"/>
                <a:cs typeface="Osaka"/>
              </a:endParaRPr>
            </a:p>
          </p:txBody>
        </p:sp>
        <p:sp>
          <p:nvSpPr>
            <p:cNvPr id="18470" name="テキスト ボックス 89"/>
            <p:cNvSpPr txBox="1">
              <a:spLocks noChangeArrowheads="1"/>
            </p:cNvSpPr>
            <p:nvPr/>
          </p:nvSpPr>
          <p:spPr bwMode="auto">
            <a:xfrm>
              <a:off x="2379" y="1854"/>
              <a:ext cx="4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chemeClr val="tx2"/>
                  </a:solidFill>
                  <a:latin typeface="Georgia" pitchFamily="18" charset="0"/>
                  <a:ea typeface="HG明朝B" pitchFamily="17" charset="-128"/>
                </a:rPr>
                <a:t>SKS</a:t>
              </a:r>
            </a:p>
          </p:txBody>
        </p:sp>
        <p:sp>
          <p:nvSpPr>
            <p:cNvPr id="18471" name="テキスト ボックス 80"/>
            <p:cNvSpPr txBox="1">
              <a:spLocks noChangeArrowheads="1"/>
            </p:cNvSpPr>
            <p:nvPr/>
          </p:nvSpPr>
          <p:spPr bwMode="auto">
            <a:xfrm>
              <a:off x="1757" y="2403"/>
              <a:ext cx="63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3566A1"/>
                  </a:solidFill>
                  <a:latin typeface="Helvetica" pitchFamily="34" charset="0"/>
                  <a:ea typeface="Osaka"/>
                  <a:cs typeface="Osaka"/>
                </a:rPr>
                <a:t>K1.8BR</a:t>
              </a:r>
            </a:p>
          </p:txBody>
        </p:sp>
        <p:sp>
          <p:nvSpPr>
            <p:cNvPr id="18472" name="テキスト ボックス 80"/>
            <p:cNvSpPr txBox="1">
              <a:spLocks noChangeArrowheads="1"/>
            </p:cNvSpPr>
            <p:nvPr/>
          </p:nvSpPr>
          <p:spPr bwMode="auto">
            <a:xfrm>
              <a:off x="3682" y="2518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3566A1"/>
                  </a:solidFill>
                  <a:latin typeface="Helvetica" pitchFamily="34" charset="0"/>
                  <a:ea typeface="Osaka"/>
                  <a:cs typeface="Osaka"/>
                </a:rPr>
                <a:t>K1.1</a:t>
              </a:r>
            </a:p>
          </p:txBody>
        </p:sp>
        <p:sp>
          <p:nvSpPr>
            <p:cNvPr id="18473" name="Line 42"/>
            <p:cNvSpPr>
              <a:spLocks noChangeShapeType="1"/>
            </p:cNvSpPr>
            <p:nvPr/>
          </p:nvSpPr>
          <p:spPr bwMode="auto">
            <a:xfrm flipH="1" flipV="1">
              <a:off x="3242" y="2936"/>
              <a:ext cx="23" cy="18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arrow" w="med" len="med"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8474" name="Rectangle 10"/>
          <p:cNvSpPr>
            <a:spLocks noChangeArrowheads="1"/>
          </p:cNvSpPr>
          <p:nvPr/>
        </p:nvSpPr>
        <p:spPr bwMode="auto">
          <a:xfrm>
            <a:off x="6851650" y="6049963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endParaRPr lang="ja-JP" altLang="ja-JP" sz="1200">
              <a:solidFill>
                <a:srgbClr val="990033"/>
              </a:solidFill>
              <a:latin typeface="Helvetica" pitchFamily="34" charset="0"/>
              <a:ea typeface="ＭＳ ゴシック" pitchFamily="49" charset="-128"/>
            </a:endParaRPr>
          </a:p>
        </p:txBody>
      </p:sp>
      <p:sp>
        <p:nvSpPr>
          <p:cNvPr id="18475" name="Rectangle 17"/>
          <p:cNvSpPr>
            <a:spLocks noChangeArrowheads="1"/>
          </p:cNvSpPr>
          <p:nvPr/>
        </p:nvSpPr>
        <p:spPr bwMode="auto">
          <a:xfrm>
            <a:off x="7404100" y="6303963"/>
            <a:ext cx="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endParaRPr lang="ja-JP" altLang="ja-JP" sz="2000">
              <a:solidFill>
                <a:srgbClr val="990033"/>
              </a:solidFill>
              <a:latin typeface="Helvetica" pitchFamily="34" charset="0"/>
              <a:ea typeface="ＭＳ ゴシック" pitchFamily="49" charset="-128"/>
            </a:endParaRPr>
          </a:p>
        </p:txBody>
      </p:sp>
      <p:sp>
        <p:nvSpPr>
          <p:cNvPr id="18476" name="Rectangle 18"/>
          <p:cNvSpPr>
            <a:spLocks noChangeArrowheads="1"/>
          </p:cNvSpPr>
          <p:nvPr/>
        </p:nvSpPr>
        <p:spPr bwMode="auto">
          <a:xfrm>
            <a:off x="8612188" y="6267450"/>
            <a:ext cx="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endParaRPr lang="ja-JP" altLang="ja-JP" sz="2000">
              <a:solidFill>
                <a:srgbClr val="990033"/>
              </a:solidFill>
              <a:latin typeface="Helvetica" pitchFamily="34" charset="0"/>
              <a:ea typeface="ＭＳ ゴシック" pitchFamily="49" charset="-128"/>
            </a:endParaRPr>
          </a:p>
        </p:txBody>
      </p:sp>
      <p:grpSp>
        <p:nvGrpSpPr>
          <p:cNvPr id="4" name="Group 138"/>
          <p:cNvGrpSpPr>
            <a:grpSpLocks/>
          </p:cNvGrpSpPr>
          <p:nvPr/>
        </p:nvGrpSpPr>
        <p:grpSpPr bwMode="auto">
          <a:xfrm>
            <a:off x="4051845" y="1196752"/>
            <a:ext cx="2392363" cy="1270000"/>
            <a:chOff x="2294" y="806"/>
            <a:chExt cx="1507" cy="800"/>
          </a:xfrm>
        </p:grpSpPr>
        <p:sp>
          <p:nvSpPr>
            <p:cNvPr id="264" name="正方形/長方形 142"/>
            <p:cNvSpPr/>
            <p:nvPr/>
          </p:nvSpPr>
          <p:spPr bwMode="auto">
            <a:xfrm>
              <a:off x="2294" y="806"/>
              <a:ext cx="1483" cy="784"/>
            </a:xfrm>
            <a:prstGeom prst="rect">
              <a:avLst/>
            </a:prstGeom>
            <a:ln w="28575">
              <a:solidFill>
                <a:srgbClr val="FFFF6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140"/>
            <p:cNvGrpSpPr>
              <a:grpSpLocks/>
            </p:cNvGrpSpPr>
            <p:nvPr/>
          </p:nvGrpSpPr>
          <p:grpSpPr bwMode="auto">
            <a:xfrm>
              <a:off x="3081" y="869"/>
              <a:ext cx="531" cy="538"/>
              <a:chOff x="3277" y="1187"/>
              <a:chExt cx="531" cy="538"/>
            </a:xfrm>
          </p:grpSpPr>
          <p:sp>
            <p:nvSpPr>
              <p:cNvPr id="270" name="円/楕円 269"/>
              <p:cNvSpPr/>
              <p:nvPr/>
            </p:nvSpPr>
            <p:spPr bwMode="auto">
              <a:xfrm>
                <a:off x="3277" y="1187"/>
                <a:ext cx="531" cy="538"/>
              </a:xfrm>
              <a:prstGeom prst="ellipse">
                <a:avLst/>
              </a:prstGeom>
              <a:solidFill>
                <a:srgbClr val="FFE16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4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+mn-ea"/>
                </a:endParaRPr>
              </a:p>
            </p:txBody>
          </p:sp>
          <p:grpSp>
            <p:nvGrpSpPr>
              <p:cNvPr id="6" name="Group 144"/>
              <p:cNvGrpSpPr>
                <a:grpSpLocks/>
              </p:cNvGrpSpPr>
              <p:nvPr/>
            </p:nvGrpSpPr>
            <p:grpSpPr bwMode="auto">
              <a:xfrm>
                <a:off x="3309" y="1194"/>
                <a:ext cx="454" cy="495"/>
                <a:chOff x="3309" y="1194"/>
                <a:chExt cx="454" cy="495"/>
              </a:xfrm>
            </p:grpSpPr>
            <p:sp>
              <p:nvSpPr>
                <p:cNvPr id="272" name="円/楕円 271"/>
                <p:cNvSpPr>
                  <a:spLocks noChangeArrowheads="1"/>
                </p:cNvSpPr>
                <p:nvPr/>
              </p:nvSpPr>
              <p:spPr bwMode="auto">
                <a:xfrm>
                  <a:off x="3461" y="1233"/>
                  <a:ext cx="114" cy="1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20000">
                      <a:srgbClr val="FF0000"/>
                    </a:gs>
                    <a:gs pos="100000">
                      <a:srgbClr val="DA0000"/>
                    </a:gs>
                  </a:gsLst>
                  <a:lin ang="5400000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73" name="テキスト ボックス 65"/>
                <p:cNvSpPr txBox="1">
                  <a:spLocks noChangeArrowheads="1"/>
                </p:cNvSpPr>
                <p:nvPr/>
              </p:nvSpPr>
              <p:spPr bwMode="auto">
                <a:xfrm>
                  <a:off x="3423" y="1194"/>
                  <a:ext cx="179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0" lang="en-US" altLang="ja-JP" sz="14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  <a:ea typeface="Osaka" charset="-128"/>
                    </a:rPr>
                    <a:t>d</a:t>
                  </a:r>
                  <a:endParaRPr kumimoji="0" lang="ja-JP" altLang="en-US" sz="1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Osaka" charset="-128"/>
                  </a:endParaRPr>
                </a:p>
              </p:txBody>
            </p:sp>
            <p:sp>
              <p:nvSpPr>
                <p:cNvPr id="274" name="円/楕円 273"/>
                <p:cNvSpPr>
                  <a:spLocks noChangeArrowheads="1"/>
                </p:cNvSpPr>
                <p:nvPr/>
              </p:nvSpPr>
              <p:spPr bwMode="auto">
                <a:xfrm>
                  <a:off x="3346" y="1394"/>
                  <a:ext cx="115" cy="1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20000">
                      <a:srgbClr val="FF0000"/>
                    </a:gs>
                    <a:gs pos="100000">
                      <a:srgbClr val="DA0000"/>
                    </a:gs>
                  </a:gsLst>
                  <a:lin ang="5400000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75" name="円/楕円 274"/>
                <p:cNvSpPr>
                  <a:spLocks noChangeArrowheads="1"/>
                </p:cNvSpPr>
                <p:nvPr/>
              </p:nvSpPr>
              <p:spPr bwMode="auto">
                <a:xfrm>
                  <a:off x="3438" y="1532"/>
                  <a:ext cx="114" cy="1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80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76" name="円/楕円 275"/>
                <p:cNvSpPr>
                  <a:spLocks noChangeArrowheads="1"/>
                </p:cNvSpPr>
                <p:nvPr/>
              </p:nvSpPr>
              <p:spPr bwMode="auto">
                <a:xfrm>
                  <a:off x="3598" y="1509"/>
                  <a:ext cx="115" cy="1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80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77" name="円/楕円 276"/>
                <p:cNvSpPr>
                  <a:spLocks noChangeArrowheads="1"/>
                </p:cNvSpPr>
                <p:nvPr/>
              </p:nvSpPr>
              <p:spPr bwMode="auto">
                <a:xfrm>
                  <a:off x="3621" y="1348"/>
                  <a:ext cx="115" cy="1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D2A"/>
                    </a:gs>
                    <a:gs pos="50000">
                      <a:srgbClr val="009E41"/>
                    </a:gs>
                    <a:gs pos="100000">
                      <a:srgbClr val="00BD4F"/>
                    </a:gs>
                  </a:gsLst>
                  <a:lin ang="0" scaled="1"/>
                </a:gradFill>
                <a:ln w="9525">
                  <a:solidFill>
                    <a:srgbClr val="39639D"/>
                  </a:solidFill>
                  <a:round/>
                  <a:headEnd/>
                  <a:tailEnd/>
                </a:ln>
                <a:effectLst>
                  <a:outerShdw dist="25400" dir="5400000" rotWithShape="0">
                    <a:srgbClr val="808080">
                      <a:alpha val="4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dirty="0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78" name="テキスト ボックス 63"/>
                <p:cNvSpPr txBox="1">
                  <a:spLocks noChangeArrowheads="1"/>
                </p:cNvSpPr>
                <p:nvPr/>
              </p:nvSpPr>
              <p:spPr bwMode="auto">
                <a:xfrm>
                  <a:off x="3568" y="1467"/>
                  <a:ext cx="179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0" lang="en-US" altLang="ja-JP" sz="14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  <a:ea typeface="Osaka" charset="-128"/>
                    </a:rPr>
                    <a:t>u</a:t>
                  </a:r>
                  <a:endParaRPr kumimoji="0" lang="ja-JP" altLang="en-US" sz="1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Osaka" charset="-128"/>
                  </a:endParaRPr>
                </a:p>
              </p:txBody>
            </p:sp>
            <p:sp>
              <p:nvSpPr>
                <p:cNvPr id="279" name="テキスト ボックス 64"/>
                <p:cNvSpPr txBox="1">
                  <a:spLocks noChangeArrowheads="1"/>
                </p:cNvSpPr>
                <p:nvPr/>
              </p:nvSpPr>
              <p:spPr bwMode="auto">
                <a:xfrm>
                  <a:off x="3309" y="1351"/>
                  <a:ext cx="179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0" lang="en-US" altLang="ja-JP" sz="14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  <a:ea typeface="Osaka" charset="-128"/>
                    </a:rPr>
                    <a:t>u</a:t>
                  </a:r>
                  <a:endParaRPr kumimoji="0" lang="ja-JP" altLang="en-US" sz="1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Osaka" charset="-128"/>
                  </a:endParaRPr>
                </a:p>
              </p:txBody>
            </p:sp>
            <p:sp>
              <p:nvSpPr>
                <p:cNvPr id="280" name="テキスト ボックス 66"/>
                <p:cNvSpPr txBox="1">
                  <a:spLocks noChangeArrowheads="1"/>
                </p:cNvSpPr>
                <p:nvPr/>
              </p:nvSpPr>
              <p:spPr bwMode="auto">
                <a:xfrm>
                  <a:off x="3400" y="1495"/>
                  <a:ext cx="179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0" lang="en-US" altLang="ja-JP" sz="14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  <a:ea typeface="Osaka" charset="-128"/>
                    </a:rPr>
                    <a:t>d</a:t>
                  </a:r>
                  <a:endParaRPr kumimoji="0" lang="ja-JP" altLang="en-US" sz="1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Osaka" charset="-128"/>
                  </a:endParaRPr>
                </a:p>
              </p:txBody>
            </p:sp>
            <p:grpSp>
              <p:nvGrpSpPr>
                <p:cNvPr id="7" name="グループ化 33"/>
                <p:cNvGrpSpPr>
                  <a:grpSpLocks/>
                </p:cNvGrpSpPr>
                <p:nvPr/>
              </p:nvGrpSpPr>
              <p:grpSpPr bwMode="auto">
                <a:xfrm>
                  <a:off x="3590" y="1299"/>
                  <a:ext cx="173" cy="194"/>
                  <a:chOff x="3440807" y="471401"/>
                  <a:chExt cx="275942" cy="309952"/>
                </a:xfrm>
              </p:grpSpPr>
              <p:sp>
                <p:nvSpPr>
                  <p:cNvPr id="282" name="テキスト ボックス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40806" y="471400"/>
                    <a:ext cx="275942" cy="3099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kumimoji="0" lang="en-US" altLang="ja-JP" sz="1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elvetica" charset="0"/>
                        <a:ea typeface="Osaka" charset="-128"/>
                      </a:rPr>
                      <a:t>s</a:t>
                    </a:r>
                    <a:endParaRPr kumimoji="0" lang="ja-JP" altLang="en-US" sz="14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charset="0"/>
                      <a:ea typeface="Osaka" charset="-128"/>
                    </a:endParaRPr>
                  </a:p>
                </p:txBody>
              </p:sp>
              <p:cxnSp>
                <p:nvCxnSpPr>
                  <p:cNvPr id="18495" name="直線コネクタ 26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3577163" y="509927"/>
                    <a:ext cx="0" cy="104775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</p:cxnSp>
            </p:grpSp>
          </p:grpSp>
        </p:grpSp>
        <p:sp>
          <p:nvSpPr>
            <p:cNvPr id="18496" name="テキスト ボックス 47"/>
            <p:cNvSpPr txBox="1">
              <a:spLocks noChangeArrowheads="1"/>
            </p:cNvSpPr>
            <p:nvPr/>
          </p:nvSpPr>
          <p:spPr bwMode="auto">
            <a:xfrm>
              <a:off x="2949" y="1412"/>
              <a:ext cx="85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chemeClr val="tx2"/>
                  </a:solidFill>
                  <a:latin typeface="Helvetica" pitchFamily="34" charset="0"/>
                  <a:ea typeface="HG明朝B" pitchFamily="17" charset="-128"/>
                </a:rPr>
                <a:t>Pentaquark </a:t>
              </a:r>
              <a:r>
                <a:rPr lang="en-US" altLang="ja-JP" sz="1400">
                  <a:solidFill>
                    <a:schemeClr val="tx2"/>
                  </a:solidFill>
                  <a:latin typeface="Symbol" pitchFamily="18" charset="2"/>
                  <a:ea typeface="HG明朝B" pitchFamily="17" charset="-128"/>
                  <a:sym typeface="Symbol" pitchFamily="18" charset="2"/>
                </a:rPr>
                <a:t></a:t>
              </a:r>
              <a:r>
                <a:rPr lang="en-US" altLang="ja-JP" sz="1400" baseline="30000">
                  <a:solidFill>
                    <a:schemeClr val="tx2"/>
                  </a:solidFill>
                  <a:latin typeface="Helvetica" pitchFamily="34" charset="0"/>
                  <a:ea typeface="HG明朝B" pitchFamily="17" charset="-128"/>
                </a:rPr>
                <a:t>+</a:t>
              </a:r>
              <a:endParaRPr lang="en-US" altLang="ja-JP" sz="1400" baseline="30000">
                <a:latin typeface="Helvetica" pitchFamily="34" charset="0"/>
                <a:ea typeface="HG明朝B" pitchFamily="17" charset="-128"/>
              </a:endParaRPr>
            </a:p>
          </p:txBody>
        </p:sp>
        <p:sp>
          <p:nvSpPr>
            <p:cNvPr id="18497" name="Rectangle 120"/>
            <p:cNvSpPr>
              <a:spLocks noChangeArrowheads="1"/>
            </p:cNvSpPr>
            <p:nvPr/>
          </p:nvSpPr>
          <p:spPr bwMode="auto">
            <a:xfrm>
              <a:off x="2558" y="1450"/>
              <a:ext cx="247" cy="136"/>
            </a:xfrm>
            <a:prstGeom prst="rect">
              <a:avLst/>
            </a:prstGeom>
            <a:noFill/>
            <a:ln w="203200">
              <a:noFill/>
              <a:miter lim="800000"/>
              <a:headEnd type="none" w="lg" len="lg"/>
              <a:tailEnd type="none" w="lg" len="lg"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 baseline="-25000">
                  <a:solidFill>
                    <a:schemeClr val="tx2"/>
                  </a:solidFill>
                  <a:latin typeface="Symbol" pitchFamily="18" charset="2"/>
                  <a:ea typeface="HG明朝B" pitchFamily="17" charset="-128"/>
                  <a:sym typeface="Symbol" pitchFamily="18" charset="2"/>
                </a:rPr>
                <a:t></a:t>
              </a:r>
              <a:r>
                <a:rPr lang="en-US" altLang="ja-JP" sz="1400">
                  <a:solidFill>
                    <a:schemeClr val="tx2"/>
                  </a:solidFill>
                  <a:latin typeface="Helvetica" pitchFamily="34" charset="0"/>
                  <a:ea typeface="HG明朝B" pitchFamily="17" charset="-128"/>
                </a:rPr>
                <a:t>He</a:t>
              </a:r>
            </a:p>
          </p:txBody>
        </p:sp>
        <p:sp>
          <p:nvSpPr>
            <p:cNvPr id="18498" name="Rectangle 159"/>
            <p:cNvSpPr>
              <a:spLocks noChangeArrowheads="1"/>
            </p:cNvSpPr>
            <p:nvPr/>
          </p:nvSpPr>
          <p:spPr bwMode="auto">
            <a:xfrm>
              <a:off x="2542" y="1457"/>
              <a:ext cx="159" cy="14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aseline="30000">
                  <a:solidFill>
                    <a:schemeClr val="tx2"/>
                  </a:solidFill>
                  <a:latin typeface="Helvetica" pitchFamily="34" charset="0"/>
                  <a:ea typeface="HG明朝B" pitchFamily="17" charset="-128"/>
                </a:rPr>
                <a:t>6</a:t>
              </a:r>
              <a:endParaRPr lang="en-US" altLang="ja-JP" sz="1400" baseline="-25000">
                <a:solidFill>
                  <a:schemeClr val="tx2"/>
                </a:solidFill>
                <a:latin typeface="Helvetica" pitchFamily="34" charset="0"/>
                <a:ea typeface="HG明朝B" pitchFamily="17" charset="-128"/>
              </a:endParaRPr>
            </a:p>
          </p:txBody>
        </p:sp>
        <p:pic>
          <p:nvPicPr>
            <p:cNvPr id="18499" name="Picture 1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3" y="809"/>
              <a:ext cx="635" cy="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189"/>
          <p:cNvGrpSpPr>
            <a:grpSpLocks/>
          </p:cNvGrpSpPr>
          <p:nvPr/>
        </p:nvGrpSpPr>
        <p:grpSpPr bwMode="auto">
          <a:xfrm>
            <a:off x="5292080" y="4149080"/>
            <a:ext cx="3681413" cy="2584450"/>
            <a:chOff x="3372" y="2634"/>
            <a:chExt cx="2319" cy="1628"/>
          </a:xfrm>
        </p:grpSpPr>
        <p:grpSp>
          <p:nvGrpSpPr>
            <p:cNvPr id="10" name="Group 193"/>
            <p:cNvGrpSpPr>
              <a:grpSpLocks/>
            </p:cNvGrpSpPr>
            <p:nvPr/>
          </p:nvGrpSpPr>
          <p:grpSpPr bwMode="auto">
            <a:xfrm>
              <a:off x="3885" y="2634"/>
              <a:ext cx="1806" cy="1628"/>
              <a:chOff x="3885" y="2634"/>
              <a:chExt cx="1806" cy="1628"/>
            </a:xfrm>
          </p:grpSpPr>
          <p:sp>
            <p:nvSpPr>
              <p:cNvPr id="18505" name="正方形/長方形 138"/>
              <p:cNvSpPr>
                <a:spLocks noChangeArrowheads="1"/>
              </p:cNvSpPr>
              <p:nvPr/>
            </p:nvSpPr>
            <p:spPr bwMode="auto">
              <a:xfrm>
                <a:off x="3885" y="3009"/>
                <a:ext cx="1806" cy="1251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>
                  <a:solidFill>
                    <a:srgbClr val="0000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8506" name="Rectangle 9"/>
              <p:cNvSpPr>
                <a:spLocks noChangeArrowheads="1"/>
              </p:cNvSpPr>
              <p:nvPr/>
            </p:nvSpPr>
            <p:spPr bwMode="auto">
              <a:xfrm>
                <a:off x="3971" y="3729"/>
                <a:ext cx="516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2000"/>
                <a:r>
                  <a:rPr lang="en-US" altLang="ja-JP" sz="1200">
                    <a:solidFill>
                      <a:srgbClr val="990005"/>
                    </a:solidFill>
                    <a:latin typeface="Helvetica" pitchFamily="34" charset="0"/>
                    <a:ea typeface="ＭＳ ゴシック" pitchFamily="49" charset="-128"/>
                  </a:rPr>
                  <a:t>Free quarks</a:t>
                </a:r>
                <a:endParaRPr lang="en-US" altLang="ja-JP" sz="1200">
                  <a:solidFill>
                    <a:srgbClr val="990033"/>
                  </a:solidFill>
                  <a:latin typeface="Helvetica" pitchFamily="34" charset="0"/>
                  <a:ea typeface="ＭＳ ゴシック" pitchFamily="49" charset="-128"/>
                </a:endParaRPr>
              </a:p>
            </p:txBody>
          </p:sp>
          <p:sp>
            <p:nvSpPr>
              <p:cNvPr id="18507" name="Rectangle 11"/>
              <p:cNvSpPr>
                <a:spLocks noChangeArrowheads="1"/>
              </p:cNvSpPr>
              <p:nvPr/>
            </p:nvSpPr>
            <p:spPr bwMode="auto">
              <a:xfrm>
                <a:off x="5357" y="3717"/>
                <a:ext cx="290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2000">
                  <a:lnSpc>
                    <a:spcPct val="70000"/>
                  </a:lnSpc>
                </a:pPr>
                <a:r>
                  <a:rPr lang="en-US" altLang="ja-JP" sz="1200">
                    <a:solidFill>
                      <a:srgbClr val="990005"/>
                    </a:solidFill>
                    <a:latin typeface="Helvetica" pitchFamily="34" charset="0"/>
                    <a:ea typeface="ＭＳ ゴシック" pitchFamily="49" charset="-128"/>
                  </a:rPr>
                  <a:t>Bound</a:t>
                </a:r>
              </a:p>
              <a:p>
                <a:pPr defTabSz="762000">
                  <a:lnSpc>
                    <a:spcPct val="70000"/>
                  </a:lnSpc>
                </a:pPr>
                <a:r>
                  <a:rPr lang="en-US" altLang="ja-JP" sz="1200">
                    <a:solidFill>
                      <a:srgbClr val="990005"/>
                    </a:solidFill>
                    <a:latin typeface="Helvetica" pitchFamily="34" charset="0"/>
                    <a:ea typeface="ＭＳ ゴシック" pitchFamily="49" charset="-128"/>
                  </a:rPr>
                  <a:t>quarks</a:t>
                </a:r>
                <a:endParaRPr lang="en-US" altLang="ja-JP" sz="1200">
                  <a:solidFill>
                    <a:srgbClr val="990033"/>
                  </a:solidFill>
                  <a:latin typeface="Helvetica" pitchFamily="34" charset="0"/>
                  <a:ea typeface="ＭＳ ゴシック" pitchFamily="49" charset="-128"/>
                </a:endParaRPr>
              </a:p>
            </p:txBody>
          </p:sp>
          <p:sp>
            <p:nvSpPr>
              <p:cNvPr id="18508" name="Rectangle 12"/>
              <p:cNvSpPr>
                <a:spLocks noChangeArrowheads="1"/>
              </p:cNvSpPr>
              <p:nvPr/>
            </p:nvSpPr>
            <p:spPr bwMode="auto">
              <a:xfrm>
                <a:off x="5226" y="3867"/>
                <a:ext cx="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2000"/>
                <a:endParaRPr lang="ja-JP" altLang="ja-JP" sz="1200">
                  <a:solidFill>
                    <a:srgbClr val="990033"/>
                  </a:solidFill>
                  <a:latin typeface="Helvetica" pitchFamily="34" charset="0"/>
                  <a:ea typeface="ＭＳ ゴシック" pitchFamily="49" charset="-128"/>
                </a:endParaRPr>
              </a:p>
            </p:txBody>
          </p:sp>
          <p:grpSp>
            <p:nvGrpSpPr>
              <p:cNvPr id="11" name="Group 13"/>
              <p:cNvGrpSpPr>
                <a:grpSpLocks/>
              </p:cNvGrpSpPr>
              <p:nvPr/>
            </p:nvGrpSpPr>
            <p:grpSpPr bwMode="auto">
              <a:xfrm>
                <a:off x="4500" y="3050"/>
                <a:ext cx="835" cy="682"/>
                <a:chOff x="4030" y="1778"/>
                <a:chExt cx="1192" cy="960"/>
              </a:xfrm>
            </p:grpSpPr>
            <p:pic>
              <p:nvPicPr>
                <p:cNvPr id="18510" name="Picture 14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030" y="1778"/>
                  <a:ext cx="1192" cy="9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511" name="Picture 15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030" y="1778"/>
                  <a:ext cx="1192" cy="9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8512" name="Rectangle 16"/>
              <p:cNvSpPr>
                <a:spLocks noChangeArrowheads="1"/>
              </p:cNvSpPr>
              <p:nvPr/>
            </p:nvSpPr>
            <p:spPr bwMode="auto">
              <a:xfrm>
                <a:off x="4008" y="3963"/>
                <a:ext cx="164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762000"/>
                <a:r>
                  <a:rPr lang="en-US" altLang="ja-JP" sz="1400">
                    <a:solidFill>
                      <a:srgbClr val="FF0000"/>
                    </a:solidFill>
                    <a:latin typeface="Helvetica" pitchFamily="34" charset="0"/>
                    <a:ea typeface="ＭＳ ゴシック" pitchFamily="49" charset="-128"/>
                  </a:rPr>
                  <a:t>Why are bound quarks haevier</a:t>
                </a:r>
                <a:r>
                  <a:rPr lang="en-US" altLang="en-US" sz="1400">
                    <a:solidFill>
                      <a:srgbClr val="FF0000"/>
                    </a:solidFill>
                    <a:latin typeface="Helvetica" pitchFamily="34" charset="0"/>
                    <a:ea typeface="ＭＳ ゴシック" pitchFamily="49" charset="-128"/>
                  </a:rPr>
                  <a:t>？</a:t>
                </a:r>
                <a:endParaRPr lang="ja-JP" altLang="en-US" sz="1400">
                  <a:solidFill>
                    <a:srgbClr val="990033"/>
                  </a:solidFill>
                  <a:latin typeface="Helvetica" pitchFamily="34" charset="0"/>
                  <a:ea typeface="ＭＳ ゴシック" pitchFamily="49" charset="-128"/>
                </a:endParaRPr>
              </a:p>
            </p:txBody>
          </p:sp>
          <p:sp>
            <p:nvSpPr>
              <p:cNvPr id="18513" name="Oval 20"/>
              <p:cNvSpPr>
                <a:spLocks noChangeArrowheads="1"/>
              </p:cNvSpPr>
              <p:nvPr/>
            </p:nvSpPr>
            <p:spPr bwMode="auto">
              <a:xfrm>
                <a:off x="5402" y="3429"/>
                <a:ext cx="225" cy="231"/>
              </a:xfrm>
              <a:prstGeom prst="ellipse">
                <a:avLst/>
              </a:prstGeom>
              <a:solidFill>
                <a:srgbClr val="FFB16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>
                  <a:solidFill>
                    <a:srgbClr val="0000FF"/>
                  </a:solidFill>
                  <a:ea typeface="HG丸ｺﾞｼｯｸM-PRO" pitchFamily="50" charset="-128"/>
                </a:endParaRPr>
              </a:p>
            </p:txBody>
          </p:sp>
          <p:sp>
            <p:nvSpPr>
              <p:cNvPr id="18514" name="Rectangle 21"/>
              <p:cNvSpPr>
                <a:spLocks noChangeArrowheads="1"/>
              </p:cNvSpPr>
              <p:nvPr/>
            </p:nvSpPr>
            <p:spPr bwMode="auto">
              <a:xfrm>
                <a:off x="5360" y="3395"/>
                <a:ext cx="297" cy="283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ja-JP">
                  <a:solidFill>
                    <a:srgbClr val="0000FF"/>
                  </a:solidFill>
                  <a:ea typeface="HG丸ｺﾞｼｯｸM-PRO" pitchFamily="50" charset="-128"/>
                </a:endParaRPr>
              </a:p>
            </p:txBody>
          </p:sp>
          <p:sp>
            <p:nvSpPr>
              <p:cNvPr id="18515" name="Oval 25"/>
              <p:cNvSpPr>
                <a:spLocks noChangeArrowheads="1"/>
              </p:cNvSpPr>
              <p:nvPr/>
            </p:nvSpPr>
            <p:spPr bwMode="auto">
              <a:xfrm>
                <a:off x="4059" y="3358"/>
                <a:ext cx="43" cy="45"/>
              </a:xfrm>
              <a:prstGeom prst="ellipse">
                <a:avLst/>
              </a:prstGeom>
              <a:solidFill>
                <a:srgbClr val="0000EE"/>
              </a:solidFill>
              <a:ln w="6350">
                <a:solidFill>
                  <a:srgbClr val="0000E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>
                  <a:solidFill>
                    <a:srgbClr val="0000FF"/>
                  </a:solidFill>
                  <a:ea typeface="HG丸ｺﾞｼｯｸM-PRO" pitchFamily="50" charset="-128"/>
                </a:endParaRPr>
              </a:p>
            </p:txBody>
          </p:sp>
          <p:sp>
            <p:nvSpPr>
              <p:cNvPr id="18516" name="Rectangle 27"/>
              <p:cNvSpPr>
                <a:spLocks noChangeArrowheads="1"/>
              </p:cNvSpPr>
              <p:nvPr/>
            </p:nvSpPr>
            <p:spPr bwMode="auto">
              <a:xfrm>
                <a:off x="3990" y="3232"/>
                <a:ext cx="45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defTabSz="762000"/>
                <a:r>
                  <a:rPr lang="en-US" altLang="ja-JP" sz="1200">
                    <a:solidFill>
                      <a:srgbClr val="000000"/>
                    </a:solidFill>
                    <a:latin typeface="Helvetica" pitchFamily="34" charset="0"/>
                    <a:ea typeface="ＭＳ ゴシック" pitchFamily="49" charset="-128"/>
                  </a:rPr>
                  <a:t>Quark</a:t>
                </a:r>
                <a:endParaRPr lang="en-US" altLang="ja-JP" sz="1200">
                  <a:solidFill>
                    <a:srgbClr val="990033"/>
                  </a:solidFill>
                  <a:latin typeface="Helvetica" pitchFamily="34" charset="0"/>
                  <a:ea typeface="ＭＳ ゴシック" pitchFamily="49" charset="-128"/>
                </a:endParaRPr>
              </a:p>
            </p:txBody>
          </p:sp>
          <p:sp>
            <p:nvSpPr>
              <p:cNvPr id="18517" name="Rectangle 29"/>
              <p:cNvSpPr>
                <a:spLocks noChangeArrowheads="1"/>
              </p:cNvSpPr>
              <p:nvPr/>
            </p:nvSpPr>
            <p:spPr bwMode="auto">
              <a:xfrm>
                <a:off x="3908" y="3189"/>
                <a:ext cx="537" cy="483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ja-JP">
                  <a:solidFill>
                    <a:srgbClr val="0000FF"/>
                  </a:solidFill>
                  <a:ea typeface="HG丸ｺﾞｼｯｸM-PRO" pitchFamily="50" charset="-128"/>
                </a:endParaRPr>
              </a:p>
            </p:txBody>
          </p:sp>
          <p:sp>
            <p:nvSpPr>
              <p:cNvPr id="18518" name="Line 30"/>
              <p:cNvSpPr>
                <a:spLocks noChangeShapeType="1"/>
              </p:cNvSpPr>
              <p:nvPr/>
            </p:nvSpPr>
            <p:spPr bwMode="auto">
              <a:xfrm flipH="1">
                <a:off x="5336" y="2974"/>
                <a:ext cx="1" cy="80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519" name="Rectangle 67"/>
              <p:cNvSpPr>
                <a:spLocks noChangeArrowheads="1"/>
              </p:cNvSpPr>
              <p:nvPr/>
            </p:nvSpPr>
            <p:spPr bwMode="auto">
              <a:xfrm>
                <a:off x="5310" y="3034"/>
                <a:ext cx="26" cy="7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ja-JP">
                  <a:solidFill>
                    <a:srgbClr val="0000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8520" name="Oval 22"/>
              <p:cNvSpPr>
                <a:spLocks noChangeArrowheads="1"/>
              </p:cNvSpPr>
              <p:nvPr/>
            </p:nvSpPr>
            <p:spPr bwMode="auto">
              <a:xfrm>
                <a:off x="5459" y="3488"/>
                <a:ext cx="42" cy="42"/>
              </a:xfrm>
              <a:prstGeom prst="ellipse">
                <a:avLst/>
              </a:prstGeom>
              <a:solidFill>
                <a:srgbClr val="0000EE"/>
              </a:solidFill>
              <a:ln w="6350">
                <a:solidFill>
                  <a:srgbClr val="0000E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>
                  <a:solidFill>
                    <a:srgbClr val="0000FF"/>
                  </a:solidFill>
                  <a:ea typeface="HG丸ｺﾞｼｯｸM-PRO" pitchFamily="50" charset="-128"/>
                </a:endParaRPr>
              </a:p>
            </p:txBody>
          </p:sp>
          <p:sp>
            <p:nvSpPr>
              <p:cNvPr id="18521" name="Text Box 70"/>
              <p:cNvSpPr txBox="1">
                <a:spLocks noChangeArrowheads="1"/>
              </p:cNvSpPr>
              <p:nvPr/>
            </p:nvSpPr>
            <p:spPr bwMode="auto">
              <a:xfrm>
                <a:off x="4102" y="4068"/>
                <a:ext cx="146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400">
                    <a:solidFill>
                      <a:srgbClr val="0000FF"/>
                    </a:solidFill>
                    <a:latin typeface="Helvetica" pitchFamily="34" charset="0"/>
                  </a:rPr>
                  <a:t>Mass without Mass Puzzle</a:t>
                </a:r>
                <a:endParaRPr lang="en-US" altLang="ja-JP">
                  <a:solidFill>
                    <a:srgbClr val="0000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12" name="図形グループ 84"/>
              <p:cNvGrpSpPr>
                <a:grpSpLocks/>
              </p:cNvGrpSpPr>
              <p:nvPr/>
            </p:nvGrpSpPr>
            <p:grpSpPr bwMode="auto">
              <a:xfrm>
                <a:off x="4140" y="3444"/>
                <a:ext cx="1449" cy="177"/>
                <a:chOff x="5735638" y="2312988"/>
                <a:chExt cx="2887406" cy="350837"/>
              </a:xfrm>
            </p:grpSpPr>
            <p:sp>
              <p:nvSpPr>
                <p:cNvPr id="18523" name="Oval 25"/>
                <p:cNvSpPr>
                  <a:spLocks noChangeArrowheads="1"/>
                </p:cNvSpPr>
                <p:nvPr/>
              </p:nvSpPr>
              <p:spPr bwMode="auto">
                <a:xfrm>
                  <a:off x="6126163" y="2312988"/>
                  <a:ext cx="85725" cy="88900"/>
                </a:xfrm>
                <a:prstGeom prst="ellipse">
                  <a:avLst/>
                </a:prstGeom>
                <a:solidFill>
                  <a:srgbClr val="0000EE"/>
                </a:solidFill>
                <a:ln w="6350">
                  <a:solidFill>
                    <a:srgbClr val="0000EE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ja-JP">
                    <a:solidFill>
                      <a:srgbClr val="0000FF"/>
                    </a:solidFill>
                    <a:ea typeface="HG丸ｺﾞｼｯｸM-PRO" pitchFamily="50" charset="-128"/>
                  </a:endParaRPr>
                </a:p>
              </p:txBody>
            </p:sp>
            <p:sp>
              <p:nvSpPr>
                <p:cNvPr id="18524" name="Oval 25"/>
                <p:cNvSpPr>
                  <a:spLocks noChangeArrowheads="1"/>
                </p:cNvSpPr>
                <p:nvPr/>
              </p:nvSpPr>
              <p:spPr bwMode="auto">
                <a:xfrm>
                  <a:off x="5735638" y="2560638"/>
                  <a:ext cx="85725" cy="88900"/>
                </a:xfrm>
                <a:prstGeom prst="ellipse">
                  <a:avLst/>
                </a:prstGeom>
                <a:solidFill>
                  <a:srgbClr val="0000EE"/>
                </a:solidFill>
                <a:ln w="6350">
                  <a:solidFill>
                    <a:srgbClr val="0000EE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ja-JP">
                    <a:solidFill>
                      <a:srgbClr val="0000FF"/>
                    </a:solidFill>
                    <a:ea typeface="HG丸ｺﾞｼｯｸM-PRO" pitchFamily="50" charset="-128"/>
                  </a:endParaRPr>
                </a:p>
              </p:txBody>
            </p:sp>
            <p:sp>
              <p:nvSpPr>
                <p:cNvPr id="18525" name="Oval 25"/>
                <p:cNvSpPr>
                  <a:spLocks noChangeArrowheads="1"/>
                </p:cNvSpPr>
                <p:nvPr/>
              </p:nvSpPr>
              <p:spPr bwMode="auto">
                <a:xfrm>
                  <a:off x="8537343" y="2455863"/>
                  <a:ext cx="85701" cy="88900"/>
                </a:xfrm>
                <a:prstGeom prst="ellipse">
                  <a:avLst/>
                </a:prstGeom>
                <a:solidFill>
                  <a:srgbClr val="0000EE"/>
                </a:solidFill>
                <a:ln w="6350">
                  <a:solidFill>
                    <a:srgbClr val="0000EE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ja-JP">
                    <a:solidFill>
                      <a:srgbClr val="0000FF"/>
                    </a:solidFill>
                    <a:ea typeface="HG丸ｺﾞｼｯｸM-PRO" pitchFamily="50" charset="-128"/>
                  </a:endParaRPr>
                </a:p>
              </p:txBody>
            </p:sp>
            <p:sp>
              <p:nvSpPr>
                <p:cNvPr id="18526" name="Oval 25"/>
                <p:cNvSpPr>
                  <a:spLocks noChangeArrowheads="1"/>
                </p:cNvSpPr>
                <p:nvPr/>
              </p:nvSpPr>
              <p:spPr bwMode="auto">
                <a:xfrm>
                  <a:off x="8395439" y="2574925"/>
                  <a:ext cx="85718" cy="88900"/>
                </a:xfrm>
                <a:prstGeom prst="ellipse">
                  <a:avLst/>
                </a:prstGeom>
                <a:solidFill>
                  <a:srgbClr val="0000EE"/>
                </a:solidFill>
                <a:ln w="6350">
                  <a:solidFill>
                    <a:srgbClr val="0000EE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ja-JP">
                    <a:solidFill>
                      <a:srgbClr val="0000FF"/>
                    </a:solidFill>
                    <a:ea typeface="HG丸ｺﾞｼｯｸM-PRO" pitchFamily="50" charset="-128"/>
                  </a:endParaRPr>
                </a:p>
              </p:txBody>
            </p:sp>
          </p:grpSp>
          <p:sp>
            <p:nvSpPr>
              <p:cNvPr id="18527" name="Line 216"/>
              <p:cNvSpPr>
                <a:spLocks noChangeShapeType="1"/>
              </p:cNvSpPr>
              <p:nvPr/>
            </p:nvSpPr>
            <p:spPr bwMode="auto">
              <a:xfrm flipH="1" flipV="1">
                <a:off x="4697" y="2634"/>
                <a:ext cx="86" cy="416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arrow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8528" name="Rectangle 217"/>
            <p:cNvSpPr>
              <a:spLocks noChangeArrowheads="1"/>
            </p:cNvSpPr>
            <p:nvPr/>
          </p:nvSpPr>
          <p:spPr bwMode="auto">
            <a:xfrm>
              <a:off x="3372" y="3645"/>
              <a:ext cx="116" cy="23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</p:grpSp>
      <p:grpSp>
        <p:nvGrpSpPr>
          <p:cNvPr id="15" name="Group 265"/>
          <p:cNvGrpSpPr>
            <a:grpSpLocks/>
          </p:cNvGrpSpPr>
          <p:nvPr/>
        </p:nvGrpSpPr>
        <p:grpSpPr bwMode="auto">
          <a:xfrm>
            <a:off x="723776" y="5154438"/>
            <a:ext cx="3632200" cy="1658938"/>
            <a:chOff x="97" y="3238"/>
            <a:chExt cx="2288" cy="1045"/>
          </a:xfrm>
        </p:grpSpPr>
        <p:grpSp>
          <p:nvGrpSpPr>
            <p:cNvPr id="16" name="Group 218"/>
            <p:cNvGrpSpPr>
              <a:grpSpLocks/>
            </p:cNvGrpSpPr>
            <p:nvPr/>
          </p:nvGrpSpPr>
          <p:grpSpPr bwMode="auto">
            <a:xfrm>
              <a:off x="97" y="3238"/>
              <a:ext cx="2288" cy="1045"/>
              <a:chOff x="97" y="3238"/>
              <a:chExt cx="2288" cy="1045"/>
            </a:xfrm>
          </p:grpSpPr>
          <p:pic>
            <p:nvPicPr>
              <p:cNvPr id="18538" name="Picture 2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8704"/>
              <a:stretch>
                <a:fillRect/>
              </a:stretch>
            </p:blipFill>
            <p:spPr bwMode="auto">
              <a:xfrm>
                <a:off x="1246" y="3360"/>
                <a:ext cx="1069" cy="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39" name="テキスト ボックス 71"/>
              <p:cNvSpPr txBox="1">
                <a:spLocks noChangeArrowheads="1"/>
              </p:cNvSpPr>
              <p:nvPr/>
            </p:nvSpPr>
            <p:spPr bwMode="auto">
              <a:xfrm>
                <a:off x="1225" y="4087"/>
                <a:ext cx="1160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400">
                    <a:solidFill>
                      <a:schemeClr val="tx2"/>
                    </a:solidFill>
                    <a:latin typeface="Helvetica" pitchFamily="34" charset="0"/>
                    <a:ea typeface="HG明朝B" pitchFamily="17" charset="-128"/>
                  </a:rPr>
                  <a:t>Kaonic nucleus</a:t>
                </a:r>
                <a:endParaRPr lang="en-US" altLang="ja-JP">
                  <a:latin typeface="Georgia" pitchFamily="18" charset="0"/>
                  <a:ea typeface="HG明朝B" pitchFamily="17" charset="-128"/>
                </a:endParaRPr>
              </a:p>
            </p:txBody>
          </p:sp>
          <p:sp>
            <p:nvSpPr>
              <p:cNvPr id="18540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309" y="4089"/>
                <a:ext cx="743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solidFill>
                      <a:schemeClr val="tx2"/>
                    </a:solidFill>
                    <a:latin typeface="Helvetica" pitchFamily="34" charset="0"/>
                    <a:ea typeface="HG明朝B" pitchFamily="17" charset="-128"/>
                  </a:rPr>
                  <a:t>Kaonic atom</a:t>
                </a:r>
                <a:endParaRPr lang="en-US" altLang="ja-JP">
                  <a:latin typeface="Georgia" pitchFamily="18" charset="0"/>
                  <a:ea typeface="HG明朝B" pitchFamily="17" charset="-128"/>
                </a:endParaRPr>
              </a:p>
            </p:txBody>
          </p:sp>
          <p:sp>
            <p:nvSpPr>
              <p:cNvPr id="327" name="正方形/長方形 326"/>
              <p:cNvSpPr/>
              <p:nvPr/>
            </p:nvSpPr>
            <p:spPr>
              <a:xfrm>
                <a:off x="97" y="3238"/>
                <a:ext cx="1179" cy="8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328" name="Oval 1"/>
              <p:cNvSpPr>
                <a:spLocks/>
              </p:cNvSpPr>
              <p:nvPr/>
            </p:nvSpPr>
            <p:spPr bwMode="auto">
              <a:xfrm>
                <a:off x="350" y="3635"/>
                <a:ext cx="622" cy="2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329" name="Oval 2"/>
              <p:cNvSpPr>
                <a:spLocks/>
              </p:cNvSpPr>
              <p:nvPr/>
            </p:nvSpPr>
            <p:spPr bwMode="auto">
              <a:xfrm>
                <a:off x="288" y="3607"/>
                <a:ext cx="747" cy="3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330" name="Oval 3"/>
              <p:cNvSpPr>
                <a:spLocks/>
              </p:cNvSpPr>
              <p:nvPr/>
            </p:nvSpPr>
            <p:spPr bwMode="auto">
              <a:xfrm>
                <a:off x="228" y="3581"/>
                <a:ext cx="871" cy="38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331" name="Oval 4"/>
              <p:cNvSpPr>
                <a:spLocks/>
              </p:cNvSpPr>
              <p:nvPr/>
            </p:nvSpPr>
            <p:spPr bwMode="auto">
              <a:xfrm>
                <a:off x="415" y="3661"/>
                <a:ext cx="498" cy="21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332" name="Oval 6"/>
              <p:cNvSpPr>
                <a:spLocks/>
              </p:cNvSpPr>
              <p:nvPr/>
            </p:nvSpPr>
            <p:spPr bwMode="auto">
              <a:xfrm>
                <a:off x="435" y="3674"/>
                <a:ext cx="460" cy="19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grpSp>
            <p:nvGrpSpPr>
              <p:cNvPr id="17" name="Group 11"/>
              <p:cNvGrpSpPr>
                <a:grpSpLocks/>
              </p:cNvGrpSpPr>
              <p:nvPr/>
            </p:nvGrpSpPr>
            <p:grpSpPr bwMode="auto">
              <a:xfrm>
                <a:off x="599" y="3695"/>
                <a:ext cx="133" cy="152"/>
                <a:chOff x="0" y="0"/>
                <a:chExt cx="429" cy="472"/>
              </a:xfrm>
            </p:grpSpPr>
            <p:sp>
              <p:nvSpPr>
                <p:cNvPr id="340" name="Oval 12"/>
                <p:cNvSpPr>
                  <a:spLocks/>
                </p:cNvSpPr>
                <p:nvPr/>
              </p:nvSpPr>
              <p:spPr bwMode="auto">
                <a:xfrm>
                  <a:off x="0" y="81"/>
                  <a:ext cx="287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2800FF"/>
                    </a:gs>
                  </a:gsLst>
                  <a:lin ang="348000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050" dirty="0">
                    <a:latin typeface="+mn-lt"/>
                    <a:ea typeface="+mn-ea"/>
                  </a:endParaRPr>
                </a:p>
              </p:txBody>
            </p:sp>
            <p:sp>
              <p:nvSpPr>
                <p:cNvPr id="341" name="Oval 13"/>
                <p:cNvSpPr>
                  <a:spLocks/>
                </p:cNvSpPr>
                <p:nvPr/>
              </p:nvSpPr>
              <p:spPr bwMode="auto">
                <a:xfrm>
                  <a:off x="145" y="0"/>
                  <a:ext cx="284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7B00"/>
                    </a:gs>
                  </a:gsLst>
                  <a:lin ang="348000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050" dirty="0">
                    <a:latin typeface="+mn-lt"/>
                    <a:ea typeface="+mn-ea"/>
                  </a:endParaRPr>
                </a:p>
              </p:txBody>
            </p:sp>
            <p:sp>
              <p:nvSpPr>
                <p:cNvPr id="342" name="Oval 14"/>
                <p:cNvSpPr>
                  <a:spLocks/>
                </p:cNvSpPr>
                <p:nvPr/>
              </p:nvSpPr>
              <p:spPr bwMode="auto">
                <a:xfrm>
                  <a:off x="145" y="183"/>
                  <a:ext cx="284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7B00"/>
                    </a:gs>
                  </a:gsLst>
                  <a:lin ang="348000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050" dirty="0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334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243" y="3492"/>
                <a:ext cx="257" cy="22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335" name="AutoShape 18"/>
              <p:cNvSpPr>
                <a:spLocks/>
              </p:cNvSpPr>
              <p:nvPr/>
            </p:nvSpPr>
            <p:spPr bwMode="auto">
              <a:xfrm rot="3547513">
                <a:off x="247" y="3693"/>
                <a:ext cx="31" cy="299"/>
              </a:xfrm>
              <a:custGeom>
                <a:avLst/>
                <a:gdLst>
                  <a:gd name="T0" fmla="*/ 0 w 20817"/>
                  <a:gd name="T1" fmla="*/ 0 h 21595"/>
                  <a:gd name="T2" fmla="*/ 20817 w 20817"/>
                  <a:gd name="T3" fmla="*/ 21595 h 21595"/>
                </a:gdLst>
                <a:ahLst/>
                <a:cxnLst/>
                <a:rect l="T0" t="T1" r="T2" b="T3"/>
                <a:pathLst>
                  <a:path w="20817" h="21595">
                    <a:moveTo>
                      <a:pt x="1125" y="1"/>
                    </a:moveTo>
                    <a:cubicBezTo>
                      <a:pt x="4329" y="267"/>
                      <a:pt x="20582" y="551"/>
                      <a:pt x="20351" y="1599"/>
                    </a:cubicBezTo>
                    <a:cubicBezTo>
                      <a:pt x="20121" y="2648"/>
                      <a:pt x="35" y="2877"/>
                      <a:pt x="245" y="4002"/>
                    </a:cubicBezTo>
                    <a:cubicBezTo>
                      <a:pt x="456" y="5127"/>
                      <a:pt x="21122" y="4996"/>
                      <a:pt x="21189" y="6084"/>
                    </a:cubicBezTo>
                    <a:cubicBezTo>
                      <a:pt x="21256" y="7173"/>
                      <a:pt x="740" y="7031"/>
                      <a:pt x="495" y="8072"/>
                    </a:cubicBezTo>
                    <a:cubicBezTo>
                      <a:pt x="250" y="9114"/>
                      <a:pt x="20233" y="8832"/>
                      <a:pt x="20297" y="9878"/>
                    </a:cubicBezTo>
                    <a:cubicBezTo>
                      <a:pt x="20361" y="10925"/>
                      <a:pt x="818" y="11015"/>
                      <a:pt x="741" y="12074"/>
                    </a:cubicBezTo>
                    <a:cubicBezTo>
                      <a:pt x="664" y="13133"/>
                      <a:pt x="19930" y="13066"/>
                      <a:pt x="19993" y="14087"/>
                    </a:cubicBezTo>
                    <a:cubicBezTo>
                      <a:pt x="20055" y="15107"/>
                      <a:pt x="919" y="14979"/>
                      <a:pt x="983" y="16007"/>
                    </a:cubicBezTo>
                    <a:cubicBezTo>
                      <a:pt x="1046" y="17035"/>
                      <a:pt x="20025" y="17111"/>
                      <a:pt x="20239" y="18088"/>
                    </a:cubicBezTo>
                    <a:cubicBezTo>
                      <a:pt x="20452" y="19066"/>
                      <a:pt x="3875" y="18802"/>
                      <a:pt x="1765" y="19595"/>
                    </a:cubicBezTo>
                    <a:cubicBezTo>
                      <a:pt x="-344" y="20387"/>
                      <a:pt x="9369" y="21267"/>
                      <a:pt x="10890" y="21601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 type="stealth" w="med" len="med"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18553" name="Rectangle 19"/>
              <p:cNvSpPr>
                <a:spLocks/>
              </p:cNvSpPr>
              <p:nvPr/>
            </p:nvSpPr>
            <p:spPr bwMode="auto">
              <a:xfrm>
                <a:off x="196" y="3881"/>
                <a:ext cx="323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ja-JP" altLang="en-US" sz="1600">
                    <a:solidFill>
                      <a:srgbClr val="FF0000"/>
                    </a:solidFill>
                    <a:latin typeface="ＭＳ ゴシック" pitchFamily="49" charset="-128"/>
                    <a:ea typeface="ＭＳ ゴシック" pitchFamily="49" charset="-128"/>
                    <a:sym typeface="ＭＳ ゴシック" pitchFamily="49" charset="-128"/>
                  </a:rPr>
                  <a:t>Ｘ</a:t>
                </a:r>
                <a:r>
                  <a:rPr lang="en-US" altLang="ja-JP" sz="1600">
                    <a:solidFill>
                      <a:srgbClr val="FF0000"/>
                    </a:solidFill>
                    <a:latin typeface="ＭＳ ゴシック" pitchFamily="49" charset="-128"/>
                    <a:ea typeface="ＭＳ ゴシック" pitchFamily="49" charset="-128"/>
                    <a:sym typeface="ＭＳ ゴシック" pitchFamily="49" charset="-128"/>
                  </a:rPr>
                  <a:t>ray</a:t>
                </a:r>
              </a:p>
            </p:txBody>
          </p:sp>
          <p:sp>
            <p:nvSpPr>
              <p:cNvPr id="337" name="Oval 23"/>
              <p:cNvSpPr>
                <a:spLocks/>
              </p:cNvSpPr>
              <p:nvPr/>
            </p:nvSpPr>
            <p:spPr bwMode="auto">
              <a:xfrm>
                <a:off x="467" y="3806"/>
                <a:ext cx="52" cy="5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C8400"/>
                  </a:gs>
                </a:gsLst>
                <a:lin ang="3480000" scaled="1"/>
              </a:gradFill>
              <a:ln w="25400">
                <a:noFill/>
                <a:round/>
                <a:headEnd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338" name="AutoShape 24"/>
              <p:cNvSpPr>
                <a:spLocks/>
              </p:cNvSpPr>
              <p:nvPr/>
            </p:nvSpPr>
            <p:spPr bwMode="auto">
              <a:xfrm rot="-1225082">
                <a:off x="485" y="3789"/>
                <a:ext cx="181" cy="21"/>
              </a:xfrm>
              <a:prstGeom prst="roundRect">
                <a:avLst>
                  <a:gd name="adj" fmla="val 50000"/>
                </a:avLst>
              </a:prstGeom>
              <a:solidFill>
                <a:srgbClr val="FF0000">
                  <a:alpha val="49803"/>
                </a:srgbClr>
              </a:solidFill>
              <a:ln w="25400">
                <a:noFill/>
                <a:round/>
                <a:headEnd/>
                <a:tailEnd/>
              </a:ln>
            </p:spPr>
            <p:txBody>
              <a:bodyPr lIns="82295" tIns="41148" rIns="82295" bIns="41148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 dirty="0">
                  <a:latin typeface="+mn-lt"/>
                  <a:ea typeface="+mn-ea"/>
                </a:endParaRPr>
              </a:p>
            </p:txBody>
          </p:sp>
          <p:sp>
            <p:nvSpPr>
              <p:cNvPr id="18556" name="Rectangle 237"/>
              <p:cNvSpPr>
                <a:spLocks noChangeArrowheads="1"/>
              </p:cNvSpPr>
              <p:nvPr/>
            </p:nvSpPr>
            <p:spPr bwMode="auto">
              <a:xfrm>
                <a:off x="733" y="3664"/>
                <a:ext cx="116" cy="23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ja-JP" altLang="ja-JP">
                  <a:solidFill>
                    <a:srgbClr val="0000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8557" name="Rectangle 15"/>
            <p:cNvSpPr>
              <a:spLocks/>
            </p:cNvSpPr>
            <p:nvPr/>
          </p:nvSpPr>
          <p:spPr bwMode="auto">
            <a:xfrm>
              <a:off x="522" y="3373"/>
              <a:ext cx="17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1600"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Ｋ</a:t>
              </a:r>
              <a:r>
                <a:rPr lang="ja-JP" altLang="en-US" sz="1600" baseline="32000"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−</a:t>
              </a:r>
              <a:endParaRPr lang="ja-JP" altLang="en-US" sz="1600">
                <a:latin typeface="ＭＳ ゴシック" pitchFamily="49" charset="-128"/>
                <a:ea typeface="ＭＳ ゴシック" pitchFamily="49" charset="-128"/>
                <a:sym typeface="ＭＳ ゴシック" pitchFamily="49" charset="-128"/>
              </a:endParaRPr>
            </a:p>
          </p:txBody>
        </p:sp>
        <p:sp>
          <p:nvSpPr>
            <p:cNvPr id="323" name="Oval 17"/>
            <p:cNvSpPr>
              <a:spLocks/>
            </p:cNvSpPr>
            <p:nvPr/>
          </p:nvSpPr>
          <p:spPr bwMode="auto">
            <a:xfrm>
              <a:off x="460" y="3473"/>
              <a:ext cx="52" cy="5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C8400"/>
                </a:gs>
              </a:gsLst>
              <a:lin ang="3480000" scaled="1"/>
            </a:gradFill>
            <a:ln w="25400">
              <a:noFill/>
              <a:round/>
              <a:headEnd/>
              <a:tailEnd/>
            </a:ln>
          </p:spPr>
          <p:txBody>
            <a:bodyPr lIns="82295" tIns="41148" rIns="82295" bIns="41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50" dirty="0">
                <a:latin typeface="+mn-lt"/>
                <a:ea typeface="+mn-ea"/>
              </a:endParaRPr>
            </a:p>
          </p:txBody>
        </p:sp>
      </p:grpSp>
      <p:grpSp>
        <p:nvGrpSpPr>
          <p:cNvPr id="18" name="Group 264"/>
          <p:cNvGrpSpPr>
            <a:grpSpLocks/>
          </p:cNvGrpSpPr>
          <p:nvPr/>
        </p:nvGrpSpPr>
        <p:grpSpPr bwMode="auto">
          <a:xfrm>
            <a:off x="12700" y="3490913"/>
            <a:ext cx="2814638" cy="1831975"/>
            <a:chOff x="8" y="2199"/>
            <a:chExt cx="1773" cy="1154"/>
          </a:xfrm>
        </p:grpSpPr>
        <p:sp>
          <p:nvSpPr>
            <p:cNvPr id="18560" name="Line 246"/>
            <p:cNvSpPr>
              <a:spLocks noChangeShapeType="1"/>
            </p:cNvSpPr>
            <p:nvPr/>
          </p:nvSpPr>
          <p:spPr bwMode="auto">
            <a:xfrm flipV="1">
              <a:off x="1048" y="2349"/>
              <a:ext cx="733" cy="195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8561" name="正方形/長方形 132"/>
            <p:cNvSpPr>
              <a:spLocks noChangeArrowheads="1"/>
            </p:cNvSpPr>
            <p:nvPr/>
          </p:nvSpPr>
          <p:spPr bwMode="auto">
            <a:xfrm>
              <a:off x="24" y="2199"/>
              <a:ext cx="1028" cy="1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pic>
          <p:nvPicPr>
            <p:cNvPr id="18562" name="Picture 28" descr="原子核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1" y="2254"/>
              <a:ext cx="787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29"/>
            <p:cNvGrpSpPr>
              <a:grpSpLocks/>
            </p:cNvGrpSpPr>
            <p:nvPr/>
          </p:nvGrpSpPr>
          <p:grpSpPr bwMode="auto">
            <a:xfrm>
              <a:off x="527" y="2544"/>
              <a:ext cx="171" cy="166"/>
              <a:chOff x="1426" y="2134"/>
              <a:chExt cx="124" cy="120"/>
            </a:xfrm>
          </p:grpSpPr>
          <p:sp>
            <p:nvSpPr>
              <p:cNvPr id="18564" name="Oval 30"/>
              <p:cNvSpPr>
                <a:spLocks noChangeArrowheads="1"/>
              </p:cNvSpPr>
              <p:nvPr/>
            </p:nvSpPr>
            <p:spPr bwMode="auto">
              <a:xfrm>
                <a:off x="1426" y="2134"/>
                <a:ext cx="124" cy="12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ja-JP">
                  <a:solidFill>
                    <a:srgbClr val="0000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8565" name="Oval 31"/>
              <p:cNvSpPr>
                <a:spLocks noChangeArrowheads="1"/>
              </p:cNvSpPr>
              <p:nvPr/>
            </p:nvSpPr>
            <p:spPr bwMode="auto">
              <a:xfrm>
                <a:off x="1431" y="2136"/>
                <a:ext cx="116" cy="114"/>
              </a:xfrm>
              <a:prstGeom prst="ellipse">
                <a:avLst/>
              </a:prstGeom>
              <a:gradFill rotWithShape="1">
                <a:gsLst>
                  <a:gs pos="0">
                    <a:srgbClr val="00CC00">
                      <a:alpha val="0"/>
                    </a:srgbClr>
                  </a:gs>
                  <a:gs pos="100000">
                    <a:srgbClr val="005E00">
                      <a:alpha val="67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ja-JP">
                  <a:solidFill>
                    <a:srgbClr val="0000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8566" name="Rectangle 32"/>
            <p:cNvSpPr>
              <a:spLocks noChangeArrowheads="1"/>
            </p:cNvSpPr>
            <p:nvPr/>
          </p:nvSpPr>
          <p:spPr bwMode="auto">
            <a:xfrm>
              <a:off x="117" y="2946"/>
              <a:ext cx="87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200">
                  <a:solidFill>
                    <a:srgbClr val="0000FF"/>
                  </a:solidFill>
                  <a:latin typeface="Helvetica" pitchFamily="34" charset="0"/>
                  <a:ea typeface="HGSｺﾞｼｯｸE" pitchFamily="50" charset="-128"/>
                </a:rPr>
                <a:t>Implantation of</a:t>
              </a:r>
            </a:p>
            <a:p>
              <a:pPr algn="ctr"/>
              <a:r>
                <a:rPr lang="en-US" altLang="ja-JP" sz="1200">
                  <a:solidFill>
                    <a:srgbClr val="0000FF"/>
                  </a:solidFill>
                  <a:latin typeface="Helvetica" pitchFamily="34" charset="0"/>
                  <a:ea typeface="HGSｺﾞｼｯｸE" pitchFamily="50" charset="-128"/>
                </a:rPr>
                <a:t>Kaon and the </a:t>
              </a:r>
            </a:p>
            <a:p>
              <a:pPr algn="ctr"/>
              <a:r>
                <a:rPr lang="en-US" altLang="ja-JP" sz="1200">
                  <a:solidFill>
                    <a:srgbClr val="0000FF"/>
                  </a:solidFill>
                  <a:latin typeface="Helvetica" pitchFamily="34" charset="0"/>
                  <a:ea typeface="HGSｺﾞｼｯｸE" pitchFamily="50" charset="-128"/>
                </a:rPr>
                <a:t>nuclear shrinkage</a:t>
              </a:r>
              <a:endParaRPr lang="en-US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8567" name="Line 33"/>
            <p:cNvSpPr>
              <a:spLocks noChangeShapeType="1"/>
            </p:cNvSpPr>
            <p:nvPr/>
          </p:nvSpPr>
          <p:spPr bwMode="auto">
            <a:xfrm rot="20510912" flipV="1">
              <a:off x="317" y="2704"/>
              <a:ext cx="293" cy="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568" name="正方形/長方形 139"/>
            <p:cNvSpPr>
              <a:spLocks noChangeArrowheads="1"/>
            </p:cNvSpPr>
            <p:nvPr/>
          </p:nvSpPr>
          <p:spPr bwMode="auto">
            <a:xfrm>
              <a:off x="8" y="2790"/>
              <a:ext cx="56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chemeClr val="tx2"/>
                  </a:solidFill>
                  <a:latin typeface="Helvetica" pitchFamily="34" charset="0"/>
                  <a:ea typeface="HGP明朝E" pitchFamily="18" charset="-128"/>
                </a:rPr>
                <a:t>K meson</a:t>
              </a:r>
            </a:p>
          </p:txBody>
        </p:sp>
      </p:grpSp>
      <p:sp>
        <p:nvSpPr>
          <p:cNvPr id="141" name="日付プレースホルダ 1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31/05/2012</a:t>
            </a:r>
            <a:endParaRPr kumimoji="1" lang="ja-JP" altLang="en-US"/>
          </a:p>
        </p:txBody>
      </p:sp>
      <p:sp>
        <p:nvSpPr>
          <p:cNvPr id="142" name="スライド番号プレースホルダ 1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144" name="フッター プレースホルダ 1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MESON2012, K. Ozawa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4|1.4|1.1|0.5|0.5|0.9|7.3|0.6|0.9|3.2|0.7|5.3|1|2.5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.5|3.6|14|27.1|1.3|10.9|1|2.1|1.9|1.2|9.1|3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2244</Words>
  <Application>Microsoft Office PowerPoint</Application>
  <PresentationFormat>画面に合わせる (4:3)</PresentationFormat>
  <Paragraphs>532</Paragraphs>
  <Slides>35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35</vt:i4>
      </vt:variant>
    </vt:vector>
  </HeadingPairs>
  <TitlesOfParts>
    <vt:vector size="43" baseType="lpstr">
      <vt:lpstr>Office テーマ</vt:lpstr>
      <vt:lpstr>標準デザイン</vt:lpstr>
      <vt:lpstr>Balloons</vt:lpstr>
      <vt:lpstr>1_標準デザイン</vt:lpstr>
      <vt:lpstr>2_標準デザイン</vt:lpstr>
      <vt:lpstr>Microsoft Office Excel 97-2003 ワークシート</vt:lpstr>
      <vt:lpstr>Formel</vt:lpstr>
      <vt:lpstr>ワークシート</vt:lpstr>
      <vt:lpstr>Status and  hadron physics program of J-PARC</vt:lpstr>
      <vt:lpstr>Contents</vt:lpstr>
      <vt:lpstr>J-PARC  (Japan Proton Accelerator Research Complex)</vt:lpstr>
      <vt:lpstr>Status of J-PARC</vt:lpstr>
      <vt:lpstr>Effects of the earth quake</vt:lpstr>
      <vt:lpstr>Magnets are moved – re-aligned!</vt:lpstr>
      <vt:lpstr>Not only recover, Improvements!</vt:lpstr>
      <vt:lpstr>physics program</vt:lpstr>
      <vt:lpstr>スライド 9</vt:lpstr>
      <vt:lpstr>スライド 10</vt:lpstr>
      <vt:lpstr>スライド 11</vt:lpstr>
      <vt:lpstr>E19:Penta quark - results</vt:lpstr>
      <vt:lpstr>スライド 13</vt:lpstr>
      <vt:lpstr>E15:KN Interaction Study by Nuclear Bound-States</vt:lpstr>
      <vt:lpstr>Results of the last run (Cont’d)</vt:lpstr>
      <vt:lpstr>E27: Search for “K-pp” bound state in the d(p+,K+)X reaction</vt:lpstr>
      <vt:lpstr>スライド 17</vt:lpstr>
      <vt:lpstr>Vector Meson mass in nucleus</vt:lpstr>
      <vt:lpstr>Measurements of f meson at KEK-PS.</vt:lpstr>
      <vt:lpstr>スライド 20</vt:lpstr>
      <vt:lpstr>Next Goal</vt:lpstr>
      <vt:lpstr>Calc. with other models</vt:lpstr>
      <vt:lpstr>Experiment</vt:lpstr>
      <vt:lpstr>Detector components</vt:lpstr>
      <vt:lpstr>E29: f bound state?</vt:lpstr>
      <vt:lpstr>E26: Omega in nucleus</vt:lpstr>
      <vt:lpstr>Experiment for h</vt:lpstr>
      <vt:lpstr>Summary</vt:lpstr>
      <vt:lpstr>Back up</vt:lpstr>
      <vt:lpstr>Results of the last run (Feb. 2012) </vt:lpstr>
      <vt:lpstr>Mass spectra measurements</vt:lpstr>
      <vt:lpstr>CLAS g7a @ J-Lab</vt:lpstr>
      <vt:lpstr>Contradiction?</vt:lpstr>
      <vt:lpstr>Approved experiments</vt:lpstr>
      <vt:lpstr>As increasing the beam intensity,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hadron physics program at J-PARC</dc:title>
  <dc:creator>Kyoichiro Ozawa</dc:creator>
  <cp:lastModifiedBy>Kyoichiro Ozawa</cp:lastModifiedBy>
  <cp:revision>54</cp:revision>
  <dcterms:created xsi:type="dcterms:W3CDTF">2012-05-30T14:41:57Z</dcterms:created>
  <dcterms:modified xsi:type="dcterms:W3CDTF">2012-05-31T08:54:40Z</dcterms:modified>
</cp:coreProperties>
</file>