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4" r:id="rId7"/>
    <p:sldId id="271" r:id="rId8"/>
    <p:sldId id="265" r:id="rId9"/>
    <p:sldId id="272" r:id="rId10"/>
    <p:sldId id="273" r:id="rId11"/>
    <p:sldId id="274" r:id="rId12"/>
    <p:sldId id="263" r:id="rId13"/>
    <p:sldId id="266" r:id="rId14"/>
    <p:sldId id="270" r:id="rId15"/>
    <p:sldId id="267" r:id="rId16"/>
    <p:sldId id="256" r:id="rId17"/>
    <p:sldId id="257" r:id="rId18"/>
    <p:sldId id="268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79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4" autoAdjust="0"/>
    <p:restoredTop sz="68357" autoAdjust="0"/>
  </p:normalViewPr>
  <p:slideViewPr>
    <p:cSldViewPr snapToGrid="0">
      <p:cViewPr varScale="1">
        <p:scale>
          <a:sx n="67" d="100"/>
          <a:sy n="67" d="100"/>
        </p:scale>
        <p:origin x="-1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8728-67D6-4F45-8D09-20F7674643F0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CFB0F-F363-4F72-B7D3-927F65610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2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ww.sciencedirect.com/science/article/pii/S0375947412000504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48:20</a:t>
            </a:r>
          </a:p>
          <a:p>
            <a:endParaRPr lang="en-US" dirty="0" smtClean="0"/>
          </a:p>
          <a:p>
            <a:r>
              <a:rPr lang="en-US" dirty="0" smtClean="0"/>
              <a:t>2009 – remove ENGE</a:t>
            </a:r>
            <a:r>
              <a:rPr lang="en-US" baseline="0" dirty="0" smtClean="0"/>
              <a:t> and replace with a larger, more capable electron arm: HES</a:t>
            </a:r>
          </a:p>
          <a:p>
            <a:r>
              <a:rPr lang="en-US" baseline="0" dirty="0" smtClean="0"/>
              <a:t>- Now yields are such that exploration of medium heavy nuclei like Chromium-52 is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7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50:00</a:t>
            </a:r>
          </a:p>
          <a:p>
            <a:endParaRPr lang="en-US" dirty="0" smtClean="0"/>
          </a:p>
          <a:p>
            <a:r>
              <a:rPr lang="en-US" dirty="0" smtClean="0"/>
              <a:t>Show</a:t>
            </a:r>
            <a:r>
              <a:rPr lang="en-US" baseline="0" dirty="0" smtClean="0"/>
              <a:t> some example data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These data allow precise calibration of the mass scale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 run CH2 to get data off the proton + Carbon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Run on pure carbon in hydrogen kinematics to  get the quasi-free from Carbon background (green)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Blue is the accidentals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Result is very precise absolute energy calibration of the system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Allows precise calibration of the kinematics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0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52:00</a:t>
            </a:r>
          </a:p>
          <a:p>
            <a:endParaRPr lang="en-US" dirty="0" smtClean="0"/>
          </a:p>
          <a:p>
            <a:r>
              <a:rPr lang="en-US" dirty="0" smtClean="0"/>
              <a:t>He-7 lambda hypernuclei binding energy has now</a:t>
            </a:r>
            <a:r>
              <a:rPr lang="en-US" baseline="0" dirty="0" smtClean="0"/>
              <a:t> been precisely determined for the first time (data from the phase 2 measurement), paper will be out soon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Emulsion has only 13 events spread over 6 MeV, very poor binding energy determination (never actually given)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Here, clearly observed ground state with precise absolute measured binding energy for the first time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Matters because it is part of an </a:t>
            </a:r>
            <a:r>
              <a:rPr lang="en-US" baseline="0" dirty="0" err="1" smtClean="0"/>
              <a:t>isospin</a:t>
            </a:r>
            <a:r>
              <a:rPr lang="en-US" baseline="0" dirty="0" smtClean="0"/>
              <a:t> A=7 triplet: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Be-7 lambda has I=1 (more protons: 4p + 2n + lambda)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Li-7 lambda has I=0 (3p + 3n + lambda)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He-7 lambda has I=-1 (more neutrons: 2p + 4n + lambda)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 set of binding energies, precisely determined, allows one to tease out the </a:t>
            </a:r>
            <a:r>
              <a:rPr lang="en-US" baseline="0" dirty="0" err="1" smtClean="0"/>
              <a:t>isospin</a:t>
            </a:r>
            <a:r>
              <a:rPr lang="en-US" baseline="0" dirty="0" smtClean="0"/>
              <a:t> dependence of nuclear interaction, but only if you have the He-7 ground state binding energy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56:00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A=12  Boron-12 lambda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Note the core excited states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Consistency between Hall A and Hall C – very reliable, consistent results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Hall A was not able to measure an absolute energy scale, hence they published results in terms of excitation energy w/ arbitrarily alignment of first peak to 0 MeV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Consistent “modest” improvement in resolution makes a big difference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Complementary to the mirror nucleus carbon-12 lambda data taken by other labs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0" lvl="0" indent="0">
              <a:buFontTx/>
              <a:buNone/>
            </a:pPr>
            <a:r>
              <a:rPr lang="en-US" baseline="0" dirty="0" smtClean="0"/>
              <a:t>58:00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Al-28-lambda:  very preliminary data but note the resolution: 150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/bin!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Demonstrates clear s-shell, p-shell, d-shell nuclear bound states with resolutions well below an MeV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 between are core-mixing states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Hall A N-16-lambda result too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Theory and data did very well on this nuclei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58:00</a:t>
            </a:r>
          </a:p>
          <a:p>
            <a:r>
              <a:rPr lang="en-US" dirty="0" smtClean="0"/>
              <a:t>1:03:33</a:t>
            </a:r>
          </a:p>
          <a:p>
            <a:r>
              <a:rPr lang="en-US" dirty="0" smtClean="0"/>
              <a:t>Same optics, </a:t>
            </a:r>
            <a:r>
              <a:rPr lang="en-US" baseline="0" dirty="0" smtClean="0"/>
              <a:t>same analysis framework as B-12-lambda data which agreed with prior data to better than 50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Note 1 MeV difference in lambda-s binding energy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historical emulsion data– very strange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All s-shell lambda connected to p-shell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1:05:00</a:t>
            </a:r>
          </a:p>
          <a:p>
            <a:endParaRPr lang="en-US" dirty="0" smtClean="0"/>
          </a:p>
          <a:p>
            <a:r>
              <a:rPr lang="en-US" dirty="0" smtClean="0"/>
              <a:t>KEK data have 2 MeV resolution,</a:t>
            </a:r>
            <a:r>
              <a:rPr lang="en-US" baseline="0" dirty="0" smtClean="0"/>
              <a:t> Phase III data are sub-MeV</a:t>
            </a:r>
          </a:p>
          <a:p>
            <a:r>
              <a:rPr lang="en-US" baseline="0" dirty="0" smtClean="0"/>
              <a:t>- Be-10 to compare to mirror nuclei B-10 from KEK – interesting that all the same structure is there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features line up, but now we can start to resolve more structure, spin-orbit splitting,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S-shell lambda + p-shell core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Target</a:t>
            </a:r>
            <a:r>
              <a:rPr lang="en-US" baseline="0" dirty="0" smtClean="0"/>
              <a:t> moved outside the splitter magnet, </a:t>
            </a:r>
            <a:r>
              <a:rPr lang="en-US" baseline="0" dirty="0" err="1" smtClean="0"/>
              <a:t>moller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brem</a:t>
            </a:r>
            <a:r>
              <a:rPr lang="en-US" baseline="0" dirty="0" smtClean="0"/>
              <a:t> backgrounds don’t pass the septum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New thin foil target upstream of primary target for decay pion spectroscopy (two experiments at once)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Decay pion experiment gives access to very precise measurement of light hypernuclei ground state measurements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9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Forward angle elementary </a:t>
            </a:r>
            <a:r>
              <a:rPr lang="en-US" dirty="0" err="1" smtClean="0"/>
              <a:t>lamda</a:t>
            </a:r>
            <a:r>
              <a:rPr lang="en-US" dirty="0" smtClean="0"/>
              <a:t> production (low-Q2</a:t>
            </a:r>
            <a:r>
              <a:rPr lang="en-US" baseline="0" dirty="0" smtClean="0"/>
              <a:t>, near real photon) had discrepancy between models and measurement</a:t>
            </a:r>
          </a:p>
          <a:p>
            <a:r>
              <a:rPr lang="en-US" baseline="0" dirty="0" smtClean="0"/>
              <a:t>- Heavy hypernuclei can give access to study mean field theories: does the hyperon maintain its single particle nature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Neutron-rich,</a:t>
            </a:r>
            <a:r>
              <a:rPr lang="en-US" baseline="0" dirty="0" smtClean="0"/>
              <a:t> high </a:t>
            </a:r>
            <a:r>
              <a:rPr lang="en-US" baseline="0" dirty="0" err="1" smtClean="0"/>
              <a:t>isospin</a:t>
            </a:r>
            <a:r>
              <a:rPr lang="en-US" baseline="0" dirty="0" smtClean="0"/>
              <a:t> states important to understanding the </a:t>
            </a:r>
            <a:r>
              <a:rPr lang="en-US" baseline="0" dirty="0" err="1" smtClean="0"/>
              <a:t>lamda</a:t>
            </a:r>
            <a:r>
              <a:rPr lang="en-US" baseline="0" dirty="0" smtClean="0"/>
              <a:t>-sigma coupling (important to neutron star calculations)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3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1:15:00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Decay spectroscopy focused</a:t>
            </a:r>
            <a:r>
              <a:rPr lang="en-US" baseline="0" dirty="0" smtClean="0"/>
              <a:t> on non-bound, highly excited quasi-free region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Can convert a core, s-shell proton to a hyperon and produce a hole deep in the nucleus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Lambda goes with one of the fragments producing light hypernuclei, often highly neutron rich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Fragment will stop in the thin foil target then cascade to its ground state, at its ground state then hyperon can weak decay and kick out a pion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Measure pion momentum and you measure the binding energy of the the fragment’s core nuclei  (which is now at rest in the foil)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Goal is to get binding energies of bound states with resolutions at 100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level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Only the ground states will weak-decay and emit a pion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General location of the ground state is known, so we can identify the parent fragment is identified by the general location of the 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8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Hyperon</a:t>
            </a:r>
            <a:r>
              <a:rPr lang="en-US" baseline="0" dirty="0" smtClean="0"/>
              <a:t>-nucleon interaction is poorly understood, we’re trying to understand the short range interactions on a more general level beyond the u/d quarks</a:t>
            </a:r>
          </a:p>
          <a:p>
            <a:r>
              <a:rPr lang="en-US" baseline="0" dirty="0" smtClean="0"/>
              <a:t>YN interactions are inherently short range – there is no one pion exchange piece in lambda-N in particular (long range potential)</a:t>
            </a:r>
          </a:p>
          <a:p>
            <a:r>
              <a:rPr lang="en-US" baseline="0" dirty="0" smtClean="0"/>
              <a:t>	- lambda-N interaction single pion interaction prohibited by </a:t>
            </a:r>
            <a:r>
              <a:rPr lang="en-US" baseline="0" dirty="0" err="1" smtClean="0"/>
              <a:t>isospin</a:t>
            </a:r>
            <a:r>
              <a:rPr lang="en-US" baseline="0" dirty="0" smtClean="0"/>
              <a:t> conservation [</a:t>
            </a:r>
            <a:r>
              <a:rPr lang="en-US" baseline="0" dirty="0" err="1" smtClean="0"/>
              <a:t>lamda</a:t>
            </a:r>
            <a:r>
              <a:rPr lang="en-US" baseline="0" dirty="0" smtClean="0"/>
              <a:t>(0), pion(1), N(1/2)]</a:t>
            </a:r>
          </a:p>
          <a:p>
            <a:r>
              <a:rPr lang="en-US" baseline="0" dirty="0" smtClean="0"/>
              <a:t>	- leading interaction is short range, gives access to the short range piece that is shadowed by the long-range potential in NN interactions</a:t>
            </a:r>
          </a:p>
          <a:p>
            <a:r>
              <a:rPr lang="en-US" baseline="0" dirty="0" smtClean="0"/>
              <a:t>Lambda can serve as a unique deep-probe of the nuclear medium</a:t>
            </a:r>
          </a:p>
          <a:p>
            <a:r>
              <a:rPr lang="en-US" baseline="0" dirty="0" smtClean="0"/>
              <a:t>	- no Pauli blocking, relatively long lifetime, it can form unique states that informs us about the interior nuclear structure</a:t>
            </a:r>
          </a:p>
          <a:p>
            <a:r>
              <a:rPr lang="en-US" baseline="0" dirty="0" smtClean="0"/>
              <a:t>The lambda is a unique single particle within the nuclear medium – can give us some insight into the question: how does the nuclear medium effect/distort the quark-structure of the hyperon?</a:t>
            </a:r>
          </a:p>
          <a:p>
            <a:r>
              <a:rPr lang="en-US" baseline="0" dirty="0" smtClean="0"/>
              <a:t>	- something we explore elsewhere: short-range correlations, EMC effects,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Traditional shell model potential that models the hyperon sitting in an effective potential representing the rest of the nucleus (core) [ effective two-body interaction]</a:t>
            </a:r>
          </a:p>
          <a:p>
            <a:r>
              <a:rPr lang="en-US" baseline="0" dirty="0" smtClean="0"/>
              <a:t>	- central potential</a:t>
            </a:r>
          </a:p>
          <a:p>
            <a:r>
              <a:rPr lang="en-US" baseline="0" dirty="0" smtClean="0"/>
              <a:t>	- spin-spin interaction</a:t>
            </a:r>
          </a:p>
          <a:p>
            <a:r>
              <a:rPr lang="en-US" baseline="0" dirty="0" smtClean="0"/>
              <a:t>	- spin-orbit (</a:t>
            </a:r>
            <a:r>
              <a:rPr lang="en-US" baseline="0" dirty="0" err="1" smtClean="0"/>
              <a:t>lamda</a:t>
            </a:r>
            <a:r>
              <a:rPr lang="en-US" baseline="0" dirty="0" smtClean="0"/>
              <a:t> spin)</a:t>
            </a:r>
          </a:p>
          <a:p>
            <a:r>
              <a:rPr lang="en-US" baseline="0" dirty="0" smtClean="0"/>
              <a:t>	- spin-orbit (same orbit, but core-spin)</a:t>
            </a:r>
          </a:p>
          <a:p>
            <a:r>
              <a:rPr lang="en-US" baseline="0" dirty="0" smtClean="0"/>
              <a:t>	- tensor interaction</a:t>
            </a:r>
          </a:p>
          <a:p>
            <a:r>
              <a:rPr lang="en-US" baseline="0" dirty="0" smtClean="0"/>
              <a:t>Fit this to real data and extract the associated coefficients that should then describe the </a:t>
            </a:r>
            <a:r>
              <a:rPr lang="en-US" baseline="0" dirty="0" err="1" smtClean="0"/>
              <a:t>lamba</a:t>
            </a:r>
            <a:r>
              <a:rPr lang="en-US" baseline="0" dirty="0" smtClean="0"/>
              <a:t>-N interaction for all cases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 need lots of data, precision data are important to confine these coefficients (lead in to next slide)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lambda-sigma interaction is important too: significant contribution to the repulsive core but doesn’t really fit within the effective potential model, associated correction is made later to computed binding energies (for example)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----- Meeting Notes (6/3/12 21:55) -----</a:t>
            </a:r>
          </a:p>
          <a:p>
            <a:r>
              <a:rPr lang="en-US" baseline="0" dirty="0" smtClean="0"/>
              <a:t>lambda-sigma coupling: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17:00</a:t>
            </a:r>
          </a:p>
          <a:p>
            <a:r>
              <a:rPr lang="en-US" dirty="0" smtClean="0"/>
              <a:t>Basics</a:t>
            </a:r>
            <a:r>
              <a:rPr lang="en-US" baseline="0" dirty="0" smtClean="0"/>
              <a:t> are there, but statistics and resolution are limited.</a:t>
            </a:r>
          </a:p>
          <a:p>
            <a:r>
              <a:rPr lang="en-US" baseline="0" dirty="0" smtClean="0"/>
              <a:t>	- less than 10 events in several of these peaks</a:t>
            </a:r>
          </a:p>
          <a:p>
            <a:r>
              <a:rPr lang="en-US" baseline="0" dirty="0" smtClean="0"/>
              <a:t>Broad peaks, coarse binning hides substructure needed to really tune the models</a:t>
            </a:r>
          </a:p>
          <a:p>
            <a:r>
              <a:rPr lang="en-US" baseline="0" dirty="0" smtClean="0"/>
              <a:t>	- extracting the missing mass then determining ground state to pull out the missing mass of an excitation is very difficult</a:t>
            </a:r>
          </a:p>
          <a:p>
            <a:r>
              <a:rPr lang="en-US" baseline="0" dirty="0" smtClean="0"/>
              <a:t>	- these data are the foundation for existing models, ground state determinations may be unreliable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23:30</a:t>
            </a:r>
          </a:p>
          <a:p>
            <a:r>
              <a:rPr lang="en-US" dirty="0" smtClean="0"/>
              <a:t>1990s,</a:t>
            </a:r>
            <a:r>
              <a:rPr lang="en-US" baseline="0" dirty="0" smtClean="0"/>
              <a:t> early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saw a new technique</a:t>
            </a:r>
            <a:endParaRPr lang="en-US" dirty="0" smtClean="0"/>
          </a:p>
          <a:p>
            <a:r>
              <a:rPr lang="en-US" dirty="0" smtClean="0"/>
              <a:t>Statistics somewhat poor</a:t>
            </a:r>
            <a:r>
              <a:rPr lang="en-US" baseline="0" dirty="0" smtClean="0"/>
              <a:t>, few thousand production events * the efficiency of the Germanium detector measuring the decay gamma but resolution is really great</a:t>
            </a:r>
          </a:p>
          <a:p>
            <a:r>
              <a:rPr lang="en-US" baseline="0" dirty="0" smtClean="0"/>
              <a:t>22 gamma transitions for p-shell light hypernuclei</a:t>
            </a:r>
          </a:p>
          <a:p>
            <a:r>
              <a:rPr lang="en-US" baseline="0" dirty="0" smtClean="0"/>
              <a:t>	- compare with theory and assign the observed gammas to best-guess transitions</a:t>
            </a:r>
            <a:endParaRPr lang="en-US" dirty="0" smtClean="0"/>
          </a:p>
          <a:p>
            <a:r>
              <a:rPr lang="en-US" dirty="0" smtClean="0"/>
              <a:t>Gamma spectroscopy</a:t>
            </a:r>
            <a:r>
              <a:rPr lang="en-US" baseline="0" dirty="0" smtClean="0"/>
              <a:t> is very precise (2—3 </a:t>
            </a:r>
            <a:r>
              <a:rPr lang="en-US" baseline="0" dirty="0" err="1" smtClean="0"/>
              <a:t>keV</a:t>
            </a:r>
            <a:r>
              <a:rPr lang="en-US" baseline="0" dirty="0" smtClean="0"/>
              <a:t> resolution) but is standing on the ground state energies established by the the emulsion method</a:t>
            </a:r>
          </a:p>
          <a:p>
            <a:r>
              <a:rPr lang="en-US" baseline="0" dirty="0" smtClean="0"/>
              <a:t>	- you measure the gamma energy very precisely, but you only measure these level transitions</a:t>
            </a:r>
          </a:p>
          <a:p>
            <a:r>
              <a:rPr lang="en-US" baseline="0" dirty="0" smtClean="0"/>
              <a:t>	- you can’t measure the binding energy directly, you need to use some guess-work to assign the observed gamma transitions to a given model’s set of  excited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28:30</a:t>
            </a:r>
          </a:p>
          <a:p>
            <a:r>
              <a:rPr lang="en-US" dirty="0" smtClean="0"/>
              <a:t>Can test your model</a:t>
            </a:r>
            <a:r>
              <a:rPr lang="en-US" baseline="0" dirty="0" smtClean="0"/>
              <a:t> by looking at doublets in p-shell hypernuclei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Fit your model using one set of doublet, then see how it does against other data sets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For example, start with the 3/2+ to ½+ transition on Li-7 hypernuclei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does pretty well (line 1)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However, these coefficients that should be uniquely describing the </a:t>
            </a:r>
            <a:r>
              <a:rPr lang="en-US" baseline="0" dirty="0" err="1" smtClean="0"/>
              <a:t>lamda</a:t>
            </a:r>
            <a:r>
              <a:rPr lang="en-US" baseline="0" dirty="0" smtClean="0"/>
              <a:t>-N interaction change by 20—30% if fit to a heavier hypernuclei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One possible explanation is that the data under-constrain the model – some transitions dominated by different pieces of the potential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Spin-spin contribution is dominating these transitions – really very insensitive to the other pieces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Look up john </a:t>
            </a:r>
            <a:r>
              <a:rPr lang="en-US" baseline="0" dirty="0" err="1" smtClean="0"/>
              <a:t>millener’s</a:t>
            </a:r>
            <a:r>
              <a:rPr lang="en-US" baseline="0" dirty="0" smtClean="0"/>
              <a:t> publication </a:t>
            </a:r>
            <a:r>
              <a:rPr lang="en-US" baseline="0" dirty="0" err="1" smtClean="0"/>
              <a:t>nucl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Phys</a:t>
            </a:r>
            <a:r>
              <a:rPr lang="en-US" baseline="0" dirty="0" smtClean="0"/>
              <a:t> a from last month p-shell hypernuclei (this and next slide)</a:t>
            </a:r>
          </a:p>
          <a:p>
            <a:pPr marL="628650" lvl="1" indent="-171450">
              <a:buFontTx/>
              <a:buChar char="-"/>
            </a:pPr>
            <a:r>
              <a:rPr lang="en-US" b="1" dirty="0" smtClean="0">
                <a:effectLst/>
                <a:hlinkClick r:id="rId3"/>
              </a:rPr>
              <a:t>Shell-model calculations for p-shell hypernuclei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Original Research Article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Nuclear Physics A</a:t>
            </a:r>
            <a:r>
              <a:rPr lang="en-US" dirty="0" smtClean="0"/>
              <a:t>, </a:t>
            </a:r>
            <a:r>
              <a:rPr lang="en-US" i="1" dirty="0" smtClean="0"/>
              <a:t>Volume 881</a:t>
            </a:r>
            <a:r>
              <a:rPr lang="en-US" dirty="0" smtClean="0"/>
              <a:t>, </a:t>
            </a:r>
            <a:r>
              <a:rPr lang="en-US" i="1" dirty="0" smtClean="0"/>
              <a:t>1 May 2012</a:t>
            </a:r>
            <a:r>
              <a:rPr lang="en-US" dirty="0" smtClean="0"/>
              <a:t>, </a:t>
            </a:r>
            <a:r>
              <a:rPr lang="en-US" i="1" dirty="0" smtClean="0"/>
              <a:t>Pages 298-309  </a:t>
            </a:r>
            <a:r>
              <a:rPr lang="en-US" dirty="0" smtClean="0"/>
              <a:t>D.J. </a:t>
            </a:r>
            <a:r>
              <a:rPr lang="en-US" dirty="0" err="1" smtClean="0"/>
              <a:t>Millener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3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31:00</a:t>
            </a:r>
          </a:p>
          <a:p>
            <a:endParaRPr lang="en-US" dirty="0" smtClean="0"/>
          </a:p>
          <a:p>
            <a:r>
              <a:rPr lang="en-US" dirty="0" smtClean="0"/>
              <a:t>Note that ground state contributions are dominated by the nucleon</a:t>
            </a:r>
            <a:r>
              <a:rPr lang="en-US" baseline="0" dirty="0" smtClean="0"/>
              <a:t> spin-orbital coupling, different from the gamma-spectroscopy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interesting to note that the different hypernuclei ground states have very different contributions coming from different terms in the potential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By measuring a broad range of binding energies and using that data set to fit the models we can get a much better constraint on all the pieces of the potential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Can actually select a system to focus on a particular contribution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For example (black boxes) all contributions are the same, but for the nucleon spin-orbital coupling (35:00)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Jlab</a:t>
            </a:r>
            <a:r>
              <a:rPr lang="en-US" baseline="0" dirty="0" smtClean="0"/>
              <a:t> has measured these (red box) hypernuclei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36:00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Slide shows the importance of resolution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BNL with 3MeV FWHM showed two peaks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KEK with only 2MeV FWHM (modest improvement), but look now you can resolve 4—5 states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KEK upgrade to 1.5 MeV can now start to see excited core states with the </a:t>
            </a:r>
            <a:r>
              <a:rPr lang="en-US" baseline="0" dirty="0" err="1" smtClean="0"/>
              <a:t>lamda</a:t>
            </a:r>
            <a:r>
              <a:rPr lang="en-US" baseline="0" dirty="0" smtClean="0"/>
              <a:t> excitations sitting on top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Even modest improvements in resolution can open new doors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One difficulty of the meson beam program (relative to electro-production) is that you lack an absolute mass calibration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Uncertainties in straggling corrections,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can shift this spectrum around a little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Corrections and ground state energies get cross checked against the old emulsion data (which may be somewhat uncertain)</a:t>
            </a:r>
          </a:p>
          <a:p>
            <a:pPr marL="628650" lvl="1" indent="-171450">
              <a:buFontTx/>
              <a:buChar char="-"/>
            </a:pPr>
            <a:r>
              <a:rPr lang="en-US" baseline="0" dirty="0" err="1" smtClean="0"/>
              <a:t>Electroproduction</a:t>
            </a:r>
            <a:r>
              <a:rPr lang="en-US" baseline="0" dirty="0" smtClean="0"/>
              <a:t> can improve on some of these weaknesses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4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42:00</a:t>
            </a:r>
          </a:p>
          <a:p>
            <a:endParaRPr lang="en-US" dirty="0" smtClean="0"/>
          </a:p>
          <a:p>
            <a:r>
              <a:rPr lang="en-US" dirty="0" smtClean="0"/>
              <a:t>Primary beam very</a:t>
            </a:r>
            <a:r>
              <a:rPr lang="en-US" baseline="0" dirty="0" smtClean="0"/>
              <a:t> well understood</a:t>
            </a:r>
          </a:p>
          <a:p>
            <a:r>
              <a:rPr lang="en-US" baseline="0" dirty="0" smtClean="0"/>
              <a:t>Simultaneous production of both a lambda and a sigma off protons allows an absolute mass calibration of the detector system allows for very little ambiguity in binding energy</a:t>
            </a:r>
          </a:p>
          <a:p>
            <a:r>
              <a:rPr lang="en-US" baseline="0" dirty="0" smtClean="0"/>
              <a:t>Extractions</a:t>
            </a:r>
          </a:p>
          <a:p>
            <a:r>
              <a:rPr lang="en-US" baseline="0" dirty="0" smtClean="0"/>
              <a:t>- We know the lambda mass and the sigma mass – the difference calibrates the experimental mass scale very precisely</a:t>
            </a:r>
          </a:p>
          <a:p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</a:t>
            </a:r>
            <a:r>
              <a:rPr lang="en-US" baseline="0" dirty="0" err="1" smtClean="0"/>
              <a:t>Jlab</a:t>
            </a:r>
            <a:r>
              <a:rPr lang="en-US" baseline="0" dirty="0" smtClean="0"/>
              <a:t> production is dominated by the high spin-stretched spin-flip states (virtual photon is spin-1, significant momentum transfer)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This is different than the gamma-spectroscopy and meson beam data – new data set with some unique differences, very complimentary to the the other data sets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Allows flexibility to access states dominated by particular terms in the potential model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----- Meeting Notes (6/3/12 21:55) -----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mirror and neutron-rich hypernuclei?  "compared to"?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3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46:00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Basic technique is a common splitter (dipole) to separate the extreme</a:t>
            </a:r>
            <a:r>
              <a:rPr lang="en-US" baseline="0" dirty="0" smtClean="0"/>
              <a:t> forward angle scattered electrons (almost zero degree)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Kaons measured in SOS, electrons measured in ENGE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Very high rate, but problem with high accidental rate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Managed by dropping beam current -&gt; low luminosity, low yields</a:t>
            </a:r>
          </a:p>
          <a:p>
            <a:pPr marL="0" lvl="0" indent="0">
              <a:buFontTx/>
              <a:buNone/>
            </a:pPr>
            <a:r>
              <a:rPr lang="en-US" baseline="0" dirty="0" smtClean="0"/>
              <a:t>Phase 2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Replace the kaon arm with the HKS, large solid angle, better match to ENGE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Tilted the ENGE out of the plane of </a:t>
            </a:r>
            <a:r>
              <a:rPr lang="en-US" baseline="0" dirty="0" err="1" smtClean="0"/>
              <a:t>moller</a:t>
            </a:r>
            <a:r>
              <a:rPr lang="en-US" baseline="0" dirty="0" smtClean="0"/>
              <a:t>, bremsstrahlung backgrounds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Reduced electron singles rate by 5 orders of magnitude,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Took a hit in solid angle mismatch between electron and kaon arms, but accidental rates dropped significantly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Overall was a big improvement in the signal:noise and able to increase luminosities and overall yields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Luminosities increased by ~200x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Improved yields allowed study of excitations beyond the p-shell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FB0F-F363-4F72-B7D3-927F656107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9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B15519-A8EE-448F-B3BD-C5C2229F465D}" type="datetimeFigureOut">
              <a:rPr lang="en-US" smtClean="0"/>
              <a:pPr/>
              <a:t>6/4/12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1CD177-D8D8-46CB-822F-25C1E1A26C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wmf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5" y="342677"/>
            <a:ext cx="8461419" cy="2546940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/>
              <a:t>Hypernuclear </a:t>
            </a:r>
            <a:r>
              <a:rPr lang="en-US" sz="4000" dirty="0" smtClean="0"/>
              <a:t>spectroscopy</a:t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Hall C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at</a:t>
            </a:r>
            <a:br>
              <a:rPr lang="en-US" sz="4000" dirty="0" smtClean="0"/>
            </a:br>
            <a:r>
              <a:rPr lang="en-US" sz="4000" dirty="0" smtClean="0"/>
              <a:t>Jefferson Lab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0034"/>
            <a:ext cx="8229600" cy="25733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/>
              <a:t>Brad Sawatzky / JLAB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Acknowledgements to Liguang Tang</a:t>
            </a:r>
          </a:p>
          <a:p>
            <a:pPr algn="ctr">
              <a:buNone/>
            </a:pPr>
            <a:r>
              <a:rPr lang="en-US" dirty="0" smtClean="0"/>
              <a:t>Hampton University/JLAB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MESON 2012 • Krakow, Poland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136"/>
          </a:xfrm>
        </p:spPr>
        <p:txBody>
          <a:bodyPr/>
          <a:lstStyle/>
          <a:p>
            <a:r>
              <a:rPr lang="en-US" dirty="0" smtClean="0"/>
              <a:t>Hall C technique in 6GeV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5273" y="1806546"/>
            <a:ext cx="4094921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New HES spectrometer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 larger 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9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Same Tilt Method </a:t>
            </a:r>
          </a:p>
          <a:p>
            <a:pPr>
              <a:spcBef>
                <a:spcPts val="9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 High beam luminosity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Further improves accidental rate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Further improves resolution and </a:t>
            </a:r>
          </a:p>
          <a:p>
            <a:pPr>
              <a:spcAft>
                <a:spcPts val="900"/>
              </a:spcAft>
            </a:pPr>
            <a:r>
              <a:rPr lang="en-US" dirty="0" smtClean="0">
                <a:solidFill>
                  <a:srgbClr val="FF0000"/>
                </a:solidFill>
              </a:rPr>
              <a:t>      accuracy</a:t>
            </a:r>
          </a:p>
          <a:p>
            <a:pPr>
              <a:spcAft>
                <a:spcPts val="9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 High yield rate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 First possible study for A &gt; 50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942885"/>
            <a:ext cx="4123737" cy="5915115"/>
            <a:chOff x="-1" y="942885"/>
            <a:chExt cx="4123737" cy="5915115"/>
          </a:xfrm>
        </p:grpSpPr>
        <p:grpSp>
          <p:nvGrpSpPr>
            <p:cNvPr id="7" name="Group 5"/>
            <p:cNvGrpSpPr/>
            <p:nvPr/>
          </p:nvGrpSpPr>
          <p:grpSpPr>
            <a:xfrm>
              <a:off x="-1" y="942885"/>
              <a:ext cx="4123737" cy="2924154"/>
              <a:chOff x="3890342" y="3288519"/>
              <a:chExt cx="4123737" cy="2924154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4251113" y="3419061"/>
                <a:ext cx="3762966" cy="2793612"/>
              </a:xfrm>
              <a:prstGeom prst="rect">
                <a:avLst/>
              </a:prstGeom>
              <a:noFill/>
              <a:ln/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 rot="10800000" flipV="1">
                <a:off x="4217918" y="5284924"/>
                <a:ext cx="353256" cy="2147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890342" y="5526156"/>
                <a:ext cx="12249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Beam</a:t>
                </a:r>
              </a:p>
              <a:p>
                <a:pPr algn="ctr"/>
                <a:r>
                  <a:rPr lang="en-US" b="1" dirty="0" smtClean="0"/>
                  <a:t>2.34 </a:t>
                </a:r>
                <a:r>
                  <a:rPr lang="en-US" b="1" dirty="0" err="1" smtClean="0"/>
                  <a:t>GeV</a:t>
                </a:r>
                <a:endParaRPr lang="en-US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rot="16200000" flipV="1">
                <a:off x="4645095" y="3415954"/>
                <a:ext cx="270014" cy="2232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314983" y="3288519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e’ </a:t>
                </a:r>
                <a:endParaRPr lang="en-US" b="1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rot="16200000" flipH="1">
                <a:off x="6982657" y="5286997"/>
                <a:ext cx="485775" cy="457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400720" y="5494062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K</a:t>
                </a:r>
                <a:r>
                  <a:rPr lang="en-US" b="1" baseline="38000" dirty="0" smtClean="0"/>
                  <a:t>+</a:t>
                </a:r>
                <a:endParaRPr lang="en-US" b="1" baseline="38000" dirty="0"/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0" y="4068417"/>
              <a:ext cx="4041913" cy="2789583"/>
              <a:chOff x="0" y="2366963"/>
              <a:chExt cx="4729251" cy="349091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428875"/>
                <a:ext cx="4729251" cy="3100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 rot="16200000">
                <a:off x="964409" y="4850608"/>
                <a:ext cx="1585908" cy="42862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1585913" y="3514726"/>
                <a:ext cx="1114425" cy="31432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1071564" y="2886075"/>
                <a:ext cx="1157287" cy="84296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114552" y="2514600"/>
                <a:ext cx="419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sym typeface="Symbol"/>
                  </a:rPr>
                  <a:t></a:t>
                </a:r>
                <a:endParaRPr lang="en-US" sz="3200" b="1" baseline="38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81114" y="2366963"/>
                <a:ext cx="419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sym typeface="Symbol"/>
                  </a:rPr>
                  <a:t>e</a:t>
                </a:r>
                <a:endParaRPr lang="en-US" sz="3200" b="1" baseline="38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42475" y="1142062"/>
              <a:ext cx="1377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Phase III</a:t>
              </a:r>
            </a:p>
            <a:p>
              <a:r>
                <a:rPr lang="en-US" sz="2000" b="1" dirty="0" smtClean="0"/>
                <a:t>E05-115</a:t>
              </a:r>
              <a:endParaRPr lang="en-US" sz="2000" b="1" dirty="0"/>
            </a:p>
          </p:txBody>
        </p:sp>
      </p:grpSp>
      <p:sp>
        <p:nvSpPr>
          <p:cNvPr id="23" name="TextBox 4"/>
          <p:cNvSpPr txBox="1"/>
          <p:nvPr/>
        </p:nvSpPr>
        <p:spPr>
          <a:xfrm>
            <a:off x="3568335" y="1077927"/>
            <a:ext cx="2888974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Common Splitter Magnet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6GeV Program Highlights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28" y="1214652"/>
            <a:ext cx="8311487" cy="533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57100" y="1965277"/>
            <a:ext cx="45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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0561" y="4492388"/>
            <a:ext cx="54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</a:t>
            </a:r>
            <a:r>
              <a:rPr lang="en-US" baseline="30000" dirty="0" smtClean="0">
                <a:sym typeface="Symbol"/>
              </a:rPr>
              <a:t>0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080681" y="2074461"/>
            <a:ext cx="2920620" cy="64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Allowing precise calibration </a:t>
            </a:r>
          </a:p>
          <a:p>
            <a:r>
              <a:rPr lang="en-US" dirty="0" smtClean="0"/>
              <a:t>of mass scale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2507" y="1323833"/>
            <a:ext cx="339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p(e, </a:t>
            </a:r>
            <a:r>
              <a:rPr lang="en-US" dirty="0" err="1" smtClean="0"/>
              <a:t>e’K</a:t>
            </a:r>
            <a:r>
              <a:rPr lang="en-US" dirty="0" smtClean="0"/>
              <a:t>+)</a:t>
            </a:r>
            <a:r>
              <a:rPr lang="en-US" dirty="0" smtClean="0">
                <a:sym typeface="Symbol"/>
              </a:rPr>
              <a:t> and 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(CH2 target)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Content Placeholder 3"/>
          <p:cNvGrpSpPr>
            <a:grpSpLocks noGrp="1"/>
          </p:cNvGrpSpPr>
          <p:nvPr/>
        </p:nvGrpSpPr>
        <p:grpSpPr>
          <a:xfrm>
            <a:off x="2217876" y="1998482"/>
            <a:ext cx="4613887" cy="3660733"/>
            <a:chOff x="-1" y="850364"/>
            <a:chExt cx="5536194" cy="4809070"/>
          </a:xfrm>
        </p:grpSpPr>
        <p:grpSp>
          <p:nvGrpSpPr>
            <p:cNvPr id="47" name="Group 6"/>
            <p:cNvGrpSpPr/>
            <p:nvPr/>
          </p:nvGrpSpPr>
          <p:grpSpPr>
            <a:xfrm>
              <a:off x="-1" y="912812"/>
              <a:ext cx="5514975" cy="4746622"/>
              <a:chOff x="-1" y="912812"/>
              <a:chExt cx="5514975" cy="4746622"/>
            </a:xfrm>
          </p:grpSpPr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1" y="912812"/>
                <a:ext cx="5514975" cy="463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665983" y="5255110"/>
                <a:ext cx="3929063" cy="404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B</a:t>
                </a:r>
                <a:r>
                  <a:rPr lang="en-US" sz="1400" b="1" baseline="-25000" dirty="0" smtClean="0">
                    <a:sym typeface="Symbol"/>
                  </a:rPr>
                  <a:t> </a:t>
                </a:r>
                <a:r>
                  <a:rPr lang="en-US" sz="1400" b="1" dirty="0" smtClean="0">
                    <a:sym typeface="Symbol"/>
                  </a:rPr>
                  <a:t> (</a:t>
                </a:r>
                <a:r>
                  <a:rPr lang="en-US" sz="1400" b="1" dirty="0" err="1" smtClean="0">
                    <a:sym typeface="Symbol"/>
                  </a:rPr>
                  <a:t>MeV</a:t>
                </a:r>
                <a:r>
                  <a:rPr lang="en-US" sz="1400" b="1" dirty="0" smtClean="0">
                    <a:sym typeface="Symbol"/>
                  </a:rPr>
                  <a:t>)</a:t>
                </a:r>
                <a:endParaRPr lang="en-US" sz="1400" b="1" baseline="-250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8368" y="850364"/>
              <a:ext cx="5457825" cy="485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28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Si(e, </a:t>
              </a:r>
              <a:r>
                <a:rPr lang="en-US" b="1" dirty="0" err="1" smtClean="0">
                  <a:solidFill>
                    <a:srgbClr val="FF0000"/>
                  </a:solidFill>
                  <a:latin typeface="Calibri" pitchFamily="34" charset="0"/>
                </a:rPr>
                <a:t>e’K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)</a:t>
              </a:r>
              <a:r>
                <a:rPr lang="en-US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28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Calibri" pitchFamily="34" charset="0"/>
                  <a:sym typeface="Symbol"/>
                </a:rPr>
                <a:t>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Al  (Hall C E01-011)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3623" y="1390035"/>
              <a:ext cx="693174" cy="5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HKS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</a:rPr>
                <a:t>JLAB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 rot="16200000">
              <a:off x="-1940219" y="3059256"/>
              <a:ext cx="4159047" cy="2786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200" dirty="0">
                  <a:latin typeface="Arial" pitchFamily="34" charset="0"/>
                  <a:ea typeface="ＭＳ Ｐゴシック" pitchFamily="34" charset="-128"/>
                </a:rPr>
                <a:t>Counts </a:t>
              </a:r>
              <a:r>
                <a:rPr lang="en-US" altLang="ja-JP" sz="1200" dirty="0" smtClean="0">
                  <a:latin typeface="Arial" pitchFamily="34" charset="0"/>
                  <a:ea typeface="ＭＳ Ｐゴシック" pitchFamily="34" charset="-128"/>
                </a:rPr>
                <a:t>(150 </a:t>
              </a:r>
              <a:r>
                <a:rPr lang="en-US" altLang="ja-JP" sz="1200" dirty="0" err="1">
                  <a:latin typeface="Arial" pitchFamily="34" charset="0"/>
                  <a:ea typeface="ＭＳ Ｐゴシック" pitchFamily="34" charset="-128"/>
                </a:rPr>
                <a:t>keV</a:t>
              </a:r>
              <a:r>
                <a:rPr lang="en-US" altLang="ja-JP" sz="1200" dirty="0">
                  <a:latin typeface="Arial" pitchFamily="34" charset="0"/>
                  <a:ea typeface="ＭＳ Ｐゴシック" pitchFamily="34" charset="-128"/>
                </a:rPr>
                <a:t>/bin)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43886" y="903800"/>
              <a:ext cx="973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baseline="30000" dirty="0" smtClean="0">
                  <a:solidFill>
                    <a:schemeClr val="bg1"/>
                  </a:solidFill>
                  <a:sym typeface="Symbol"/>
                </a:rPr>
                <a:t>28</a:t>
              </a:r>
              <a:r>
                <a:rPr lang="en-US" sz="2400" b="1" i="1" baseline="-25000" dirty="0" smtClean="0">
                  <a:solidFill>
                    <a:schemeClr val="bg1"/>
                  </a:solidFill>
                  <a:sym typeface="Symbol"/>
                </a:rPr>
                <a:t></a:t>
              </a:r>
              <a:r>
                <a:rPr lang="en-US" sz="2400" b="1" i="1" dirty="0" smtClean="0">
                  <a:solidFill>
                    <a:schemeClr val="bg1"/>
                  </a:solidFill>
                  <a:sym typeface="Symbol"/>
                </a:rPr>
                <a:t>Al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828112" y="1931134"/>
              <a:ext cx="566880" cy="48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392622" y="1566469"/>
              <a:ext cx="616803" cy="48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p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3732271" y="1504554"/>
              <a:ext cx="750518" cy="48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d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1708474" y="4238626"/>
              <a:ext cx="2147352" cy="5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FF7C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pitchFamily="34" charset="-128"/>
                </a:rPr>
                <a:t>Accidentals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0" y="707366"/>
            <a:ext cx="4951562" cy="3924773"/>
            <a:chOff x="0" y="942496"/>
            <a:chExt cx="4951562" cy="3924773"/>
          </a:xfrm>
        </p:grpSpPr>
        <p:grpSp>
          <p:nvGrpSpPr>
            <p:cNvPr id="6" name="グループ化 10"/>
            <p:cNvGrpSpPr/>
            <p:nvPr/>
          </p:nvGrpSpPr>
          <p:grpSpPr>
            <a:xfrm>
              <a:off x="0" y="942496"/>
              <a:ext cx="4951562" cy="3924773"/>
              <a:chOff x="5357818" y="269433"/>
              <a:chExt cx="4951562" cy="382733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516" b="17516"/>
              <a:stretch>
                <a:fillRect/>
              </a:stretch>
            </p:blipFill>
            <p:spPr bwMode="auto">
              <a:xfrm>
                <a:off x="5357818" y="269433"/>
                <a:ext cx="4951562" cy="3608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テキスト ボックス 6"/>
              <p:cNvSpPr txBox="1"/>
              <p:nvPr/>
            </p:nvSpPr>
            <p:spPr>
              <a:xfrm>
                <a:off x="6575755" y="3727436"/>
                <a:ext cx="267176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-B</a:t>
                </a:r>
                <a:r>
                  <a:rPr kumimoji="1" lang="en-US" altLang="ja-JP" baseline="-25000" dirty="0" smtClean="0">
                    <a:latin typeface="Symbol" pitchFamily="18" charset="2"/>
                  </a:rPr>
                  <a:t>L </a:t>
                </a:r>
                <a:r>
                  <a:rPr lang="en-US" altLang="ja-JP" dirty="0" smtClean="0"/>
                  <a:t>(</a:t>
                </a:r>
                <a:r>
                  <a:rPr lang="en-US" altLang="ja-JP" dirty="0" err="1" smtClean="0"/>
                  <a:t>MeV</a:t>
                </a:r>
                <a:r>
                  <a:rPr lang="en-US" altLang="ja-JP" dirty="0" smtClean="0"/>
                  <a:t>)</a:t>
                </a:r>
                <a:endParaRPr kumimoji="1" lang="ja-JP" altLang="en-US" baseline="-25000" dirty="0">
                  <a:latin typeface="Symbol" pitchFamily="18" charset="2"/>
                </a:endParaRPr>
              </a:p>
            </p:txBody>
          </p:sp>
          <p:sp>
            <p:nvSpPr>
              <p:cNvPr id="9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6824310" y="719316"/>
                <a:ext cx="2898474" cy="307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dirty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</a:rPr>
                  <a:t>-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</a:rPr>
                  <a:t>6.68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  <a:sym typeface="Symbol" pitchFamily="18" charset="2"/>
                  </a:rPr>
                  <a:t>0.02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</a:rPr>
                  <a:t> 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  <a:sym typeface="Symbol" pitchFamily="18" charset="2"/>
                  </a:rPr>
                  <a:t>0.2 </a:t>
                </a:r>
                <a:r>
                  <a:rPr lang="en-US" altLang="ja-JP" sz="1400" b="1" dirty="0" err="1" smtClean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  <a:sym typeface="Symbol" pitchFamily="18" charset="2"/>
                  </a:rPr>
                  <a:t>MeV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  <a:sym typeface="Symbol" pitchFamily="18" charset="2"/>
                  </a:rPr>
                  <a:t> from </a:t>
                </a:r>
                <a:r>
                  <a:rPr lang="en-US" altLang="ja-JP" sz="1400" b="1" dirty="0" err="1" smtClean="0">
                    <a:solidFill>
                      <a:srgbClr val="FF0000"/>
                    </a:solidFill>
                    <a:latin typeface="Symbol" pitchFamily="18" charset="2"/>
                    <a:ea typeface="HGｺﾞｼｯｸE" pitchFamily="49" charset="-128"/>
                    <a:sym typeface="Symbol" pitchFamily="18" charset="2"/>
                  </a:rPr>
                  <a:t>aL</a:t>
                </a:r>
                <a:r>
                  <a:rPr lang="en-US" altLang="ja-JP" sz="1400" b="1" dirty="0" err="1" smtClean="0">
                    <a:solidFill>
                      <a:srgbClr val="FF0000"/>
                    </a:solidFill>
                    <a:latin typeface="Gill Sans MT" pitchFamily="34" charset="0"/>
                    <a:ea typeface="HGｺﾞｼｯｸE" pitchFamily="49" charset="-128"/>
                    <a:sym typeface="Symbol" pitchFamily="18" charset="2"/>
                  </a:rPr>
                  <a:t>nn</a:t>
                </a:r>
                <a:endParaRPr lang="en-US" altLang="ja-JP" sz="1400" b="1" dirty="0">
                  <a:solidFill>
                    <a:srgbClr val="FF0000"/>
                  </a:solidFill>
                  <a:latin typeface="Gill Sans MT" pitchFamily="34" charset="0"/>
                  <a:ea typeface="HGｺﾞｼｯｸE" pitchFamily="49" charset="-128"/>
                </a:endParaRPr>
              </a:p>
            </p:txBody>
          </p:sp>
          <p:sp>
            <p:nvSpPr>
              <p:cNvPr id="10" name="左カーブ矢印 9"/>
              <p:cNvSpPr/>
              <p:nvPr/>
            </p:nvSpPr>
            <p:spPr>
              <a:xfrm rot="1968848">
                <a:off x="6669233" y="1240805"/>
                <a:ext cx="306990" cy="711915"/>
              </a:xfrm>
              <a:prstGeom prst="curvedLeft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96686" y="1362891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 smtClean="0">
                  <a:sym typeface="Symbol"/>
                </a:rPr>
                <a:t>7</a:t>
              </a:r>
              <a:r>
                <a:rPr lang="en-US" b="1" baseline="-25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He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16725" y="635158"/>
            <a:ext cx="4727275" cy="3048570"/>
            <a:chOff x="4041913" y="635158"/>
            <a:chExt cx="5102087" cy="3048570"/>
          </a:xfrm>
        </p:grpSpPr>
        <p:grpSp>
          <p:nvGrpSpPr>
            <p:cNvPr id="11" name="Group 10"/>
            <p:cNvGrpSpPr/>
            <p:nvPr/>
          </p:nvGrpSpPr>
          <p:grpSpPr>
            <a:xfrm>
              <a:off x="4041913" y="635158"/>
              <a:ext cx="5102087" cy="3048570"/>
              <a:chOff x="4232787" y="704645"/>
              <a:chExt cx="4911213" cy="4221316"/>
            </a:xfrm>
          </p:grpSpPr>
          <p:grpSp>
            <p:nvGrpSpPr>
              <p:cNvPr id="14" name="Group 407"/>
              <p:cNvGrpSpPr/>
              <p:nvPr/>
            </p:nvGrpSpPr>
            <p:grpSpPr>
              <a:xfrm>
                <a:off x="4232787" y="704645"/>
                <a:ext cx="4911213" cy="4221316"/>
                <a:chOff x="4232787" y="704645"/>
                <a:chExt cx="4911213" cy="4221316"/>
              </a:xfrm>
            </p:grpSpPr>
            <p:grpSp>
              <p:nvGrpSpPr>
                <p:cNvPr id="16" name="Group 399"/>
                <p:cNvGrpSpPr/>
                <p:nvPr/>
              </p:nvGrpSpPr>
              <p:grpSpPr>
                <a:xfrm>
                  <a:off x="4232787" y="704645"/>
                  <a:ext cx="4911213" cy="4221316"/>
                  <a:chOff x="4232787" y="704645"/>
                  <a:chExt cx="4911213" cy="4221316"/>
                </a:xfrm>
              </p:grpSpPr>
              <p:pic>
                <p:nvPicPr>
                  <p:cNvPr id="22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232787" y="704645"/>
                    <a:ext cx="4911213" cy="42213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440321" y="732656"/>
                    <a:ext cx="4209456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E94-107 in Hall A (2003 &amp; 04)</a:t>
                    </a:r>
                  </a:p>
                </p:txBody>
              </p:sp>
            </p:grpSp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469253" y="1397953"/>
                  <a:ext cx="776536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s</a:t>
                  </a:r>
                  <a:r>
                    <a:rPr lang="en-US" altLang="ja-JP" b="1" dirty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 </a:t>
                  </a:r>
                  <a:endParaRPr lang="en-US" altLang="ja-JP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endParaRP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/1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-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118708" y="1518493"/>
                  <a:ext cx="1100137" cy="61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b="1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</a:t>
                  </a:r>
                  <a:r>
                    <a:rPr lang="en-US" altLang="ja-JP" b="1" baseline="-25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p</a:t>
                  </a:r>
                </a:p>
                <a:p>
                  <a:pPr algn="ctr"/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(3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/2</a:t>
                  </a:r>
                  <a:r>
                    <a:rPr lang="en-US" altLang="ja-JP" sz="1600" baseline="380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+</a:t>
                  </a:r>
                  <a:r>
                    <a:rPr lang="en-US" altLang="ja-JP" sz="1600" dirty="0" smtClean="0">
                      <a:solidFill>
                        <a:srgbClr val="FF0000"/>
                      </a:solidFill>
                      <a:latin typeface="Arial" pitchFamily="34" charset="0"/>
                      <a:ea typeface="ＭＳ Ｐゴシック" pitchFamily="34" charset="-128"/>
                      <a:sym typeface="Symbol" pitchFamily="18" charset="2"/>
                    </a:rPr>
                    <a:t>’s)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691340" y="2362814"/>
                  <a:ext cx="15780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FF0000"/>
                      </a:solidFill>
                    </a:rPr>
                    <a:t>Core Ex. States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>
                  <a:off x="5782138" y="2863490"/>
                  <a:ext cx="572114" cy="19019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16200000" flipH="1">
                  <a:off x="5999345" y="3108660"/>
                  <a:ext cx="867741" cy="2365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 Box 279"/>
              <p:cNvSpPr txBox="1">
                <a:spLocks noChangeArrowheads="1"/>
              </p:cNvSpPr>
              <p:nvPr/>
            </p:nvSpPr>
            <p:spPr bwMode="auto">
              <a:xfrm>
                <a:off x="7534254" y="1133947"/>
                <a:ext cx="1113217" cy="501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b="1" dirty="0" smtClean="0">
                    <a:solidFill>
                      <a:srgbClr val="FF0000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~635 </a:t>
                </a:r>
                <a:r>
                  <a:rPr lang="en-US" altLang="zh-CN" sz="1400" b="1" dirty="0" err="1">
                    <a:solidFill>
                      <a:srgbClr val="FF0000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keV</a:t>
                </a:r>
                <a:endParaRPr lang="en-US" altLang="zh-CN" sz="1400" b="1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  <a:p>
                <a:pPr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1400" b="1" dirty="0">
                    <a:solidFill>
                      <a:srgbClr val="FF0000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FWHM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217920" y="1058091"/>
              <a:ext cx="679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 smtClean="0"/>
                <a:t>12</a:t>
              </a:r>
              <a:r>
                <a:rPr lang="en-US" b="1" baseline="-25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</a:t>
              </a:r>
              <a:endParaRPr lang="en-US" b="1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539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6GeV Program Highlights–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0" y="646590"/>
            <a:ext cx="4364966" cy="3105901"/>
            <a:chOff x="685800" y="957263"/>
            <a:chExt cx="7715250" cy="5000625"/>
          </a:xfrm>
        </p:grpSpPr>
        <p:grpSp>
          <p:nvGrpSpPr>
            <p:cNvPr id="67" name="Group 131"/>
            <p:cNvGrpSpPr/>
            <p:nvPr/>
          </p:nvGrpSpPr>
          <p:grpSpPr>
            <a:xfrm>
              <a:off x="685800" y="957263"/>
              <a:ext cx="7715250" cy="5000625"/>
              <a:chOff x="657225" y="1000126"/>
              <a:chExt cx="7715250" cy="5000625"/>
            </a:xfrm>
          </p:grpSpPr>
          <p:grpSp>
            <p:nvGrpSpPr>
              <p:cNvPr id="69" name="Group 128"/>
              <p:cNvGrpSpPr/>
              <p:nvPr/>
            </p:nvGrpSpPr>
            <p:grpSpPr>
              <a:xfrm>
                <a:off x="657225" y="1000126"/>
                <a:ext cx="7715250" cy="5000625"/>
                <a:chOff x="714375" y="585788"/>
                <a:chExt cx="7715250" cy="5000625"/>
              </a:xfrm>
            </p:grpSpPr>
            <p:grpSp>
              <p:nvGrpSpPr>
                <p:cNvPr id="72" name="Group 126"/>
                <p:cNvGrpSpPr/>
                <p:nvPr/>
              </p:nvGrpSpPr>
              <p:grpSpPr>
                <a:xfrm>
                  <a:off x="714375" y="585788"/>
                  <a:ext cx="7715250" cy="4943474"/>
                  <a:chOff x="614363" y="1571626"/>
                  <a:chExt cx="7715250" cy="4943474"/>
                </a:xfrm>
              </p:grpSpPr>
              <p:sp>
                <p:nvSpPr>
                  <p:cNvPr id="7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5146224" y="6000750"/>
                    <a:ext cx="404831" cy="51435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solidFill>
                    <a:srgbClr val="DFDFD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143726" y="5181006"/>
                    <a:ext cx="5931903" cy="812601"/>
                  </a:xfrm>
                  <a:prstGeom prst="rect">
                    <a:avLst/>
                  </a:prstGeom>
                  <a:noFill/>
                  <a:ln w="317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340519" y="5143500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7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solidFill>
                    <a:srgbClr val="C3C3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059907" y="5331024"/>
                    <a:ext cx="1875155" cy="582216"/>
                  </a:xfrm>
                  <a:prstGeom prst="rect">
                    <a:avLst/>
                  </a:prstGeom>
                  <a:noFill/>
                  <a:ln w="3175">
                    <a:solidFill>
                      <a:srgbClr val="1F1A17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75"/>
                  <p:cNvSpPr>
                    <a:spLocks/>
                  </p:cNvSpPr>
                  <p:nvPr/>
                </p:nvSpPr>
                <p:spPr bwMode="auto">
                  <a:xfrm>
                    <a:off x="1446516" y="5568553"/>
                    <a:ext cx="233341" cy="117872"/>
                  </a:xfrm>
                  <a:custGeom>
                    <a:avLst/>
                    <a:gdLst/>
                    <a:ahLst/>
                    <a:cxnLst>
                      <a:cxn ang="0">
                        <a:pos x="0" y="125"/>
                      </a:cxn>
                      <a:cxn ang="0">
                        <a:pos x="249" y="249"/>
                      </a:cxn>
                      <a:cxn ang="0">
                        <a:pos x="250" y="0"/>
                      </a:cxn>
                      <a:cxn ang="0">
                        <a:pos x="0" y="125"/>
                      </a:cxn>
                      <a:cxn ang="0">
                        <a:pos x="0" y="125"/>
                      </a:cxn>
                    </a:cxnLst>
                    <a:rect l="0" t="0" r="r" b="b"/>
                    <a:pathLst>
                      <a:path w="250" h="249">
                        <a:moveTo>
                          <a:pt x="0" y="125"/>
                        </a:moveTo>
                        <a:lnTo>
                          <a:pt x="249" y="249"/>
                        </a:lnTo>
                        <a:lnTo>
                          <a:pt x="250" y="0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6835833" y="5045274"/>
                    <a:ext cx="236152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_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8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6824588" y="5329238"/>
                    <a:ext cx="340170" cy="360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100" b="1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D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8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7504929" y="5911453"/>
                    <a:ext cx="1967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7620193" y="5911453"/>
                    <a:ext cx="19680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735458" y="5911453"/>
                    <a:ext cx="16868" cy="7144"/>
                  </a:xfrm>
                  <a:prstGeom prst="rect">
                    <a:avLst/>
                  </a:prstGeom>
                  <a:solidFill>
                    <a:srgbClr val="1F1A1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132"/>
                  <p:cNvSpPr>
                    <a:spLocks/>
                  </p:cNvSpPr>
                  <p:nvPr/>
                </p:nvSpPr>
                <p:spPr bwMode="auto">
                  <a:xfrm>
                    <a:off x="6807720" y="2403873"/>
                    <a:ext cx="160245" cy="1139428"/>
                  </a:xfrm>
                  <a:custGeom>
                    <a:avLst/>
                    <a:gdLst/>
                    <a:ahLst/>
                    <a:cxnLst>
                      <a:cxn ang="0">
                        <a:pos x="87" y="2387"/>
                      </a:cxn>
                      <a:cxn ang="0">
                        <a:pos x="173" y="2301"/>
                      </a:cxn>
                      <a:cxn ang="0">
                        <a:pos x="172" y="0"/>
                      </a:cxn>
                      <a:cxn ang="0">
                        <a:pos x="0" y="0"/>
                      </a:cxn>
                      <a:cxn ang="0">
                        <a:pos x="1" y="2301"/>
                      </a:cxn>
                      <a:cxn ang="0">
                        <a:pos x="87" y="2387"/>
                      </a:cxn>
                      <a:cxn ang="0">
                        <a:pos x="1" y="2301"/>
                      </a:cxn>
                      <a:cxn ang="0">
                        <a:pos x="1" y="2387"/>
                      </a:cxn>
                      <a:cxn ang="0">
                        <a:pos x="87" y="2387"/>
                      </a:cxn>
                    </a:cxnLst>
                    <a:rect l="0" t="0" r="r" b="b"/>
                    <a:pathLst>
                      <a:path w="173" h="2387">
                        <a:moveTo>
                          <a:pt x="87" y="2387"/>
                        </a:moveTo>
                        <a:lnTo>
                          <a:pt x="173" y="2301"/>
                        </a:lnTo>
                        <a:lnTo>
                          <a:pt x="172" y="0"/>
                        </a:lnTo>
                        <a:lnTo>
                          <a:pt x="0" y="0"/>
                        </a:lnTo>
                        <a:lnTo>
                          <a:pt x="1" y="2301"/>
                        </a:lnTo>
                        <a:lnTo>
                          <a:pt x="87" y="2387"/>
                        </a:lnTo>
                        <a:lnTo>
                          <a:pt x="1" y="2301"/>
                        </a:lnTo>
                        <a:lnTo>
                          <a:pt x="1" y="2387"/>
                        </a:lnTo>
                        <a:lnTo>
                          <a:pt x="87" y="2387"/>
                        </a:lnTo>
                        <a:close/>
                      </a:path>
                    </a:pathLst>
                  </a:custGeom>
                  <a:solidFill>
                    <a:srgbClr val="DFDF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160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61"/>
                  <p:cNvSpPr>
                    <a:spLocks/>
                  </p:cNvSpPr>
                  <p:nvPr/>
                </p:nvSpPr>
                <p:spPr bwMode="auto">
                  <a:xfrm>
                    <a:off x="7341872" y="2532460"/>
                    <a:ext cx="149000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2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2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2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62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63"/>
                  <p:cNvSpPr>
                    <a:spLocks/>
                  </p:cNvSpPr>
                  <p:nvPr/>
                </p:nvSpPr>
                <p:spPr bwMode="auto">
                  <a:xfrm>
                    <a:off x="7457136" y="2550320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64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65"/>
                  <p:cNvSpPr>
                    <a:spLocks/>
                  </p:cNvSpPr>
                  <p:nvPr/>
                </p:nvSpPr>
                <p:spPr bwMode="auto">
                  <a:xfrm>
                    <a:off x="7426212" y="260568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66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67"/>
                  <p:cNvSpPr>
                    <a:spLocks/>
                  </p:cNvSpPr>
                  <p:nvPr/>
                </p:nvSpPr>
                <p:spPr bwMode="auto">
                  <a:xfrm>
                    <a:off x="7310947" y="258782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168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69"/>
                  <p:cNvSpPr>
                    <a:spLocks/>
                  </p:cNvSpPr>
                  <p:nvPr/>
                </p:nvSpPr>
                <p:spPr bwMode="auto">
                  <a:xfrm>
                    <a:off x="7507740" y="2677122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70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71"/>
                  <p:cNvSpPr>
                    <a:spLocks/>
                  </p:cNvSpPr>
                  <p:nvPr/>
                </p:nvSpPr>
                <p:spPr bwMode="auto">
                  <a:xfrm>
                    <a:off x="7623005" y="2694981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72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73"/>
                  <p:cNvSpPr>
                    <a:spLocks/>
                  </p:cNvSpPr>
                  <p:nvPr/>
                </p:nvSpPr>
                <p:spPr bwMode="auto">
                  <a:xfrm>
                    <a:off x="7589269" y="275034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74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75"/>
                  <p:cNvSpPr>
                    <a:spLocks/>
                  </p:cNvSpPr>
                  <p:nvPr/>
                </p:nvSpPr>
                <p:spPr bwMode="auto">
                  <a:xfrm>
                    <a:off x="7476816" y="273248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76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77"/>
                  <p:cNvSpPr>
                    <a:spLocks/>
                  </p:cNvSpPr>
                  <p:nvPr/>
                </p:nvSpPr>
                <p:spPr bwMode="auto">
                  <a:xfrm>
                    <a:off x="7277211" y="264140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78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79"/>
                  <p:cNvSpPr>
                    <a:spLocks/>
                  </p:cNvSpPr>
                  <p:nvPr/>
                </p:nvSpPr>
                <p:spPr bwMode="auto">
                  <a:xfrm>
                    <a:off x="7392476" y="266104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80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181"/>
                  <p:cNvSpPr>
                    <a:spLocks/>
                  </p:cNvSpPr>
                  <p:nvPr/>
                </p:nvSpPr>
                <p:spPr bwMode="auto">
                  <a:xfrm>
                    <a:off x="7358740" y="271462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82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83"/>
                  <p:cNvSpPr>
                    <a:spLocks/>
                  </p:cNvSpPr>
                  <p:nvPr/>
                </p:nvSpPr>
                <p:spPr bwMode="auto">
                  <a:xfrm>
                    <a:off x="7243475" y="2698553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5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0">
                        <a:moveTo>
                          <a:pt x="35" y="0"/>
                        </a:moveTo>
                        <a:lnTo>
                          <a:pt x="157" y="35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84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85"/>
                  <p:cNvSpPr>
                    <a:spLocks/>
                  </p:cNvSpPr>
                  <p:nvPr/>
                </p:nvSpPr>
                <p:spPr bwMode="auto">
                  <a:xfrm>
                    <a:off x="7572401" y="256817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1">
                        <a:moveTo>
                          <a:pt x="33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86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87"/>
                  <p:cNvSpPr>
                    <a:spLocks/>
                  </p:cNvSpPr>
                  <p:nvPr/>
                </p:nvSpPr>
                <p:spPr bwMode="auto">
                  <a:xfrm>
                    <a:off x="7684854" y="2584253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88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189"/>
                  <p:cNvSpPr>
                    <a:spLocks/>
                  </p:cNvSpPr>
                  <p:nvPr/>
                </p:nvSpPr>
                <p:spPr bwMode="auto">
                  <a:xfrm>
                    <a:off x="7653929" y="26414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90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91"/>
                  <p:cNvSpPr>
                    <a:spLocks/>
                  </p:cNvSpPr>
                  <p:nvPr/>
                </p:nvSpPr>
                <p:spPr bwMode="auto">
                  <a:xfrm>
                    <a:off x="7541476" y="262354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92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193"/>
                  <p:cNvSpPr>
                    <a:spLocks/>
                  </p:cNvSpPr>
                  <p:nvPr/>
                </p:nvSpPr>
                <p:spPr bwMode="auto">
                  <a:xfrm>
                    <a:off x="7083230" y="297001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7"/>
                      </a:cxn>
                      <a:cxn ang="0">
                        <a:pos x="122" y="152"/>
                      </a:cxn>
                      <a:cxn ang="0">
                        <a:pos x="0" y="11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2">
                        <a:moveTo>
                          <a:pt x="33" y="0"/>
                        </a:moveTo>
                        <a:lnTo>
                          <a:pt x="156" y="37"/>
                        </a:lnTo>
                        <a:lnTo>
                          <a:pt x="122" y="152"/>
                        </a:lnTo>
                        <a:lnTo>
                          <a:pt x="0" y="11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94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195"/>
                  <p:cNvSpPr>
                    <a:spLocks/>
                  </p:cNvSpPr>
                  <p:nvPr/>
                </p:nvSpPr>
                <p:spPr bwMode="auto">
                  <a:xfrm>
                    <a:off x="7195683" y="2987875"/>
                    <a:ext cx="149000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96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197"/>
                  <p:cNvSpPr>
                    <a:spLocks/>
                  </p:cNvSpPr>
                  <p:nvPr/>
                </p:nvSpPr>
                <p:spPr bwMode="auto">
                  <a:xfrm>
                    <a:off x="7164758" y="3041453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98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99"/>
                  <p:cNvSpPr>
                    <a:spLocks/>
                  </p:cNvSpPr>
                  <p:nvPr/>
                </p:nvSpPr>
                <p:spPr bwMode="auto">
                  <a:xfrm>
                    <a:off x="7049494" y="3027165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200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201"/>
                  <p:cNvSpPr>
                    <a:spLocks/>
                  </p:cNvSpPr>
                  <p:nvPr/>
                </p:nvSpPr>
                <p:spPr bwMode="auto">
                  <a:xfrm>
                    <a:off x="7249098" y="3114676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202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203"/>
                  <p:cNvSpPr>
                    <a:spLocks/>
                  </p:cNvSpPr>
                  <p:nvPr/>
                </p:nvSpPr>
                <p:spPr bwMode="auto">
                  <a:xfrm>
                    <a:off x="7361551" y="3132535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204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205"/>
                  <p:cNvSpPr>
                    <a:spLocks/>
                  </p:cNvSpPr>
                  <p:nvPr/>
                </p:nvSpPr>
                <p:spPr bwMode="auto">
                  <a:xfrm>
                    <a:off x="7015758" y="308074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206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207"/>
                  <p:cNvSpPr>
                    <a:spLocks/>
                  </p:cNvSpPr>
                  <p:nvPr/>
                </p:nvSpPr>
                <p:spPr bwMode="auto">
                  <a:xfrm>
                    <a:off x="7133834" y="309860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208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09"/>
                  <p:cNvSpPr>
                    <a:spLocks/>
                  </p:cNvSpPr>
                  <p:nvPr/>
                </p:nvSpPr>
                <p:spPr bwMode="auto">
                  <a:xfrm>
                    <a:off x="7310947" y="3005734"/>
                    <a:ext cx="149001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210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11"/>
                  <p:cNvSpPr>
                    <a:spLocks/>
                  </p:cNvSpPr>
                  <p:nvPr/>
                </p:nvSpPr>
                <p:spPr bwMode="auto">
                  <a:xfrm>
                    <a:off x="7426212" y="3023593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0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212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13"/>
                  <p:cNvSpPr>
                    <a:spLocks/>
                  </p:cNvSpPr>
                  <p:nvPr/>
                </p:nvSpPr>
                <p:spPr bwMode="auto">
                  <a:xfrm>
                    <a:off x="7395287" y="307717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214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215"/>
                  <p:cNvSpPr>
                    <a:spLocks/>
                  </p:cNvSpPr>
                  <p:nvPr/>
                </p:nvSpPr>
                <p:spPr bwMode="auto">
                  <a:xfrm>
                    <a:off x="7280023" y="306109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216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217"/>
                  <p:cNvSpPr>
                    <a:spLocks/>
                  </p:cNvSpPr>
                  <p:nvPr/>
                </p:nvSpPr>
                <p:spPr bwMode="auto">
                  <a:xfrm>
                    <a:off x="7212551" y="2752131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18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19"/>
                  <p:cNvSpPr>
                    <a:spLocks/>
                  </p:cNvSpPr>
                  <p:nvPr/>
                </p:nvSpPr>
                <p:spPr bwMode="auto">
                  <a:xfrm>
                    <a:off x="7327815" y="2769990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20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21"/>
                  <p:cNvSpPr>
                    <a:spLocks/>
                  </p:cNvSpPr>
                  <p:nvPr/>
                </p:nvSpPr>
                <p:spPr bwMode="auto">
                  <a:xfrm>
                    <a:off x="7294079" y="2825354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6"/>
                      </a:cxn>
                      <a:cxn ang="0">
                        <a:pos x="122" y="150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0">
                        <a:moveTo>
                          <a:pt x="35" y="0"/>
                        </a:moveTo>
                        <a:lnTo>
                          <a:pt x="156" y="36"/>
                        </a:lnTo>
                        <a:lnTo>
                          <a:pt x="122" y="150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22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23"/>
                  <p:cNvSpPr>
                    <a:spLocks/>
                  </p:cNvSpPr>
                  <p:nvPr/>
                </p:nvSpPr>
                <p:spPr bwMode="auto">
                  <a:xfrm>
                    <a:off x="7178815" y="2807495"/>
                    <a:ext cx="149000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6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6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24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25"/>
                  <p:cNvSpPr>
                    <a:spLocks/>
                  </p:cNvSpPr>
                  <p:nvPr/>
                </p:nvSpPr>
                <p:spPr bwMode="auto">
                  <a:xfrm>
                    <a:off x="7378419" y="289857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156" y="35"/>
                      </a:cxn>
                      <a:cxn ang="0">
                        <a:pos x="121" y="150"/>
                      </a:cxn>
                      <a:cxn ang="0">
                        <a:pos x="0" y="114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156" h="150">
                        <a:moveTo>
                          <a:pt x="33" y="0"/>
                        </a:moveTo>
                        <a:lnTo>
                          <a:pt x="156" y="35"/>
                        </a:lnTo>
                        <a:lnTo>
                          <a:pt x="121" y="150"/>
                        </a:lnTo>
                        <a:lnTo>
                          <a:pt x="0" y="114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26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27"/>
                  <p:cNvSpPr>
                    <a:spLocks/>
                  </p:cNvSpPr>
                  <p:nvPr/>
                </p:nvSpPr>
                <p:spPr bwMode="auto">
                  <a:xfrm>
                    <a:off x="7493684" y="2912865"/>
                    <a:ext cx="146189" cy="7322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228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229"/>
                  <p:cNvSpPr>
                    <a:spLocks/>
                  </p:cNvSpPr>
                  <p:nvPr/>
                </p:nvSpPr>
                <p:spPr bwMode="auto">
                  <a:xfrm>
                    <a:off x="7459948" y="2968229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5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5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230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231"/>
                  <p:cNvSpPr>
                    <a:spLocks/>
                  </p:cNvSpPr>
                  <p:nvPr/>
                </p:nvSpPr>
                <p:spPr bwMode="auto">
                  <a:xfrm>
                    <a:off x="7344683" y="2952156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6"/>
                      </a:cxn>
                      <a:cxn ang="0">
                        <a:pos x="121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6"/>
                        </a:lnTo>
                        <a:lnTo>
                          <a:pt x="121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232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233"/>
                  <p:cNvSpPr>
                    <a:spLocks/>
                  </p:cNvSpPr>
                  <p:nvPr/>
                </p:nvSpPr>
                <p:spPr bwMode="auto">
                  <a:xfrm>
                    <a:off x="7147890" y="286285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234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35"/>
                  <p:cNvSpPr>
                    <a:spLocks/>
                  </p:cNvSpPr>
                  <p:nvPr/>
                </p:nvSpPr>
                <p:spPr bwMode="auto">
                  <a:xfrm>
                    <a:off x="7263155" y="2878932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36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37"/>
                  <p:cNvSpPr>
                    <a:spLocks/>
                  </p:cNvSpPr>
                  <p:nvPr/>
                </p:nvSpPr>
                <p:spPr bwMode="auto">
                  <a:xfrm>
                    <a:off x="7229419" y="293429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8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9"/>
                  <p:cNvSpPr>
                    <a:spLocks/>
                  </p:cNvSpPr>
                  <p:nvPr/>
                </p:nvSpPr>
                <p:spPr bwMode="auto">
                  <a:xfrm>
                    <a:off x="7114154" y="291643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6" h="151">
                        <a:moveTo>
                          <a:pt x="34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0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41"/>
                  <p:cNvSpPr>
                    <a:spLocks/>
                  </p:cNvSpPr>
                  <p:nvPr/>
                </p:nvSpPr>
                <p:spPr bwMode="auto">
                  <a:xfrm>
                    <a:off x="7443080" y="2786063"/>
                    <a:ext cx="146189" cy="73224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42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43"/>
                  <p:cNvSpPr>
                    <a:spLocks/>
                  </p:cNvSpPr>
                  <p:nvPr/>
                </p:nvSpPr>
                <p:spPr bwMode="auto">
                  <a:xfrm>
                    <a:off x="7555533" y="2805709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6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6" h="151">
                        <a:moveTo>
                          <a:pt x="35" y="0"/>
                        </a:moveTo>
                        <a:lnTo>
                          <a:pt x="156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44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45"/>
                  <p:cNvSpPr>
                    <a:spLocks/>
                  </p:cNvSpPr>
                  <p:nvPr/>
                </p:nvSpPr>
                <p:spPr bwMode="auto">
                  <a:xfrm>
                    <a:off x="7524608" y="2859287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157" y="37"/>
                      </a:cxn>
                      <a:cxn ang="0">
                        <a:pos x="122" y="151"/>
                      </a:cxn>
                      <a:cxn ang="0">
                        <a:pos x="0" y="115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157" h="151">
                        <a:moveTo>
                          <a:pt x="34" y="0"/>
                        </a:moveTo>
                        <a:lnTo>
                          <a:pt x="157" y="37"/>
                        </a:lnTo>
                        <a:lnTo>
                          <a:pt x="122" y="151"/>
                        </a:lnTo>
                        <a:lnTo>
                          <a:pt x="0" y="115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246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247"/>
                  <p:cNvSpPr>
                    <a:spLocks/>
                  </p:cNvSpPr>
                  <p:nvPr/>
                </p:nvSpPr>
                <p:spPr bwMode="auto">
                  <a:xfrm>
                    <a:off x="7409344" y="2841428"/>
                    <a:ext cx="146189" cy="71437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157" y="37"/>
                      </a:cxn>
                      <a:cxn ang="0">
                        <a:pos x="123" y="151"/>
                      </a:cxn>
                      <a:cxn ang="0">
                        <a:pos x="0" y="114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157" h="151">
                        <a:moveTo>
                          <a:pt x="35" y="0"/>
                        </a:moveTo>
                        <a:lnTo>
                          <a:pt x="157" y="37"/>
                        </a:lnTo>
                        <a:lnTo>
                          <a:pt x="123" y="151"/>
                        </a:lnTo>
                        <a:lnTo>
                          <a:pt x="0" y="114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noFill/>
                  <a:ln w="3175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2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08948" y="2616400"/>
                    <a:ext cx="328926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2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46704" y="2636045"/>
                    <a:ext cx="340170" cy="585787"/>
                  </a:xfrm>
                  <a:prstGeom prst="line">
                    <a:avLst/>
                  </a:prstGeom>
                  <a:noFill/>
                  <a:ln w="3175">
                    <a:solidFill>
                      <a:srgbClr val="1F1A1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259"/>
                  <p:cNvSpPr>
                    <a:spLocks/>
                  </p:cNvSpPr>
                  <p:nvPr/>
                </p:nvSpPr>
                <p:spPr bwMode="auto">
                  <a:xfrm>
                    <a:off x="5916528" y="2577109"/>
                    <a:ext cx="303623" cy="146447"/>
                  </a:xfrm>
                  <a:custGeom>
                    <a:avLst/>
                    <a:gdLst/>
                    <a:ahLst/>
                    <a:cxnLst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323" y="0"/>
                      </a:cxn>
                      <a:cxn ang="0">
                        <a:pos x="235" y="308"/>
                      </a:cxn>
                      <a:cxn ang="0">
                        <a:pos x="0" y="74"/>
                      </a:cxn>
                      <a:cxn ang="0">
                        <a:pos x="235" y="308"/>
                      </a:cxn>
                    </a:cxnLst>
                    <a:rect l="0" t="0" r="r" b="b"/>
                    <a:pathLst>
                      <a:path w="323" h="308">
                        <a:moveTo>
                          <a:pt x="235" y="308"/>
                        </a:moveTo>
                        <a:lnTo>
                          <a:pt x="0" y="74"/>
                        </a:lnTo>
                        <a:lnTo>
                          <a:pt x="323" y="0"/>
                        </a:lnTo>
                        <a:lnTo>
                          <a:pt x="235" y="308"/>
                        </a:lnTo>
                        <a:lnTo>
                          <a:pt x="0" y="74"/>
                        </a:lnTo>
                        <a:lnTo>
                          <a:pt x="235" y="308"/>
                        </a:lnTo>
                        <a:close/>
                      </a:path>
                    </a:pathLst>
                  </a:custGeom>
                  <a:solidFill>
                    <a:srgbClr val="291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5607282" y="2852143"/>
                    <a:ext cx="781549" cy="5143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3000" b="1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K</a:t>
                    </a:r>
                    <a:r>
                      <a:rPr lang="en-US" altLang="zh-CN" sz="3000" b="1" baseline="30000">
                        <a:solidFill>
                          <a:srgbClr val="29166F"/>
                        </a:solidFill>
                        <a:latin typeface="Times New Roman" pitchFamily="18" charset="0"/>
                      </a:rPr>
                      <a:t>+</a:t>
                    </a:r>
                  </a:p>
                </p:txBody>
              </p:sp>
              <p:sp>
                <p:nvSpPr>
                  <p:cNvPr id="179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3257012" y="5161360"/>
                    <a:ext cx="2083195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 sz="2400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1.2GeV/c</a:t>
                    </a:r>
                    <a:endParaRPr lang="en-US" altLang="zh-CN" sz="2400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80" name="Freeform 265"/>
                  <p:cNvSpPr>
                    <a:spLocks noEditPoints="1"/>
                  </p:cNvSpPr>
                  <p:nvPr/>
                </p:nvSpPr>
                <p:spPr bwMode="auto">
                  <a:xfrm>
                    <a:off x="4825733" y="6168628"/>
                    <a:ext cx="337359" cy="207169"/>
                  </a:xfrm>
                  <a:custGeom>
                    <a:avLst/>
                    <a:gdLst/>
                    <a:ahLst/>
                    <a:cxnLst>
                      <a:cxn ang="0">
                        <a:pos x="164" y="0"/>
                      </a:cxn>
                      <a:cxn ang="0">
                        <a:pos x="197" y="0"/>
                      </a:cxn>
                      <a:cxn ang="0">
                        <a:pos x="197" y="164"/>
                      </a:cxn>
                      <a:cxn ang="0">
                        <a:pos x="360" y="164"/>
                      </a:cxn>
                      <a:cxn ang="0">
                        <a:pos x="360" y="197"/>
                      </a:cxn>
                      <a:cxn ang="0">
                        <a:pos x="197" y="197"/>
                      </a:cxn>
                      <a:cxn ang="0">
                        <a:pos x="197" y="360"/>
                      </a:cxn>
                      <a:cxn ang="0">
                        <a:pos x="164" y="360"/>
                      </a:cxn>
                      <a:cxn ang="0">
                        <a:pos x="164" y="197"/>
                      </a:cxn>
                      <a:cxn ang="0">
                        <a:pos x="0" y="197"/>
                      </a:cxn>
                      <a:cxn ang="0">
                        <a:pos x="0" y="164"/>
                      </a:cxn>
                      <a:cxn ang="0">
                        <a:pos x="164" y="164"/>
                      </a:cxn>
                      <a:cxn ang="0">
                        <a:pos x="164" y="0"/>
                      </a:cxn>
                      <a:cxn ang="0">
                        <a:pos x="0" y="401"/>
                      </a:cxn>
                      <a:cxn ang="0">
                        <a:pos x="360" y="401"/>
                      </a:cxn>
                      <a:cxn ang="0">
                        <a:pos x="360" y="434"/>
                      </a:cxn>
                      <a:cxn ang="0">
                        <a:pos x="0" y="434"/>
                      </a:cxn>
                      <a:cxn ang="0">
                        <a:pos x="0" y="401"/>
                      </a:cxn>
                    </a:cxnLst>
                    <a:rect l="0" t="0" r="r" b="b"/>
                    <a:pathLst>
                      <a:path w="360" h="434">
                        <a:moveTo>
                          <a:pt x="164" y="0"/>
                        </a:moveTo>
                        <a:lnTo>
                          <a:pt x="197" y="0"/>
                        </a:lnTo>
                        <a:lnTo>
                          <a:pt x="197" y="164"/>
                        </a:lnTo>
                        <a:lnTo>
                          <a:pt x="360" y="164"/>
                        </a:lnTo>
                        <a:lnTo>
                          <a:pt x="360" y="197"/>
                        </a:lnTo>
                        <a:lnTo>
                          <a:pt x="197" y="197"/>
                        </a:lnTo>
                        <a:lnTo>
                          <a:pt x="197" y="360"/>
                        </a:lnTo>
                        <a:lnTo>
                          <a:pt x="164" y="360"/>
                        </a:lnTo>
                        <a:lnTo>
                          <a:pt x="164" y="197"/>
                        </a:lnTo>
                        <a:lnTo>
                          <a:pt x="0" y="197"/>
                        </a:lnTo>
                        <a:lnTo>
                          <a:pt x="0" y="164"/>
                        </a:lnTo>
                        <a:lnTo>
                          <a:pt x="164" y="164"/>
                        </a:lnTo>
                        <a:lnTo>
                          <a:pt x="164" y="0"/>
                        </a:lnTo>
                        <a:close/>
                        <a:moveTo>
                          <a:pt x="0" y="401"/>
                        </a:moveTo>
                        <a:lnTo>
                          <a:pt x="360" y="401"/>
                        </a:lnTo>
                        <a:lnTo>
                          <a:pt x="360" y="434"/>
                        </a:lnTo>
                        <a:lnTo>
                          <a:pt x="0" y="434"/>
                        </a:lnTo>
                        <a:lnTo>
                          <a:pt x="0" y="40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1196309" y="6073974"/>
                    <a:ext cx="3081216" cy="3089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/>
                    <a:r>
                      <a:rPr lang="en-US" altLang="zh-CN">
                        <a:solidFill>
                          <a:srgbClr val="1F1A17"/>
                        </a:solidFill>
                        <a:latin typeface="Times New Roman" pitchFamily="18" charset="0"/>
                      </a:rPr>
                      <a:t>Local Beam Dump</a:t>
                    </a:r>
                    <a:endParaRPr lang="en-US" altLang="zh-CN">
                      <a:solidFill>
                        <a:srgbClr val="000000"/>
                      </a:solidFill>
                      <a:latin typeface="MS P????" charset="-128"/>
                    </a:endParaRPr>
                  </a:p>
                </p:txBody>
              </p:sp>
              <p:sp>
                <p:nvSpPr>
                  <p:cNvPr id="182" name="Text Box 2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1497" y="2148484"/>
                    <a:ext cx="6637547" cy="4107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E89-009  </a:t>
                    </a:r>
                    <a:r>
                      <a:rPr lang="en-US" altLang="ja-JP" b="1" i="1" baseline="30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12</a:t>
                    </a:r>
                    <a:r>
                      <a:rPr lang="en-US" altLang="ja-JP" b="1" i="1" baseline="-25000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Λ</a:t>
                    </a:r>
                    <a:r>
                      <a:rPr lang="en-US" altLang="ja-JP" b="1" i="1">
                        <a:solidFill>
                          <a:srgbClr val="009900"/>
                        </a:solidFill>
                        <a:latin typeface="Century" pitchFamily="18" charset="0"/>
                        <a:ea typeface="MS PGothic" pitchFamily="34" charset="-128"/>
                      </a:rPr>
                      <a:t>B spectrum</a:t>
                    </a:r>
                  </a:p>
                </p:txBody>
              </p:sp>
              <p:pic>
                <p:nvPicPr>
                  <p:cNvPr id="183" name="Picture 274" descr="b12lzoom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614363" y="1628776"/>
                    <a:ext cx="7691794" cy="488632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84" name="Text Box 2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0102" y="2130553"/>
                    <a:ext cx="1742153" cy="7342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200" b="1" dirty="0" smtClean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~800 </a:t>
                    </a:r>
                    <a:r>
                      <a:rPr lang="en-US" altLang="zh-CN" sz="1200" b="1" dirty="0" err="1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keV</a:t>
                    </a:r>
                    <a:endParaRPr lang="en-US" altLang="zh-CN" sz="1200" b="1" dirty="0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endParaRPr>
                  </a:p>
                  <a:p>
                    <a:pPr algn="ctr">
                      <a:lnSpc>
                        <a:spcPct val="40000"/>
                      </a:lnSpc>
                      <a:spcBef>
                        <a:spcPct val="50000"/>
                      </a:spcBef>
                    </a:pPr>
                    <a:r>
                      <a:rPr lang="en-US" altLang="zh-CN" sz="1200" b="1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rPr>
                      <a:t>FWHM</a:t>
                    </a:r>
                  </a:p>
                </p:txBody>
              </p:sp>
              <p:sp>
                <p:nvSpPr>
                  <p:cNvPr id="185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2167" y="2180631"/>
                    <a:ext cx="2211798" cy="5275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sz="1400" b="1" dirty="0">
                        <a:solidFill>
                          <a:schemeClr val="accent2"/>
                        </a:solidFill>
                      </a:rPr>
                      <a:t>HNSS in 2000</a:t>
                    </a:r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1514475" y="1571626"/>
                    <a:ext cx="6272213" cy="5286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7829550" y="2000250"/>
                    <a:ext cx="500063" cy="410051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5386388" y="5414963"/>
                  <a:ext cx="314325" cy="171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Text Box 16"/>
              <p:cNvSpPr txBox="1">
                <a:spLocks noChangeArrowheads="1"/>
              </p:cNvSpPr>
              <p:nvPr/>
            </p:nvSpPr>
            <p:spPr bwMode="auto">
              <a:xfrm>
                <a:off x="3739996" y="1952897"/>
                <a:ext cx="774852" cy="50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sz="1400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s</a:t>
                </a:r>
                <a:endParaRPr lang="en-US" altLang="ja-JP" sz="1400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  <p:sp>
            <p:nvSpPr>
              <p:cNvPr id="71" name="Text Box 16"/>
              <p:cNvSpPr txBox="1">
                <a:spLocks noChangeArrowheads="1"/>
              </p:cNvSpPr>
              <p:nvPr/>
            </p:nvSpPr>
            <p:spPr bwMode="auto">
              <a:xfrm>
                <a:off x="5214835" y="2010047"/>
                <a:ext cx="718626" cy="50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400" b="1" dirty="0" smtClean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</a:t>
                </a:r>
                <a:r>
                  <a:rPr lang="en-US" altLang="ja-JP" sz="1400" b="1" baseline="-25000" dirty="0">
                    <a:solidFill>
                      <a:srgbClr val="FF0000"/>
                    </a:solidFill>
                    <a:latin typeface="Arial" pitchFamily="34" charset="0"/>
                    <a:ea typeface="ＭＳ Ｐゴシック" pitchFamily="34" charset="-128"/>
                    <a:sym typeface="Symbol" pitchFamily="18" charset="2"/>
                  </a:rPr>
                  <a:t>p</a:t>
                </a:r>
                <a:endParaRPr lang="en-US" altLang="ja-JP" sz="1400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581766" y="975459"/>
              <a:ext cx="6221977" cy="61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 I in Hall C (E89-009)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793630" y="669985"/>
            <a:ext cx="3223684" cy="3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in Hall C (E01-011)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3674853"/>
            <a:ext cx="4640239" cy="3183147"/>
            <a:chOff x="0" y="3559047"/>
            <a:chExt cx="5950227" cy="3298953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3559047"/>
              <a:ext cx="5950227" cy="3298953"/>
              <a:chOff x="3193773" y="3559047"/>
              <a:chExt cx="5950227" cy="3298953"/>
            </a:xfrm>
          </p:grpSpPr>
          <p:grpSp>
            <p:nvGrpSpPr>
              <p:cNvPr id="25" name="Group 147"/>
              <p:cNvGrpSpPr/>
              <p:nvPr/>
            </p:nvGrpSpPr>
            <p:grpSpPr>
              <a:xfrm>
                <a:off x="3193773" y="3559047"/>
                <a:ext cx="5499653" cy="3298953"/>
                <a:chOff x="3193773" y="3559047"/>
                <a:chExt cx="5499653" cy="3298953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193773" y="3578086"/>
                  <a:ext cx="5499653" cy="32799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3730487" y="3559047"/>
                  <a:ext cx="36936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Phase II in Hall C (E01-011)</a:t>
                  </a:r>
                  <a:endPara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3836504" y="3885435"/>
                  <a:ext cx="1096869" cy="464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200" b="1" dirty="0" smtClean="0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~500 </a:t>
                  </a:r>
                  <a:r>
                    <a:rPr lang="en-US" altLang="zh-CN" sz="1200" b="1" dirty="0" err="1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keV</a:t>
                  </a:r>
                  <a:endParaRPr lang="en-US" altLang="zh-CN" sz="1200" b="1" dirty="0">
                    <a:solidFill>
                      <a:srgbClr val="FF0000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endParaRPr>
                </a:p>
                <a:p>
                  <a:pPr algn="ctr">
                    <a:lnSpc>
                      <a:spcPct val="40000"/>
                    </a:lnSpc>
                    <a:spcBef>
                      <a:spcPct val="50000"/>
                    </a:spcBef>
                  </a:pPr>
                  <a:r>
                    <a:rPr lang="en-US" altLang="zh-CN" sz="1200" b="1" dirty="0">
                      <a:solidFill>
                        <a:srgbClr val="FF0000"/>
                      </a:solidFill>
                      <a:latin typeface="Arial Unicode MS" pitchFamily="34" charset="-122"/>
                      <a:ea typeface="Arial Unicode MS" pitchFamily="34" charset="-122"/>
                      <a:cs typeface="Arial Unicode MS" pitchFamily="34" charset="-122"/>
                    </a:rPr>
                    <a:t>FWHM</a:t>
                  </a:r>
                </a:p>
              </p:txBody>
            </p:sp>
            <p:sp>
              <p:nvSpPr>
                <p:cNvPr id="30" name="Text Box 281"/>
                <p:cNvSpPr txBox="1">
                  <a:spLocks noChangeArrowheads="1"/>
                </p:cNvSpPr>
                <p:nvPr/>
              </p:nvSpPr>
              <p:spPr bwMode="auto">
                <a:xfrm>
                  <a:off x="7182678" y="3637366"/>
                  <a:ext cx="136988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b="1" dirty="0" smtClean="0">
                      <a:solidFill>
                        <a:schemeClr val="accent2"/>
                      </a:solidFill>
                    </a:rPr>
                    <a:t>HKS </a:t>
                  </a:r>
                  <a:r>
                    <a:rPr lang="en-US" altLang="zh-CN" b="1" dirty="0">
                      <a:solidFill>
                        <a:schemeClr val="accent2"/>
                      </a:solidFill>
                    </a:rPr>
                    <a:t>in </a:t>
                  </a:r>
                  <a:r>
                    <a:rPr lang="en-US" altLang="zh-CN" b="1" dirty="0" smtClean="0">
                      <a:solidFill>
                        <a:schemeClr val="accent2"/>
                      </a:solidFill>
                    </a:rPr>
                    <a:t>2005</a:t>
                  </a:r>
                  <a:endParaRPr lang="en-US" altLang="zh-CN" b="1" dirty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8613913" y="3604591"/>
                <a:ext cx="530087" cy="32534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96983" y="4463142"/>
              <a:ext cx="803080" cy="3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baseline="30000" dirty="0" smtClean="0"/>
                <a:t>12</a:t>
              </a:r>
              <a:r>
                <a:rPr lang="en-US" b="1" baseline="-25000" dirty="0" smtClean="0">
                  <a:sym typeface="Symbol"/>
                </a:rPr>
                <a:t></a:t>
              </a:r>
              <a:r>
                <a:rPr lang="en-US" b="1" dirty="0" smtClean="0">
                  <a:sym typeface="Symbol"/>
                </a:rPr>
                <a:t>B</a:t>
              </a:r>
              <a:endParaRPr lang="en-US" b="1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1661418" y="4152409"/>
            <a:ext cx="1490369" cy="473880"/>
            <a:chOff x="1661418" y="4152409"/>
            <a:chExt cx="1490369" cy="473880"/>
          </a:xfrm>
        </p:grpSpPr>
        <p:sp>
          <p:nvSpPr>
            <p:cNvPr id="197" name="Text Box 16"/>
            <p:cNvSpPr txBox="1">
              <a:spLocks noChangeArrowheads="1"/>
            </p:cNvSpPr>
            <p:nvPr/>
          </p:nvSpPr>
          <p:spPr bwMode="auto">
            <a:xfrm>
              <a:off x="1661418" y="4152409"/>
              <a:ext cx="472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198" name="Text Box 16"/>
            <p:cNvSpPr txBox="1">
              <a:spLocks noChangeArrowheads="1"/>
            </p:cNvSpPr>
            <p:nvPr/>
          </p:nvSpPr>
          <p:spPr bwMode="auto">
            <a:xfrm>
              <a:off x="2637741" y="4256957"/>
              <a:ext cx="5140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p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271748" y="3671248"/>
            <a:ext cx="4872252" cy="3186752"/>
            <a:chOff x="4271748" y="3671248"/>
            <a:chExt cx="4872252" cy="318675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71748" y="3671248"/>
              <a:ext cx="4872252" cy="318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0" name="TextBox 189"/>
            <p:cNvSpPr txBox="1"/>
            <p:nvPr/>
          </p:nvSpPr>
          <p:spPr>
            <a:xfrm>
              <a:off x="5702511" y="3677128"/>
              <a:ext cx="3195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 III in Hall C (E05-115)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580600" y="4127388"/>
            <a:ext cx="1381187" cy="473880"/>
            <a:chOff x="1661418" y="4152409"/>
            <a:chExt cx="1381187" cy="473880"/>
          </a:xfrm>
        </p:grpSpPr>
        <p:sp>
          <p:nvSpPr>
            <p:cNvPr id="201" name="Text Box 16"/>
            <p:cNvSpPr txBox="1">
              <a:spLocks noChangeArrowheads="1"/>
            </p:cNvSpPr>
            <p:nvPr/>
          </p:nvSpPr>
          <p:spPr bwMode="auto">
            <a:xfrm>
              <a:off x="1661418" y="4152409"/>
              <a:ext cx="472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s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  <p:sp>
          <p:nvSpPr>
            <p:cNvPr id="202" name="Text Box 16"/>
            <p:cNvSpPr txBox="1">
              <a:spLocks noChangeArrowheads="1"/>
            </p:cNvSpPr>
            <p:nvPr/>
          </p:nvSpPr>
          <p:spPr bwMode="auto">
            <a:xfrm>
              <a:off x="2528559" y="4256957"/>
              <a:ext cx="5140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</a:t>
              </a:r>
              <a:r>
                <a:rPr lang="en-US" altLang="ja-JP" b="1" baseline="-25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p</a:t>
              </a:r>
              <a:endParaRPr lang="en-US" altLang="ja-JP" b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8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530"/>
            <a:ext cx="4645231" cy="454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072243" y="1597232"/>
            <a:ext cx="205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Very preliminary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565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6GeV Program Highlights –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</a:t>
            </a:r>
            <a:b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100" dirty="0" smtClean="0">
                <a:effectLst/>
              </a:rPr>
              <a:t>Phase iii experiment E05-115)</a:t>
            </a:r>
            <a:endParaRPr lang="en-US" sz="3100" dirty="0">
              <a:solidFill>
                <a:srgbClr val="00206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21031"/>
            <a:ext cx="4623758" cy="376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9</a:t>
            </a:r>
            <a:r>
              <a:rPr lang="en-US" b="1" baseline="-25000" dirty="0" smtClean="0">
                <a:sym typeface="Symbol"/>
              </a:rPr>
              <a:t></a:t>
            </a:r>
            <a:r>
              <a:rPr lang="en-US" b="1" dirty="0" smtClean="0">
                <a:sym typeface="Symbol"/>
              </a:rPr>
              <a:t>Li spectrum,  Hall C HKS E01-115 (2009)</a:t>
            </a:r>
            <a:endParaRPr lang="en-US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4297680" y="1105877"/>
            <a:ext cx="4846320" cy="5178330"/>
            <a:chOff x="4297680" y="1105877"/>
            <a:chExt cx="4846320" cy="5178330"/>
          </a:xfrm>
        </p:grpSpPr>
        <p:grpSp>
          <p:nvGrpSpPr>
            <p:cNvPr id="66" name="Group 65"/>
            <p:cNvGrpSpPr/>
            <p:nvPr/>
          </p:nvGrpSpPr>
          <p:grpSpPr>
            <a:xfrm>
              <a:off x="4297680" y="1105877"/>
              <a:ext cx="4846320" cy="5178330"/>
              <a:chOff x="4297680" y="1105877"/>
              <a:chExt cx="4846320" cy="51783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289595" y="5637876"/>
                <a:ext cx="18544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B</a:t>
                </a:r>
                <a:r>
                  <a:rPr lang="en-US" sz="1200" b="1" i="1" baseline="-25000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</a:t>
                </a:r>
                <a:r>
                  <a:rPr lang="en-US" sz="1200" b="1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= -8.53</a:t>
                </a:r>
                <a:r>
                  <a:rPr lang="en-US" sz="1200" b="1" i="1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0.18 </a:t>
                </a:r>
              </a:p>
              <a:p>
                <a:r>
                  <a:rPr lang="en-US" sz="1200" b="1" i="1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(emulsion, average over </a:t>
                </a:r>
              </a:p>
              <a:p>
                <a:r>
                  <a:rPr lang="en-US" sz="1200" b="1" i="1" dirty="0" smtClean="0">
                    <a:solidFill>
                      <a:schemeClr val="accent5">
                        <a:lumMod val="75000"/>
                      </a:schemeClr>
                    </a:solidFill>
                    <a:sym typeface="Symbol"/>
                  </a:rPr>
                  <a:t>only 8 events)</a:t>
                </a:r>
                <a:endParaRPr lang="en-US" sz="1200" b="1" i="1" baseline="30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4297680" y="1105877"/>
                <a:ext cx="3498086" cy="4825891"/>
                <a:chOff x="4297680" y="1105877"/>
                <a:chExt cx="3498086" cy="4825891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336868" y="1105877"/>
                  <a:ext cx="3458898" cy="4531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868194" y="2950285"/>
                  <a:ext cx="663022" cy="388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6093048" y="4895862"/>
                  <a:ext cx="624309" cy="27506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6097408" y="5171556"/>
                  <a:ext cx="611960" cy="16646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6238063" y="5146438"/>
                  <a:ext cx="3586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ym typeface="Symbol"/>
                    </a:rPr>
                    <a:t></a:t>
                  </a:r>
                  <a:r>
                    <a:rPr lang="en-US" sz="1400" baseline="-25000" dirty="0" smtClean="0">
                      <a:sym typeface="Symbol"/>
                    </a:rPr>
                    <a:t>s</a:t>
                  </a:r>
                  <a:endParaRPr lang="en-US" sz="1400" baseline="-25000" dirty="0"/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6101035" y="4467792"/>
                  <a:ext cx="640286" cy="23329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6105395" y="4488673"/>
                  <a:ext cx="635925" cy="213051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10"/>
                <p:cNvSpPr txBox="1"/>
                <p:nvPr/>
              </p:nvSpPr>
              <p:spPr>
                <a:xfrm>
                  <a:off x="6238063" y="4582639"/>
                  <a:ext cx="35867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ym typeface="Symbol"/>
                    </a:rPr>
                    <a:t></a:t>
                  </a:r>
                  <a:r>
                    <a:rPr lang="en-US" sz="1400" baseline="-25000" dirty="0" smtClean="0">
                      <a:sym typeface="Symbol"/>
                    </a:rPr>
                    <a:t>s</a:t>
                  </a:r>
                  <a:endParaRPr lang="en-US" sz="1400" baseline="-25000" dirty="0"/>
                </a:p>
              </p:txBody>
            </p:sp>
            <p:grpSp>
              <p:nvGrpSpPr>
                <p:cNvPr id="48" name="Group 77"/>
                <p:cNvGrpSpPr/>
                <p:nvPr/>
              </p:nvGrpSpPr>
              <p:grpSpPr>
                <a:xfrm>
                  <a:off x="6101035" y="3830905"/>
                  <a:ext cx="640285" cy="233928"/>
                  <a:chOff x="8415118" y="5674683"/>
                  <a:chExt cx="974815" cy="156648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 flipV="1">
                    <a:off x="8415118" y="5674683"/>
                    <a:ext cx="974815" cy="156236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8421754" y="5828487"/>
                    <a:ext cx="968178" cy="2844"/>
                  </a:xfrm>
                  <a:prstGeom prst="line">
                    <a:avLst/>
                  </a:prstGeom>
                  <a:ln>
                    <a:solidFill>
                      <a:srgbClr val="0070C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6238064" y="4029279"/>
                  <a:ext cx="4109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ym typeface="Symbol"/>
                    </a:rPr>
                    <a:t></a:t>
                  </a:r>
                  <a:r>
                    <a:rPr lang="en-US" sz="1400" baseline="-25000" dirty="0" smtClean="0">
                      <a:sym typeface="Symbol"/>
                    </a:rPr>
                    <a:t>s</a:t>
                  </a:r>
                  <a:endParaRPr lang="en-US" sz="1400" baseline="-2500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297680" y="5470103"/>
                  <a:ext cx="3010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Sotona and Millener</a:t>
                  </a:r>
                </a:p>
                <a:p>
                  <a:pPr algn="ctr"/>
                  <a:r>
                    <a:rPr lang="en-US" sz="1200" dirty="0" err="1" smtClean="0"/>
                    <a:t>Saclay</a:t>
                  </a:r>
                  <a:r>
                    <a:rPr lang="en-US" sz="1200" dirty="0" smtClean="0"/>
                    <a:t>-Lyon model for elementary process </a:t>
                  </a:r>
                  <a:endParaRPr lang="en-US" sz="1200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6093048" y="3194023"/>
                  <a:ext cx="632297" cy="40035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6105397" y="3298430"/>
                  <a:ext cx="611960" cy="28613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6254040" y="3434158"/>
                  <a:ext cx="3949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ym typeface="Symbol"/>
                    </a:rPr>
                    <a:t></a:t>
                  </a:r>
                  <a:r>
                    <a:rPr lang="en-US" sz="1400" baseline="-25000" dirty="0" smtClean="0">
                      <a:sym typeface="Symbol"/>
                    </a:rPr>
                    <a:t>s</a:t>
                  </a:r>
                  <a:endParaRPr lang="en-US" sz="1400" baseline="-25000" dirty="0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781262" y="5188202"/>
                  <a:ext cx="774857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786587" y="4485194"/>
                  <a:ext cx="774857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786588" y="4057124"/>
                  <a:ext cx="774857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778600" y="3294950"/>
                  <a:ext cx="774857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781263" y="4902823"/>
                  <a:ext cx="77485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789251" y="4464312"/>
                  <a:ext cx="77485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781262" y="3827427"/>
                  <a:ext cx="77485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27"/>
                <p:cNvCxnSpPr/>
                <p:nvPr/>
              </p:nvCxnSpPr>
              <p:spPr>
                <a:xfrm>
                  <a:off x="6781262" y="3200983"/>
                  <a:ext cx="77485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7964850" y="5031591"/>
                <a:ext cx="7219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C00000"/>
                    </a:solidFill>
                  </a:rPr>
                  <a:t>Ex: 0.0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18322" y="4644427"/>
                <a:ext cx="821917" cy="30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C00000"/>
                    </a:solidFill>
                  </a:rPr>
                  <a:t> ~0.8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915659" y="4223165"/>
                <a:ext cx="7652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C00000"/>
                    </a:solidFill>
                  </a:rPr>
                  <a:t> ~1.6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35236" y="3752873"/>
                <a:ext cx="7693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C00000"/>
                    </a:solidFill>
                  </a:rPr>
                  <a:t>~ 2.6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42073" y="3240370"/>
                <a:ext cx="6544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b="1" i="1" dirty="0" smtClean="0">
                    <a:solidFill>
                      <a:srgbClr val="C00000"/>
                    </a:solidFill>
                  </a:rPr>
                  <a:t>~3.6 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956469" y="3025666"/>
                <a:ext cx="849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b="1" i="1" dirty="0" smtClean="0">
                    <a:solidFill>
                      <a:srgbClr val="C00000"/>
                    </a:solidFill>
                  </a:rPr>
                  <a:t>~4.0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800014" y="3202020"/>
                <a:ext cx="152998" cy="1986183"/>
                <a:chOff x="7800014" y="3202020"/>
                <a:chExt cx="152998" cy="1986183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801134" y="5188203"/>
                  <a:ext cx="137765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800014" y="4802719"/>
                  <a:ext cx="137764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810243" y="4391651"/>
                  <a:ext cx="137764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809120" y="3921607"/>
                  <a:ext cx="137764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815248" y="3425979"/>
                  <a:ext cx="137764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811887" y="3202020"/>
                  <a:ext cx="137764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7750385" y="1112317"/>
                <a:ext cx="12301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Hall C HKS</a:t>
                </a:r>
              </a:p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E05-115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02659" y="5385328"/>
                <a:ext cx="1240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1200" b="1" i="1" baseline="-25000" dirty="0" smtClean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1200" b="1" i="1" dirty="0" smtClean="0">
                    <a:solidFill>
                      <a:srgbClr val="FF0000"/>
                    </a:solidFill>
                  </a:rPr>
                  <a:t> = -9.8</a:t>
                </a:r>
                <a:r>
                  <a:rPr lang="en-US" sz="1200" b="1" i="1" dirty="0" smtClean="0">
                    <a:solidFill>
                      <a:srgbClr val="FF0000"/>
                    </a:solidFill>
                    <a:sym typeface="Symbol"/>
                  </a:rPr>
                  <a:t> 0.3 </a:t>
                </a: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7809908" y="2938783"/>
              <a:ext cx="13776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954490" y="2774305"/>
              <a:ext cx="849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1400" b="1" i="1" dirty="0" smtClean="0">
                  <a:solidFill>
                    <a:srgbClr val="C00000"/>
                  </a:solidFill>
                </a:rPr>
                <a:t>~4.6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7080068" y="5329646"/>
            <a:ext cx="2063931" cy="1045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314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6GeV Program Highlights –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</a:t>
            </a:r>
            <a:b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smtClean="0">
                <a:effectLst/>
              </a:rPr>
              <a:t>Phase iii exp. E05-115 in which </a:t>
            </a:r>
            <a:r>
              <a:rPr lang="en-US" sz="2400" baseline="30000" dirty="0" smtClean="0">
                <a:effectLst/>
              </a:rPr>
              <a:t>52</a:t>
            </a:r>
            <a:r>
              <a:rPr lang="en-US" sz="2400" baseline="-25000" dirty="0" smtClean="0">
                <a:effectLst/>
                <a:sym typeface="Symbol"/>
              </a:rPr>
              <a:t></a:t>
            </a:r>
            <a:r>
              <a:rPr lang="en-US" sz="2400" dirty="0" smtClean="0">
                <a:effectLst/>
                <a:sym typeface="Symbol"/>
              </a:rPr>
              <a:t>V has not yet analyzed</a:t>
            </a:r>
            <a:r>
              <a:rPr lang="en-US" sz="2400" dirty="0" smtClean="0">
                <a:effectLst/>
              </a:rPr>
              <a:t>    ) 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725"/>
            <a:ext cx="43894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1167"/>
            <a:ext cx="13652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4439401" y="1285892"/>
            <a:ext cx="4438270" cy="5352585"/>
            <a:chOff x="4158460" y="1547149"/>
            <a:chExt cx="4502461" cy="5352585"/>
          </a:xfrm>
        </p:grpSpPr>
        <p:cxnSp>
          <p:nvCxnSpPr>
            <p:cNvPr id="106" name="Straight Connector 68"/>
            <p:cNvCxnSpPr/>
            <p:nvPr/>
          </p:nvCxnSpPr>
          <p:spPr>
            <a:xfrm>
              <a:off x="6402525" y="5210053"/>
              <a:ext cx="471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72"/>
            <p:cNvCxnSpPr/>
            <p:nvPr/>
          </p:nvCxnSpPr>
          <p:spPr>
            <a:xfrm>
              <a:off x="6407208" y="5299252"/>
              <a:ext cx="471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5"/>
            <p:cNvCxnSpPr/>
            <p:nvPr/>
          </p:nvCxnSpPr>
          <p:spPr>
            <a:xfrm>
              <a:off x="6024261" y="5245347"/>
              <a:ext cx="360856" cy="3369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79"/>
            <p:cNvSpPr txBox="1"/>
            <p:nvPr/>
          </p:nvSpPr>
          <p:spPr>
            <a:xfrm>
              <a:off x="6839118" y="4987920"/>
              <a:ext cx="581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/>
                <a:t>3</a:t>
              </a:r>
              <a:r>
                <a:rPr lang="en-US" sz="1400" i="1" baseline="30000" dirty="0" smtClean="0"/>
                <a:t>-</a:t>
              </a:r>
              <a:endParaRPr lang="en-US" sz="1400" i="1" baseline="30000" dirty="0"/>
            </a:p>
          </p:txBody>
        </p:sp>
        <p:sp>
          <p:nvSpPr>
            <p:cNvPr id="110" name="TextBox 80"/>
            <p:cNvSpPr txBox="1"/>
            <p:nvPr/>
          </p:nvSpPr>
          <p:spPr>
            <a:xfrm>
              <a:off x="6841152" y="5157511"/>
              <a:ext cx="511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/>
                <a:t>2</a:t>
              </a:r>
              <a:r>
                <a:rPr lang="en-US" sz="1400" i="1" baseline="30000" dirty="0" smtClean="0"/>
                <a:t>-</a:t>
              </a:r>
              <a:endParaRPr lang="en-US" sz="1400" i="1" baseline="30000" dirty="0"/>
            </a:p>
          </p:txBody>
        </p:sp>
        <p:cxnSp>
          <p:nvCxnSpPr>
            <p:cNvPr id="111" name="Straight Connector 74"/>
            <p:cNvCxnSpPr/>
            <p:nvPr/>
          </p:nvCxnSpPr>
          <p:spPr>
            <a:xfrm flipV="1">
              <a:off x="6044818" y="5184801"/>
              <a:ext cx="353491" cy="53906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68"/>
            <p:cNvCxnSpPr/>
            <p:nvPr/>
          </p:nvCxnSpPr>
          <p:spPr>
            <a:xfrm>
              <a:off x="6388562" y="3669478"/>
              <a:ext cx="471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72"/>
            <p:cNvCxnSpPr/>
            <p:nvPr/>
          </p:nvCxnSpPr>
          <p:spPr>
            <a:xfrm>
              <a:off x="6405292" y="3734926"/>
              <a:ext cx="471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75"/>
            <p:cNvCxnSpPr/>
            <p:nvPr/>
          </p:nvCxnSpPr>
          <p:spPr>
            <a:xfrm>
              <a:off x="6022344" y="3704771"/>
              <a:ext cx="360856" cy="3369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79"/>
            <p:cNvSpPr txBox="1"/>
            <p:nvPr/>
          </p:nvSpPr>
          <p:spPr>
            <a:xfrm>
              <a:off x="6813769" y="3456175"/>
              <a:ext cx="581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/>
                <a:t>4</a:t>
              </a:r>
              <a:r>
                <a:rPr lang="en-US" sz="1400" i="1" baseline="30000" dirty="0" smtClean="0"/>
                <a:t>-</a:t>
              </a:r>
              <a:endParaRPr lang="en-US" sz="1400" i="1" baseline="30000" dirty="0"/>
            </a:p>
          </p:txBody>
        </p:sp>
        <p:sp>
          <p:nvSpPr>
            <p:cNvPr id="116" name="TextBox 80"/>
            <p:cNvSpPr txBox="1"/>
            <p:nvPr/>
          </p:nvSpPr>
          <p:spPr>
            <a:xfrm>
              <a:off x="6807769" y="3592328"/>
              <a:ext cx="511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/>
                <a:t>3</a:t>
              </a:r>
              <a:r>
                <a:rPr lang="en-US" sz="1400" i="1" baseline="30000" dirty="0" smtClean="0"/>
                <a:t>-</a:t>
              </a:r>
              <a:endParaRPr lang="en-US" sz="1400" i="1" baseline="30000" dirty="0"/>
            </a:p>
          </p:txBody>
        </p:sp>
        <p:cxnSp>
          <p:nvCxnSpPr>
            <p:cNvPr id="117" name="Straight Connector 74"/>
            <p:cNvCxnSpPr/>
            <p:nvPr/>
          </p:nvCxnSpPr>
          <p:spPr>
            <a:xfrm flipV="1">
              <a:off x="6030855" y="3656100"/>
              <a:ext cx="353491" cy="53906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75"/>
            <p:cNvCxnSpPr/>
            <p:nvPr/>
          </p:nvCxnSpPr>
          <p:spPr>
            <a:xfrm>
              <a:off x="5938814" y="1779766"/>
              <a:ext cx="353978" cy="17966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6077996" y="6235196"/>
              <a:ext cx="557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Λ</a:t>
              </a:r>
              <a:r>
                <a:rPr lang="en-US" sz="1200" dirty="0" smtClean="0"/>
                <a:t>s</a:t>
              </a:r>
              <a:endParaRPr lang="en-US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030760" y="3731936"/>
              <a:ext cx="557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Λ</a:t>
              </a:r>
              <a:r>
                <a:rPr lang="en-US" sz="1200" dirty="0" smtClean="0"/>
                <a:t>s</a:t>
              </a:r>
              <a:endParaRPr 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011416" y="5214743"/>
              <a:ext cx="557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Λ</a:t>
              </a:r>
              <a:r>
                <a:rPr lang="en-US" sz="1200" dirty="0" smtClean="0"/>
                <a:t>s</a:t>
              </a:r>
              <a:endParaRPr lang="en-US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812360" y="6381328"/>
              <a:ext cx="848561" cy="261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E05115</a:t>
              </a:r>
              <a:endParaRPr lang="en-US" sz="11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071651" y="6158569"/>
              <a:ext cx="53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C00000"/>
                  </a:solidFill>
                </a:rPr>
                <a:t>0.00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071652" y="5978485"/>
              <a:ext cx="53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70C0"/>
                  </a:solidFill>
                </a:rPr>
                <a:t>0.11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02632" y="5186535"/>
              <a:ext cx="53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C00000"/>
                  </a:solidFill>
                </a:rPr>
                <a:t>2.48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86506" y="4987653"/>
              <a:ext cx="53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70C0"/>
                  </a:solidFill>
                </a:rPr>
                <a:t>2.59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051251" y="3615756"/>
              <a:ext cx="53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C00000"/>
                  </a:solidFill>
                </a:rPr>
                <a:t>6.43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129" name="Straight Connector 68"/>
            <p:cNvCxnSpPr/>
            <p:nvPr/>
          </p:nvCxnSpPr>
          <p:spPr>
            <a:xfrm>
              <a:off x="6363612" y="1708433"/>
              <a:ext cx="471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72"/>
            <p:cNvCxnSpPr/>
            <p:nvPr/>
          </p:nvCxnSpPr>
          <p:spPr>
            <a:xfrm>
              <a:off x="6367321" y="1967616"/>
              <a:ext cx="471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79"/>
            <p:cNvSpPr txBox="1"/>
            <p:nvPr/>
          </p:nvSpPr>
          <p:spPr>
            <a:xfrm>
              <a:off x="6759945" y="1547149"/>
              <a:ext cx="581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/>
                <a:t>4</a:t>
              </a:r>
              <a:r>
                <a:rPr lang="en-US" sz="1400" i="1" baseline="30000" dirty="0" smtClean="0"/>
                <a:t>-</a:t>
              </a:r>
              <a:endParaRPr lang="en-US" sz="1400" i="1" baseline="30000" dirty="0"/>
            </a:p>
          </p:txBody>
        </p:sp>
        <p:sp>
          <p:nvSpPr>
            <p:cNvPr id="132" name="TextBox 80"/>
            <p:cNvSpPr txBox="1"/>
            <p:nvPr/>
          </p:nvSpPr>
          <p:spPr>
            <a:xfrm>
              <a:off x="6774164" y="1832127"/>
              <a:ext cx="5118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/>
                <a:t>3</a:t>
              </a:r>
              <a:r>
                <a:rPr lang="en-US" sz="1400" i="1" baseline="30000" dirty="0" smtClean="0"/>
                <a:t>-</a:t>
              </a:r>
              <a:endParaRPr lang="en-US" sz="1400" i="1" baseline="30000" dirty="0"/>
            </a:p>
          </p:txBody>
        </p:sp>
        <p:cxnSp>
          <p:nvCxnSpPr>
            <p:cNvPr id="133" name="Straight Connector 74"/>
            <p:cNvCxnSpPr/>
            <p:nvPr/>
          </p:nvCxnSpPr>
          <p:spPr>
            <a:xfrm flipV="1">
              <a:off x="5931341" y="1698171"/>
              <a:ext cx="349404" cy="8683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5917719" y="1839142"/>
              <a:ext cx="557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Λ</a:t>
              </a:r>
              <a:r>
                <a:rPr lang="en-US" sz="1200" dirty="0" smtClean="0"/>
                <a:t>s</a:t>
              </a:r>
              <a:endParaRPr lang="en-US" sz="1200" dirty="0"/>
            </a:p>
          </p:txBody>
        </p:sp>
        <p:grpSp>
          <p:nvGrpSpPr>
            <p:cNvPr id="135" name="Group 66"/>
            <p:cNvGrpSpPr/>
            <p:nvPr/>
          </p:nvGrpSpPr>
          <p:grpSpPr>
            <a:xfrm>
              <a:off x="4192965" y="2981645"/>
              <a:ext cx="1997363" cy="3879471"/>
              <a:chOff x="5433393" y="2601012"/>
              <a:chExt cx="2256184" cy="3814887"/>
            </a:xfrm>
          </p:grpSpPr>
          <p:grpSp>
            <p:nvGrpSpPr>
              <p:cNvPr id="136" name="Group 40"/>
              <p:cNvGrpSpPr/>
              <p:nvPr/>
            </p:nvGrpSpPr>
            <p:grpSpPr>
              <a:xfrm>
                <a:off x="5486402" y="5638796"/>
                <a:ext cx="2131466" cy="338436"/>
                <a:chOff x="5486400" y="5638800"/>
                <a:chExt cx="2131465" cy="338436"/>
              </a:xfrm>
            </p:grpSpPr>
            <p:cxnSp>
              <p:nvCxnSpPr>
                <p:cNvPr id="174" name="Straight Connector 5"/>
                <p:cNvCxnSpPr/>
                <p:nvPr/>
              </p:nvCxnSpPr>
              <p:spPr>
                <a:xfrm>
                  <a:off x="6096000" y="5827643"/>
                  <a:ext cx="76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TextBox 7"/>
                <p:cNvSpPr txBox="1"/>
                <p:nvPr/>
              </p:nvSpPr>
              <p:spPr>
                <a:xfrm>
                  <a:off x="6928752" y="5674582"/>
                  <a:ext cx="689113" cy="302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3/2</a:t>
                  </a:r>
                  <a:r>
                    <a:rPr lang="en-US" sz="1400" baseline="30000" dirty="0" smtClean="0"/>
                    <a:t>-</a:t>
                  </a:r>
                  <a:endParaRPr lang="en-US" sz="1400" baseline="30000" dirty="0"/>
                </a:p>
              </p:txBody>
            </p:sp>
            <p:sp>
              <p:nvSpPr>
                <p:cNvPr id="176" name="TextBox 8"/>
                <p:cNvSpPr txBox="1"/>
                <p:nvPr/>
              </p:nvSpPr>
              <p:spPr>
                <a:xfrm>
                  <a:off x="5486400" y="5638800"/>
                  <a:ext cx="609600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0.00</a:t>
                  </a:r>
                  <a:endParaRPr lang="en-US" sz="1400" baseline="30000" dirty="0"/>
                </a:p>
              </p:txBody>
            </p:sp>
          </p:grpSp>
          <p:grpSp>
            <p:nvGrpSpPr>
              <p:cNvPr id="137" name="Group 41"/>
              <p:cNvGrpSpPr/>
              <p:nvPr/>
            </p:nvGrpSpPr>
            <p:grpSpPr>
              <a:xfrm>
                <a:off x="5479950" y="3486214"/>
                <a:ext cx="2135989" cy="330985"/>
                <a:chOff x="5519704" y="4625907"/>
                <a:chExt cx="2135988" cy="330986"/>
              </a:xfrm>
            </p:grpSpPr>
            <p:cxnSp>
              <p:nvCxnSpPr>
                <p:cNvPr id="171" name="Straight Connector 12"/>
                <p:cNvCxnSpPr/>
                <p:nvPr/>
              </p:nvCxnSpPr>
              <p:spPr>
                <a:xfrm flipV="1">
                  <a:off x="6108541" y="4788201"/>
                  <a:ext cx="748747" cy="3312"/>
                </a:xfrm>
                <a:prstGeom prst="line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TextBox 15"/>
                <p:cNvSpPr txBox="1"/>
                <p:nvPr/>
              </p:nvSpPr>
              <p:spPr>
                <a:xfrm>
                  <a:off x="5519704" y="4650036"/>
                  <a:ext cx="753260" cy="306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5.59</a:t>
                  </a:r>
                  <a:endParaRPr lang="en-US" sz="1400" baseline="30000" dirty="0"/>
                </a:p>
              </p:txBody>
            </p:sp>
            <p:sp>
              <p:nvSpPr>
                <p:cNvPr id="173" name="TextBox 17"/>
                <p:cNvSpPr txBox="1"/>
                <p:nvPr/>
              </p:nvSpPr>
              <p:spPr>
                <a:xfrm>
                  <a:off x="6969892" y="4625907"/>
                  <a:ext cx="685800" cy="302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3/2</a:t>
                  </a:r>
                  <a:r>
                    <a:rPr lang="en-US" sz="1400" baseline="30000" dirty="0" smtClean="0"/>
                    <a:t>-</a:t>
                  </a:r>
                  <a:endParaRPr lang="en-US" sz="1400" baseline="30000" dirty="0"/>
                </a:p>
              </p:txBody>
            </p:sp>
          </p:grpSp>
          <p:grpSp>
            <p:nvGrpSpPr>
              <p:cNvPr id="138" name="Group 36"/>
              <p:cNvGrpSpPr/>
              <p:nvPr/>
            </p:nvGrpSpPr>
            <p:grpSpPr>
              <a:xfrm>
                <a:off x="5478883" y="3174873"/>
                <a:ext cx="2123449" cy="321761"/>
                <a:chOff x="5518637" y="4314568"/>
                <a:chExt cx="2123449" cy="321763"/>
              </a:xfrm>
            </p:grpSpPr>
            <p:cxnSp>
              <p:nvCxnSpPr>
                <p:cNvPr id="168" name="Straight Connector 16"/>
                <p:cNvCxnSpPr/>
                <p:nvPr/>
              </p:nvCxnSpPr>
              <p:spPr>
                <a:xfrm>
                  <a:off x="6108541" y="4490519"/>
                  <a:ext cx="755373" cy="331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TextBox 18"/>
                <p:cNvSpPr txBox="1"/>
                <p:nvPr/>
              </p:nvSpPr>
              <p:spPr>
                <a:xfrm>
                  <a:off x="6956287" y="4314568"/>
                  <a:ext cx="685799" cy="302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7/2</a:t>
                  </a:r>
                  <a:r>
                    <a:rPr lang="en-US" sz="1400" baseline="30000" dirty="0" smtClean="0"/>
                    <a:t>-</a:t>
                  </a:r>
                  <a:endParaRPr lang="en-US" sz="1400" baseline="30000" dirty="0"/>
                </a:p>
              </p:txBody>
            </p:sp>
            <p:sp>
              <p:nvSpPr>
                <p:cNvPr id="170" name="TextBox 35"/>
                <p:cNvSpPr txBox="1"/>
                <p:nvPr/>
              </p:nvSpPr>
              <p:spPr>
                <a:xfrm>
                  <a:off x="5518637" y="4326242"/>
                  <a:ext cx="771691" cy="310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6.38</a:t>
                  </a:r>
                  <a:endParaRPr lang="en-US" sz="1400" baseline="30000" dirty="0"/>
                </a:p>
              </p:txBody>
            </p:sp>
          </p:grpSp>
          <p:grpSp>
            <p:nvGrpSpPr>
              <p:cNvPr id="139" name="Group 44"/>
              <p:cNvGrpSpPr/>
              <p:nvPr/>
            </p:nvGrpSpPr>
            <p:grpSpPr>
              <a:xfrm>
                <a:off x="5474217" y="2601012"/>
                <a:ext cx="2114187" cy="312764"/>
                <a:chOff x="5533851" y="4582210"/>
                <a:chExt cx="2114186" cy="312764"/>
              </a:xfrm>
            </p:grpSpPr>
            <p:cxnSp>
              <p:nvCxnSpPr>
                <p:cNvPr id="165" name="Straight Connector 45"/>
                <p:cNvCxnSpPr/>
                <p:nvPr/>
              </p:nvCxnSpPr>
              <p:spPr>
                <a:xfrm>
                  <a:off x="6122150" y="4721029"/>
                  <a:ext cx="755373" cy="3314"/>
                </a:xfrm>
                <a:prstGeom prst="line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6" name="TextBox 46"/>
                <p:cNvSpPr txBox="1"/>
                <p:nvPr/>
              </p:nvSpPr>
              <p:spPr>
                <a:xfrm>
                  <a:off x="6962237" y="4582210"/>
                  <a:ext cx="685800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5/2</a:t>
                  </a:r>
                  <a:r>
                    <a:rPr lang="en-US" sz="1400" baseline="30000" dirty="0" smtClean="0"/>
                    <a:t>-</a:t>
                  </a:r>
                  <a:endParaRPr lang="en-US" sz="1400" baseline="30000" dirty="0"/>
                </a:p>
              </p:txBody>
            </p:sp>
            <p:sp>
              <p:nvSpPr>
                <p:cNvPr id="167" name="TextBox 47"/>
                <p:cNvSpPr txBox="1"/>
                <p:nvPr/>
              </p:nvSpPr>
              <p:spPr>
                <a:xfrm>
                  <a:off x="5533851" y="4592321"/>
                  <a:ext cx="609600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i="1" dirty="0" smtClean="0"/>
                    <a:t>7.94</a:t>
                  </a:r>
                  <a:endParaRPr lang="en-US" sz="1400" i="1" baseline="30000" dirty="0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5523610" y="4738251"/>
                <a:ext cx="2107489" cy="327138"/>
                <a:chOff x="5523610" y="4963541"/>
                <a:chExt cx="2107488" cy="327138"/>
              </a:xfrm>
            </p:grpSpPr>
            <p:cxnSp>
              <p:nvCxnSpPr>
                <p:cNvPr id="162" name="Straight Connector 9"/>
                <p:cNvCxnSpPr/>
                <p:nvPr/>
              </p:nvCxnSpPr>
              <p:spPr>
                <a:xfrm>
                  <a:off x="6089374" y="5092148"/>
                  <a:ext cx="76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TextBox 10"/>
                <p:cNvSpPr txBox="1"/>
                <p:nvPr/>
              </p:nvSpPr>
              <p:spPr>
                <a:xfrm>
                  <a:off x="5523610" y="4988026"/>
                  <a:ext cx="774365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2.43</a:t>
                  </a:r>
                  <a:endParaRPr lang="en-US" sz="1400" baseline="30000" dirty="0"/>
                </a:p>
              </p:txBody>
            </p:sp>
            <p:sp>
              <p:nvSpPr>
                <p:cNvPr id="164" name="TextBox 11"/>
                <p:cNvSpPr txBox="1"/>
                <p:nvPr/>
              </p:nvSpPr>
              <p:spPr>
                <a:xfrm>
                  <a:off x="6945298" y="4963541"/>
                  <a:ext cx="685800" cy="302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5/2</a:t>
                  </a:r>
                  <a:r>
                    <a:rPr lang="en-US" sz="1400" baseline="30000" dirty="0" smtClean="0"/>
                    <a:t>-</a:t>
                  </a:r>
                  <a:endParaRPr lang="en-US" sz="1400" baseline="30000" dirty="0"/>
                </a:p>
              </p:txBody>
            </p:sp>
          </p:grpSp>
          <p:grpSp>
            <p:nvGrpSpPr>
              <p:cNvPr id="141" name="Group 39"/>
              <p:cNvGrpSpPr/>
              <p:nvPr/>
            </p:nvGrpSpPr>
            <p:grpSpPr>
              <a:xfrm>
                <a:off x="5506279" y="4519284"/>
                <a:ext cx="2136915" cy="370928"/>
                <a:chOff x="5506279" y="4307253"/>
                <a:chExt cx="2136915" cy="370928"/>
              </a:xfrm>
            </p:grpSpPr>
            <p:cxnSp>
              <p:nvCxnSpPr>
                <p:cNvPr id="159" name="Straight Connector 19"/>
                <p:cNvCxnSpPr/>
                <p:nvPr/>
              </p:nvCxnSpPr>
              <p:spPr>
                <a:xfrm>
                  <a:off x="6096001" y="4514268"/>
                  <a:ext cx="781878" cy="3314"/>
                </a:xfrm>
                <a:prstGeom prst="line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Box 20"/>
                <p:cNvSpPr txBox="1"/>
                <p:nvPr/>
              </p:nvSpPr>
              <p:spPr>
                <a:xfrm>
                  <a:off x="6957393" y="4307253"/>
                  <a:ext cx="685801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1/2</a:t>
                  </a:r>
                  <a:r>
                    <a:rPr lang="en-US" sz="1400" baseline="30000" dirty="0" smtClean="0"/>
                    <a:t>-</a:t>
                  </a:r>
                  <a:endParaRPr lang="en-US" sz="1400" baseline="30000" dirty="0"/>
                </a:p>
              </p:txBody>
            </p:sp>
            <p:sp>
              <p:nvSpPr>
                <p:cNvPr id="161" name="TextBox 38"/>
                <p:cNvSpPr txBox="1"/>
                <p:nvPr/>
              </p:nvSpPr>
              <p:spPr>
                <a:xfrm>
                  <a:off x="5506279" y="4375528"/>
                  <a:ext cx="806244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/>
                    <a:t>2.78</a:t>
                  </a:r>
                  <a:endParaRPr lang="en-US" sz="1400" baseline="30000" dirty="0"/>
                </a:p>
              </p:txBody>
            </p:sp>
          </p:grpSp>
          <p:grpSp>
            <p:nvGrpSpPr>
              <p:cNvPr id="142" name="Group 48"/>
              <p:cNvGrpSpPr/>
              <p:nvPr/>
            </p:nvGrpSpPr>
            <p:grpSpPr>
              <a:xfrm>
                <a:off x="5486399" y="4983887"/>
                <a:ext cx="2146855" cy="325767"/>
                <a:chOff x="5506275" y="4327908"/>
                <a:chExt cx="2146854" cy="325767"/>
              </a:xfrm>
            </p:grpSpPr>
            <p:cxnSp>
              <p:nvCxnSpPr>
                <p:cNvPr id="156" name="Straight Connector 49"/>
                <p:cNvCxnSpPr/>
                <p:nvPr/>
              </p:nvCxnSpPr>
              <p:spPr>
                <a:xfrm>
                  <a:off x="6109608" y="4502591"/>
                  <a:ext cx="781878" cy="3314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TextBox 50"/>
                <p:cNvSpPr txBox="1"/>
                <p:nvPr/>
              </p:nvSpPr>
              <p:spPr>
                <a:xfrm>
                  <a:off x="6967329" y="4327908"/>
                  <a:ext cx="685800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1/2</a:t>
                  </a:r>
                  <a:r>
                    <a:rPr lang="en-US" sz="1400" baseline="300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8" name="TextBox 51"/>
                <p:cNvSpPr txBox="1"/>
                <p:nvPr/>
              </p:nvSpPr>
              <p:spPr>
                <a:xfrm>
                  <a:off x="5506275" y="4351022"/>
                  <a:ext cx="709742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1.68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3" name="Group 52"/>
              <p:cNvGrpSpPr/>
              <p:nvPr/>
            </p:nvGrpSpPr>
            <p:grpSpPr>
              <a:xfrm>
                <a:off x="5493029" y="4306953"/>
                <a:ext cx="2196548" cy="406617"/>
                <a:chOff x="5506279" y="4293704"/>
                <a:chExt cx="2196547" cy="406617"/>
              </a:xfrm>
            </p:grpSpPr>
            <p:cxnSp>
              <p:nvCxnSpPr>
                <p:cNvPr id="153" name="Straight Connector 53"/>
                <p:cNvCxnSpPr/>
                <p:nvPr/>
              </p:nvCxnSpPr>
              <p:spPr>
                <a:xfrm>
                  <a:off x="6096000" y="4607690"/>
                  <a:ext cx="781878" cy="3314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TextBox 54"/>
                <p:cNvSpPr txBox="1"/>
                <p:nvPr/>
              </p:nvSpPr>
              <p:spPr>
                <a:xfrm>
                  <a:off x="7017026" y="4293704"/>
                  <a:ext cx="685800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5</a:t>
                  </a:r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/2</a:t>
                  </a:r>
                  <a:r>
                    <a:rPr lang="en-US" sz="1400" baseline="300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5" name="TextBox 55"/>
                <p:cNvSpPr txBox="1"/>
                <p:nvPr/>
              </p:nvSpPr>
              <p:spPr>
                <a:xfrm>
                  <a:off x="5506279" y="4397668"/>
                  <a:ext cx="790398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3.04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4" name="Group 57"/>
              <p:cNvGrpSpPr/>
              <p:nvPr/>
            </p:nvGrpSpPr>
            <p:grpSpPr>
              <a:xfrm>
                <a:off x="5483562" y="3814711"/>
                <a:ext cx="2147538" cy="308738"/>
                <a:chOff x="5516689" y="5199565"/>
                <a:chExt cx="2147537" cy="308738"/>
              </a:xfrm>
            </p:grpSpPr>
            <p:cxnSp>
              <p:nvCxnSpPr>
                <p:cNvPr id="150" name="Straight Connector 58"/>
                <p:cNvCxnSpPr/>
                <p:nvPr/>
              </p:nvCxnSpPr>
              <p:spPr>
                <a:xfrm>
                  <a:off x="6096000" y="5366735"/>
                  <a:ext cx="781878" cy="3314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TextBox 59"/>
                <p:cNvSpPr txBox="1"/>
                <p:nvPr/>
              </p:nvSpPr>
              <p:spPr>
                <a:xfrm>
                  <a:off x="6978426" y="5199565"/>
                  <a:ext cx="685800" cy="302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3/2</a:t>
                  </a:r>
                  <a:r>
                    <a:rPr lang="en-US" sz="1400" baseline="300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2" name="TextBox 60"/>
                <p:cNvSpPr txBox="1"/>
                <p:nvPr/>
              </p:nvSpPr>
              <p:spPr>
                <a:xfrm>
                  <a:off x="5516689" y="5205650"/>
                  <a:ext cx="765133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4.70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45" name="Group 61"/>
              <p:cNvGrpSpPr/>
              <p:nvPr/>
            </p:nvGrpSpPr>
            <p:grpSpPr>
              <a:xfrm>
                <a:off x="5466881" y="3011699"/>
                <a:ext cx="2121843" cy="305749"/>
                <a:chOff x="5480131" y="5198308"/>
                <a:chExt cx="2121842" cy="305749"/>
              </a:xfrm>
            </p:grpSpPr>
            <p:cxnSp>
              <p:nvCxnSpPr>
                <p:cNvPr id="147" name="Straight Connector 62"/>
                <p:cNvCxnSpPr/>
                <p:nvPr/>
              </p:nvCxnSpPr>
              <p:spPr>
                <a:xfrm>
                  <a:off x="6068783" y="5378413"/>
                  <a:ext cx="781878" cy="3314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TextBox 63"/>
                <p:cNvSpPr txBox="1"/>
                <p:nvPr/>
              </p:nvSpPr>
              <p:spPr>
                <a:xfrm>
                  <a:off x="6916173" y="5201404"/>
                  <a:ext cx="685800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9</a:t>
                  </a:r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/2</a:t>
                  </a:r>
                  <a:r>
                    <a:rPr lang="en-US" sz="1400" baseline="300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+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49" name="TextBox 64"/>
                <p:cNvSpPr txBox="1"/>
                <p:nvPr/>
              </p:nvSpPr>
              <p:spPr>
                <a:xfrm>
                  <a:off x="5480131" y="5198308"/>
                  <a:ext cx="684677" cy="30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6.76</a:t>
                  </a:r>
                  <a:endParaRPr lang="en-US" sz="1400" baseline="30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46" name="TextBox 65"/>
              <p:cNvSpPr txBox="1"/>
              <p:nvPr/>
            </p:nvSpPr>
            <p:spPr>
              <a:xfrm>
                <a:off x="5433393" y="5992185"/>
                <a:ext cx="1656520" cy="4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 smtClean="0"/>
                  <a:t>Low Lying </a:t>
                </a:r>
                <a:r>
                  <a:rPr lang="en-US" sz="1100" baseline="30000" dirty="0" smtClean="0"/>
                  <a:t>9</a:t>
                </a:r>
                <a:r>
                  <a:rPr lang="en-US" sz="1100" dirty="0" smtClean="0"/>
                  <a:t>Be </a:t>
                </a:r>
              </a:p>
              <a:p>
                <a:pPr algn="ctr"/>
                <a:r>
                  <a:rPr lang="en-US" sz="1100" dirty="0"/>
                  <a:t>L</a:t>
                </a:r>
                <a:r>
                  <a:rPr lang="en-US" sz="1100" dirty="0" smtClean="0"/>
                  <a:t>evel Structure</a:t>
                </a:r>
                <a:endParaRPr lang="en-US" sz="1100" dirty="0"/>
              </a:p>
            </p:txBody>
          </p:sp>
        </p:grpSp>
        <p:cxnSp>
          <p:nvCxnSpPr>
            <p:cNvPr id="177" name="Straight Connector 68"/>
            <p:cNvCxnSpPr/>
            <p:nvPr/>
          </p:nvCxnSpPr>
          <p:spPr>
            <a:xfrm>
              <a:off x="6474502" y="6198123"/>
              <a:ext cx="37542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72"/>
            <p:cNvCxnSpPr/>
            <p:nvPr/>
          </p:nvCxnSpPr>
          <p:spPr>
            <a:xfrm>
              <a:off x="6468636" y="6299197"/>
              <a:ext cx="37542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" name="Group 77"/>
            <p:cNvGrpSpPr/>
            <p:nvPr/>
          </p:nvGrpSpPr>
          <p:grpSpPr>
            <a:xfrm>
              <a:off x="6121599" y="6198100"/>
              <a:ext cx="293303" cy="104628"/>
              <a:chOff x="8523982" y="5777962"/>
              <a:chExt cx="331309" cy="102887"/>
            </a:xfrm>
          </p:grpSpPr>
          <p:cxnSp>
            <p:nvCxnSpPr>
              <p:cNvPr id="180" name="Straight Connector 74"/>
              <p:cNvCxnSpPr/>
              <p:nvPr/>
            </p:nvCxnSpPr>
            <p:spPr>
              <a:xfrm flipV="1">
                <a:off x="8523982" y="5777962"/>
                <a:ext cx="318051" cy="5300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75"/>
              <p:cNvCxnSpPr/>
              <p:nvPr/>
            </p:nvCxnSpPr>
            <p:spPr>
              <a:xfrm>
                <a:off x="8530613" y="5847720"/>
                <a:ext cx="324678" cy="3312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TextBox 78"/>
            <p:cNvSpPr txBox="1"/>
            <p:nvPr/>
          </p:nvSpPr>
          <p:spPr>
            <a:xfrm>
              <a:off x="6811347" y="6157279"/>
              <a:ext cx="463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i="1" dirty="0"/>
                <a:t>1</a:t>
              </a:r>
              <a:r>
                <a:rPr lang="en-US" sz="1200" i="1" baseline="30000" dirty="0" smtClean="0"/>
                <a:t>-</a:t>
              </a:r>
              <a:endParaRPr lang="en-US" sz="1200" i="1" baseline="30000" dirty="0"/>
            </a:p>
          </p:txBody>
        </p:sp>
        <p:sp>
          <p:nvSpPr>
            <p:cNvPr id="183" name="TextBox 79"/>
            <p:cNvSpPr txBox="1"/>
            <p:nvPr/>
          </p:nvSpPr>
          <p:spPr>
            <a:xfrm>
              <a:off x="6855161" y="5978848"/>
              <a:ext cx="463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i="1" dirty="0" smtClean="0"/>
                <a:t>2</a:t>
              </a:r>
              <a:r>
                <a:rPr lang="en-US" sz="1200" i="1" baseline="30000" dirty="0" smtClean="0"/>
                <a:t>-</a:t>
              </a:r>
              <a:endParaRPr lang="en-US" sz="1200" i="1" baseline="30000" dirty="0"/>
            </a:p>
          </p:txBody>
        </p:sp>
        <p:sp>
          <p:nvSpPr>
            <p:cNvPr id="184" name="TextBox 80"/>
            <p:cNvSpPr txBox="1"/>
            <p:nvPr/>
          </p:nvSpPr>
          <p:spPr>
            <a:xfrm>
              <a:off x="6804717" y="6360217"/>
              <a:ext cx="715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(&lt; 0.1)</a:t>
              </a:r>
              <a:endParaRPr lang="en-US" sz="1400" dirty="0"/>
            </a:p>
          </p:txBody>
        </p:sp>
        <p:sp>
          <p:nvSpPr>
            <p:cNvPr id="185" name="TextBox 81"/>
            <p:cNvSpPr txBox="1"/>
            <p:nvPr/>
          </p:nvSpPr>
          <p:spPr>
            <a:xfrm>
              <a:off x="6058967" y="6468847"/>
              <a:ext cx="7910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aseline="30000" dirty="0" smtClean="0">
                  <a:sym typeface="Symbol"/>
                </a:rPr>
                <a:t>10</a:t>
              </a:r>
              <a:r>
                <a:rPr lang="en-US" sz="1100" baseline="-25000" dirty="0" smtClean="0">
                  <a:sym typeface="Symbol"/>
                </a:rPr>
                <a:t></a:t>
              </a:r>
              <a:r>
                <a:rPr lang="en-US" sz="1100" dirty="0" smtClean="0">
                  <a:sym typeface="Symbol"/>
                </a:rPr>
                <a:t>Be</a:t>
              </a:r>
            </a:p>
            <a:p>
              <a:r>
                <a:rPr lang="en-US" sz="1100" dirty="0" smtClean="0"/>
                <a:t>Theory</a:t>
              </a:r>
              <a:endParaRPr lang="en-US" sz="1100" dirty="0"/>
            </a:p>
          </p:txBody>
        </p:sp>
        <p:cxnSp>
          <p:nvCxnSpPr>
            <p:cNvPr id="186" name="Straight Connector 45"/>
            <p:cNvCxnSpPr/>
            <p:nvPr/>
          </p:nvCxnSpPr>
          <p:spPr>
            <a:xfrm>
              <a:off x="4777488" y="1792178"/>
              <a:ext cx="668720" cy="33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46"/>
            <p:cNvSpPr txBox="1"/>
            <p:nvPr/>
          </p:nvSpPr>
          <p:spPr>
            <a:xfrm>
              <a:off x="5454778" y="1622026"/>
              <a:ext cx="607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7</a:t>
              </a:r>
              <a:r>
                <a:rPr lang="en-US" sz="1400" dirty="0" smtClean="0"/>
                <a:t>/2</a:t>
              </a:r>
              <a:r>
                <a:rPr lang="en-US" sz="1400" baseline="30000" dirty="0" smtClean="0"/>
                <a:t>-</a:t>
              </a:r>
              <a:endParaRPr lang="en-US" sz="1400" baseline="30000" dirty="0"/>
            </a:p>
          </p:txBody>
        </p:sp>
        <p:sp>
          <p:nvSpPr>
            <p:cNvPr id="188" name="TextBox 47"/>
            <p:cNvSpPr txBox="1"/>
            <p:nvPr/>
          </p:nvSpPr>
          <p:spPr>
            <a:xfrm>
              <a:off x="4158460" y="1616429"/>
              <a:ext cx="690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/>
                <a:t>11.28</a:t>
              </a:r>
              <a:endParaRPr lang="en-US" sz="1400" i="1" baseline="30000" dirty="0"/>
            </a:p>
          </p:txBody>
        </p:sp>
        <p:cxnSp>
          <p:nvCxnSpPr>
            <p:cNvPr id="189" name="直接连接符 14"/>
            <p:cNvCxnSpPr/>
            <p:nvPr/>
          </p:nvCxnSpPr>
          <p:spPr>
            <a:xfrm flipV="1">
              <a:off x="7808343" y="6286107"/>
              <a:ext cx="658250" cy="1794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39"/>
            <p:cNvCxnSpPr/>
            <p:nvPr/>
          </p:nvCxnSpPr>
          <p:spPr>
            <a:xfrm flipV="1">
              <a:off x="7788837" y="5406779"/>
              <a:ext cx="658250" cy="1794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40"/>
            <p:cNvCxnSpPr/>
            <p:nvPr/>
          </p:nvCxnSpPr>
          <p:spPr>
            <a:xfrm flipV="1">
              <a:off x="7767963" y="3565900"/>
              <a:ext cx="658250" cy="1794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6984830" y="1861831"/>
              <a:ext cx="631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C00000"/>
                  </a:solidFill>
                </a:rPr>
                <a:t>10.93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978165" y="1593315"/>
              <a:ext cx="625018" cy="28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70C0"/>
                  </a:solidFill>
                </a:rPr>
                <a:t>11.53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063299" y="3463668"/>
              <a:ext cx="53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70C0"/>
                  </a:solidFill>
                </a:rPr>
                <a:t>6.51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cxnSp>
          <p:nvCxnSpPr>
            <p:cNvPr id="196" name="直接连接符 146"/>
            <p:cNvCxnSpPr/>
            <p:nvPr/>
          </p:nvCxnSpPr>
          <p:spPr>
            <a:xfrm flipV="1">
              <a:off x="7773168" y="4895427"/>
              <a:ext cx="658250" cy="1794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141"/>
            <p:cNvCxnSpPr/>
            <p:nvPr/>
          </p:nvCxnSpPr>
          <p:spPr>
            <a:xfrm flipV="1">
              <a:off x="7763375" y="2118726"/>
              <a:ext cx="658250" cy="1794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0" y="851543"/>
            <a:ext cx="4299045" cy="3160900"/>
            <a:chOff x="5338550" y="2721286"/>
            <a:chExt cx="4398736" cy="31609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8550" y="2721286"/>
              <a:ext cx="4398736" cy="316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8" name="TextBox 197"/>
            <p:cNvSpPr txBox="1"/>
            <p:nvPr/>
          </p:nvSpPr>
          <p:spPr>
            <a:xfrm>
              <a:off x="5908051" y="3090374"/>
              <a:ext cx="2050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Very preliminary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539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6GeV Program Technique Summary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110150"/>
            <a:ext cx="8229600" cy="4567319"/>
          </a:xfrm>
        </p:spPr>
        <p:txBody>
          <a:bodyPr>
            <a:noAutofit/>
          </a:bodyPr>
          <a:lstStyle/>
          <a:p>
            <a:r>
              <a:rPr lang="en-US" sz="2400" dirty="0" smtClean="0"/>
              <a:t>Hall A experiment (Pair of </a:t>
            </a:r>
            <a:r>
              <a:rPr lang="en-US" sz="2400" dirty="0" err="1" smtClean="0"/>
              <a:t>Septums</a:t>
            </a:r>
            <a:r>
              <a:rPr lang="en-US" sz="2400" dirty="0" smtClean="0"/>
              <a:t> + two HRS)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Advantage:  Almost no accidental background and be able to study elementary process at low Q</a:t>
            </a: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 at forward angle</a:t>
            </a:r>
            <a:endParaRPr lang="en-US" sz="2400" baseline="300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Disadvantage:  Low yield rate and cannot study heavier hypernuclei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/>
              <a:t>Hall C experiment (Common Splitter + HKS + HES/Enge)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Advantage:  High yield rate and high precision in binding energy measurement</a:t>
            </a:r>
            <a:endParaRPr lang="en-US" sz="2400" baseline="30000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Disadvantage:  High accidental background and solid targets only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87857" y="6021976"/>
            <a:ext cx="5732059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Future program:  Combination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Layout If in Hall 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Line 79"/>
          <p:cNvSpPr>
            <a:spLocks noChangeShapeType="1"/>
          </p:cNvSpPr>
          <p:nvPr/>
        </p:nvSpPr>
        <p:spPr bwMode="auto">
          <a:xfrm rot="6434301" flipH="1" flipV="1">
            <a:off x="4148282" y="411067"/>
            <a:ext cx="430212" cy="1230313"/>
          </a:xfrm>
          <a:prstGeom prst="line">
            <a:avLst/>
          </a:prstGeom>
          <a:noFill/>
          <a:ln w="127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1267097" y="1016957"/>
            <a:ext cx="6936000" cy="4965832"/>
            <a:chOff x="1267097" y="1016957"/>
            <a:chExt cx="6936000" cy="4965832"/>
          </a:xfrm>
        </p:grpSpPr>
        <p:sp>
          <p:nvSpPr>
            <p:cNvPr id="89" name="Freeform 88"/>
            <p:cNvSpPr/>
            <p:nvPr/>
          </p:nvSpPr>
          <p:spPr>
            <a:xfrm>
              <a:off x="4532811" y="2756264"/>
              <a:ext cx="182880" cy="222068"/>
            </a:xfrm>
            <a:custGeom>
              <a:avLst/>
              <a:gdLst>
                <a:gd name="connsiteX0" fmla="*/ 13062 w 182880"/>
                <a:gd name="connsiteY0" fmla="*/ 13063 h 222068"/>
                <a:gd name="connsiteX1" fmla="*/ 182880 w 182880"/>
                <a:gd name="connsiteY1" fmla="*/ 0 h 222068"/>
                <a:gd name="connsiteX2" fmla="*/ 169817 w 182880"/>
                <a:gd name="connsiteY2" fmla="*/ 222068 h 222068"/>
                <a:gd name="connsiteX3" fmla="*/ 0 w 182880"/>
                <a:gd name="connsiteY3" fmla="*/ 182880 h 222068"/>
                <a:gd name="connsiteX4" fmla="*/ 13062 w 182880"/>
                <a:gd name="connsiteY4" fmla="*/ 13063 h 22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222068">
                  <a:moveTo>
                    <a:pt x="13062" y="13063"/>
                  </a:moveTo>
                  <a:lnTo>
                    <a:pt x="182880" y="0"/>
                  </a:lnTo>
                  <a:lnTo>
                    <a:pt x="169817" y="222068"/>
                  </a:lnTo>
                  <a:lnTo>
                    <a:pt x="0" y="182880"/>
                  </a:lnTo>
                  <a:lnTo>
                    <a:pt x="13062" y="13063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968225">
              <a:off x="4848847" y="2954879"/>
              <a:ext cx="3114286" cy="253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Freeform 71"/>
            <p:cNvSpPr/>
            <p:nvPr/>
          </p:nvSpPr>
          <p:spPr>
            <a:xfrm>
              <a:off x="4715691" y="2638698"/>
              <a:ext cx="313508" cy="209006"/>
            </a:xfrm>
            <a:custGeom>
              <a:avLst/>
              <a:gdLst>
                <a:gd name="connsiteX0" fmla="*/ 313508 w 313508"/>
                <a:gd name="connsiteY0" fmla="*/ 248195 h 248195"/>
                <a:gd name="connsiteX1" fmla="*/ 248194 w 313508"/>
                <a:gd name="connsiteY1" fmla="*/ 0 h 248195"/>
                <a:gd name="connsiteX2" fmla="*/ 0 w 313508"/>
                <a:gd name="connsiteY2" fmla="*/ 0 h 248195"/>
                <a:gd name="connsiteX3" fmla="*/ 0 w 313508"/>
                <a:gd name="connsiteY3" fmla="*/ 248195 h 248195"/>
                <a:gd name="connsiteX4" fmla="*/ 313508 w 313508"/>
                <a:gd name="connsiteY4" fmla="*/ 248195 h 24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08" h="248195">
                  <a:moveTo>
                    <a:pt x="313508" y="248195"/>
                  </a:moveTo>
                  <a:lnTo>
                    <a:pt x="248194" y="0"/>
                  </a:lnTo>
                  <a:lnTo>
                    <a:pt x="0" y="0"/>
                  </a:lnTo>
                  <a:lnTo>
                    <a:pt x="0" y="248195"/>
                  </a:lnTo>
                  <a:lnTo>
                    <a:pt x="313508" y="248195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715691" y="2860768"/>
              <a:ext cx="313507" cy="235130"/>
            </a:xfrm>
            <a:custGeom>
              <a:avLst/>
              <a:gdLst>
                <a:gd name="connsiteX0" fmla="*/ 0 w 313508"/>
                <a:gd name="connsiteY0" fmla="*/ 0 h 326571"/>
                <a:gd name="connsiteX1" fmla="*/ 313508 w 313508"/>
                <a:gd name="connsiteY1" fmla="*/ 0 h 326571"/>
                <a:gd name="connsiteX2" fmla="*/ 195942 w 313508"/>
                <a:gd name="connsiteY2" fmla="*/ 326571 h 326571"/>
                <a:gd name="connsiteX3" fmla="*/ 0 w 313508"/>
                <a:gd name="connsiteY3" fmla="*/ 313508 h 326571"/>
                <a:gd name="connsiteX4" fmla="*/ 0 w 313508"/>
                <a:gd name="connsiteY4" fmla="*/ 0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08" h="326571">
                  <a:moveTo>
                    <a:pt x="0" y="0"/>
                  </a:moveTo>
                  <a:lnTo>
                    <a:pt x="313508" y="0"/>
                  </a:lnTo>
                  <a:lnTo>
                    <a:pt x="195942" y="326571"/>
                  </a:lnTo>
                  <a:lnTo>
                    <a:pt x="0" y="313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227442" y="2663686"/>
              <a:ext cx="371061" cy="3710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67097" y="2834639"/>
              <a:ext cx="6714308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399722" y="2795453"/>
              <a:ext cx="472723" cy="405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4399722" y="2835965"/>
              <a:ext cx="459660" cy="1031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6074228" y="3513909"/>
              <a:ext cx="738051" cy="2468880"/>
            </a:xfrm>
            <a:custGeom>
              <a:avLst/>
              <a:gdLst>
                <a:gd name="connsiteX0" fmla="*/ 0 w 738051"/>
                <a:gd name="connsiteY0" fmla="*/ 0 h 2468880"/>
                <a:gd name="connsiteX1" fmla="*/ 91440 w 738051"/>
                <a:gd name="connsiteY1" fmla="*/ 39189 h 2468880"/>
                <a:gd name="connsiteX2" fmla="*/ 182880 w 738051"/>
                <a:gd name="connsiteY2" fmla="*/ 91440 h 2468880"/>
                <a:gd name="connsiteX3" fmla="*/ 261257 w 738051"/>
                <a:gd name="connsiteY3" fmla="*/ 156755 h 2468880"/>
                <a:gd name="connsiteX4" fmla="*/ 313508 w 738051"/>
                <a:gd name="connsiteY4" fmla="*/ 195943 h 2468880"/>
                <a:gd name="connsiteX5" fmla="*/ 404948 w 738051"/>
                <a:gd name="connsiteY5" fmla="*/ 274320 h 2468880"/>
                <a:gd name="connsiteX6" fmla="*/ 470263 w 738051"/>
                <a:gd name="connsiteY6" fmla="*/ 365760 h 2468880"/>
                <a:gd name="connsiteX7" fmla="*/ 522514 w 738051"/>
                <a:gd name="connsiteY7" fmla="*/ 418012 h 2468880"/>
                <a:gd name="connsiteX8" fmla="*/ 561703 w 738051"/>
                <a:gd name="connsiteY8" fmla="*/ 483326 h 2468880"/>
                <a:gd name="connsiteX9" fmla="*/ 600891 w 738051"/>
                <a:gd name="connsiteY9" fmla="*/ 561703 h 2468880"/>
                <a:gd name="connsiteX10" fmla="*/ 640080 w 738051"/>
                <a:gd name="connsiteY10" fmla="*/ 640080 h 2468880"/>
                <a:gd name="connsiteX11" fmla="*/ 666205 w 738051"/>
                <a:gd name="connsiteY11" fmla="*/ 705395 h 2468880"/>
                <a:gd name="connsiteX12" fmla="*/ 692331 w 738051"/>
                <a:gd name="connsiteY12" fmla="*/ 809898 h 2468880"/>
                <a:gd name="connsiteX13" fmla="*/ 718457 w 738051"/>
                <a:gd name="connsiteY13" fmla="*/ 927463 h 2468880"/>
                <a:gd name="connsiteX14" fmla="*/ 718457 w 738051"/>
                <a:gd name="connsiteY14" fmla="*/ 1045029 h 2468880"/>
                <a:gd name="connsiteX15" fmla="*/ 718457 w 738051"/>
                <a:gd name="connsiteY15" fmla="*/ 1123406 h 2468880"/>
                <a:gd name="connsiteX16" fmla="*/ 718457 w 738051"/>
                <a:gd name="connsiteY16" fmla="*/ 1227909 h 2468880"/>
                <a:gd name="connsiteX17" fmla="*/ 600891 w 738051"/>
                <a:gd name="connsiteY17" fmla="*/ 2468880 h 2468880"/>
                <a:gd name="connsiteX18" fmla="*/ 600891 w 738051"/>
                <a:gd name="connsiteY18" fmla="*/ 2468880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8051" h="2468880">
                  <a:moveTo>
                    <a:pt x="0" y="0"/>
                  </a:moveTo>
                  <a:cubicBezTo>
                    <a:pt x="30480" y="11974"/>
                    <a:pt x="60960" y="23949"/>
                    <a:pt x="91440" y="39189"/>
                  </a:cubicBezTo>
                  <a:cubicBezTo>
                    <a:pt x="121920" y="54429"/>
                    <a:pt x="154577" y="71846"/>
                    <a:pt x="182880" y="91440"/>
                  </a:cubicBezTo>
                  <a:cubicBezTo>
                    <a:pt x="211183" y="111034"/>
                    <a:pt x="239486" y="139338"/>
                    <a:pt x="261257" y="156755"/>
                  </a:cubicBezTo>
                  <a:cubicBezTo>
                    <a:pt x="283028" y="174172"/>
                    <a:pt x="289559" y="176349"/>
                    <a:pt x="313508" y="195943"/>
                  </a:cubicBezTo>
                  <a:cubicBezTo>
                    <a:pt x="337457" y="215537"/>
                    <a:pt x="378822" y="246017"/>
                    <a:pt x="404948" y="274320"/>
                  </a:cubicBezTo>
                  <a:cubicBezTo>
                    <a:pt x="431074" y="302623"/>
                    <a:pt x="450669" y="341811"/>
                    <a:pt x="470263" y="365760"/>
                  </a:cubicBezTo>
                  <a:cubicBezTo>
                    <a:pt x="489857" y="389709"/>
                    <a:pt x="507274" y="398418"/>
                    <a:pt x="522514" y="418012"/>
                  </a:cubicBezTo>
                  <a:cubicBezTo>
                    <a:pt x="537754" y="437606"/>
                    <a:pt x="548640" y="459378"/>
                    <a:pt x="561703" y="483326"/>
                  </a:cubicBezTo>
                  <a:cubicBezTo>
                    <a:pt x="574766" y="507274"/>
                    <a:pt x="600891" y="561703"/>
                    <a:pt x="600891" y="561703"/>
                  </a:cubicBezTo>
                  <a:cubicBezTo>
                    <a:pt x="613954" y="587829"/>
                    <a:pt x="629194" y="616131"/>
                    <a:pt x="640080" y="640080"/>
                  </a:cubicBezTo>
                  <a:cubicBezTo>
                    <a:pt x="650966" y="664029"/>
                    <a:pt x="657497" y="677092"/>
                    <a:pt x="666205" y="705395"/>
                  </a:cubicBezTo>
                  <a:cubicBezTo>
                    <a:pt x="674913" y="733698"/>
                    <a:pt x="683622" y="772887"/>
                    <a:pt x="692331" y="809898"/>
                  </a:cubicBezTo>
                  <a:cubicBezTo>
                    <a:pt x="701040" y="846909"/>
                    <a:pt x="714103" y="888275"/>
                    <a:pt x="718457" y="927463"/>
                  </a:cubicBezTo>
                  <a:cubicBezTo>
                    <a:pt x="722811" y="966651"/>
                    <a:pt x="718457" y="1045029"/>
                    <a:pt x="718457" y="1045029"/>
                  </a:cubicBezTo>
                  <a:lnTo>
                    <a:pt x="718457" y="1123406"/>
                  </a:lnTo>
                  <a:cubicBezTo>
                    <a:pt x="718457" y="1153886"/>
                    <a:pt x="738051" y="1003663"/>
                    <a:pt x="718457" y="1227909"/>
                  </a:cubicBezTo>
                  <a:cubicBezTo>
                    <a:pt x="698863" y="1452155"/>
                    <a:pt x="600891" y="2468880"/>
                    <a:pt x="600891" y="2468880"/>
                  </a:cubicBezTo>
                  <a:lnTo>
                    <a:pt x="600891" y="2468880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52"/>
            <p:cNvGrpSpPr/>
            <p:nvPr/>
          </p:nvGrpSpPr>
          <p:grpSpPr>
            <a:xfrm rot="4732620">
              <a:off x="4825494" y="1135522"/>
              <a:ext cx="1593669" cy="1815736"/>
              <a:chOff x="771526" y="1234901"/>
              <a:chExt cx="3200162" cy="3667531"/>
            </a:xfrm>
          </p:grpSpPr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 rot="20531950" flipH="1">
                <a:off x="3074489" y="3874776"/>
                <a:ext cx="497280" cy="572318"/>
              </a:xfrm>
              <a:prstGeom prst="rect">
                <a:avLst/>
              </a:prstGeom>
              <a:solidFill>
                <a:srgbClr val="D21EBD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 rot="20483155" flipH="1">
                <a:off x="2782165" y="3337714"/>
                <a:ext cx="713322" cy="433273"/>
              </a:xfrm>
              <a:prstGeom prst="rect">
                <a:avLst/>
              </a:prstGeom>
              <a:solidFill>
                <a:srgbClr val="D21EBD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3" name="Group 5"/>
              <p:cNvGrpSpPr>
                <a:grpSpLocks/>
              </p:cNvGrpSpPr>
              <p:nvPr/>
            </p:nvGrpSpPr>
            <p:grpSpPr bwMode="auto">
              <a:xfrm rot="222060" flipH="1">
                <a:off x="1581164" y="1234901"/>
                <a:ext cx="2390524" cy="2297961"/>
                <a:chOff x="4015" y="2142"/>
                <a:chExt cx="1870" cy="1851"/>
              </a:xfrm>
            </p:grpSpPr>
            <p:grpSp>
              <p:nvGrpSpPr>
                <p:cNvPr id="96" name="Group 6"/>
                <p:cNvGrpSpPr>
                  <a:grpSpLocks/>
                </p:cNvGrpSpPr>
                <p:nvPr/>
              </p:nvGrpSpPr>
              <p:grpSpPr bwMode="auto">
                <a:xfrm>
                  <a:off x="4015" y="2142"/>
                  <a:ext cx="1776" cy="1851"/>
                  <a:chOff x="4015" y="2142"/>
                  <a:chExt cx="1776" cy="1851"/>
                </a:xfrm>
              </p:grpSpPr>
              <p:sp>
                <p:nvSpPr>
                  <p:cNvPr id="99" name="Freeform 7"/>
                  <p:cNvSpPr>
                    <a:spLocks/>
                  </p:cNvSpPr>
                  <p:nvPr/>
                </p:nvSpPr>
                <p:spPr bwMode="auto">
                  <a:xfrm>
                    <a:off x="4020" y="2147"/>
                    <a:ext cx="1771" cy="1846"/>
                  </a:xfrm>
                  <a:custGeom>
                    <a:avLst/>
                    <a:gdLst/>
                    <a:ahLst/>
                    <a:cxnLst>
                      <a:cxn ang="0">
                        <a:pos x="0" y="1254"/>
                      </a:cxn>
                      <a:cxn ang="0">
                        <a:pos x="1448" y="1846"/>
                      </a:cxn>
                      <a:cxn ang="0">
                        <a:pos x="1771" y="1594"/>
                      </a:cxn>
                      <a:cxn ang="0">
                        <a:pos x="1431" y="0"/>
                      </a:cxn>
                      <a:cxn ang="0">
                        <a:pos x="0" y="1254"/>
                      </a:cxn>
                    </a:cxnLst>
                    <a:rect l="0" t="0" r="r" b="b"/>
                    <a:pathLst>
                      <a:path w="1771" h="1846">
                        <a:moveTo>
                          <a:pt x="0" y="1254"/>
                        </a:moveTo>
                        <a:lnTo>
                          <a:pt x="1448" y="1846"/>
                        </a:lnTo>
                        <a:lnTo>
                          <a:pt x="1771" y="1594"/>
                        </a:lnTo>
                        <a:lnTo>
                          <a:pt x="1431" y="0"/>
                        </a:lnTo>
                        <a:lnTo>
                          <a:pt x="0" y="1254"/>
                        </a:lnTo>
                        <a:close/>
                      </a:path>
                    </a:pathLst>
                  </a:custGeom>
                  <a:solidFill>
                    <a:srgbClr val="4F81BD"/>
                  </a:solidFill>
                  <a:ln w="2857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8"/>
                  <p:cNvSpPr>
                    <a:spLocks/>
                  </p:cNvSpPr>
                  <p:nvPr/>
                </p:nvSpPr>
                <p:spPr bwMode="auto">
                  <a:xfrm>
                    <a:off x="4015" y="2142"/>
                    <a:ext cx="1431" cy="1250"/>
                  </a:xfrm>
                  <a:custGeom>
                    <a:avLst/>
                    <a:gdLst/>
                    <a:ahLst/>
                    <a:cxnLst>
                      <a:cxn ang="0">
                        <a:pos x="0" y="1250"/>
                      </a:cxn>
                      <a:cxn ang="0">
                        <a:pos x="1431" y="0"/>
                      </a:cxn>
                      <a:cxn ang="0">
                        <a:pos x="1272" y="31"/>
                      </a:cxn>
                      <a:cxn ang="0">
                        <a:pos x="1109" y="80"/>
                      </a:cxn>
                      <a:cxn ang="0">
                        <a:pos x="959" y="137"/>
                      </a:cxn>
                      <a:cxn ang="0">
                        <a:pos x="844" y="195"/>
                      </a:cxn>
                      <a:cxn ang="0">
                        <a:pos x="694" y="283"/>
                      </a:cxn>
                      <a:cxn ang="0">
                        <a:pos x="544" y="398"/>
                      </a:cxn>
                      <a:cxn ang="0">
                        <a:pos x="429" y="499"/>
                      </a:cxn>
                      <a:cxn ang="0">
                        <a:pos x="323" y="619"/>
                      </a:cxn>
                      <a:cxn ang="0">
                        <a:pos x="243" y="716"/>
                      </a:cxn>
                      <a:cxn ang="0">
                        <a:pos x="168" y="840"/>
                      </a:cxn>
                      <a:cxn ang="0">
                        <a:pos x="102" y="959"/>
                      </a:cxn>
                      <a:cxn ang="0">
                        <a:pos x="53" y="1083"/>
                      </a:cxn>
                      <a:cxn ang="0">
                        <a:pos x="0" y="1250"/>
                      </a:cxn>
                    </a:cxnLst>
                    <a:rect l="0" t="0" r="r" b="b"/>
                    <a:pathLst>
                      <a:path w="1431" h="1250">
                        <a:moveTo>
                          <a:pt x="0" y="1250"/>
                        </a:moveTo>
                        <a:lnTo>
                          <a:pt x="1431" y="0"/>
                        </a:lnTo>
                        <a:lnTo>
                          <a:pt x="1272" y="31"/>
                        </a:lnTo>
                        <a:lnTo>
                          <a:pt x="1109" y="80"/>
                        </a:lnTo>
                        <a:lnTo>
                          <a:pt x="959" y="137"/>
                        </a:lnTo>
                        <a:lnTo>
                          <a:pt x="844" y="195"/>
                        </a:lnTo>
                        <a:lnTo>
                          <a:pt x="694" y="283"/>
                        </a:lnTo>
                        <a:lnTo>
                          <a:pt x="544" y="398"/>
                        </a:lnTo>
                        <a:lnTo>
                          <a:pt x="429" y="499"/>
                        </a:lnTo>
                        <a:lnTo>
                          <a:pt x="323" y="619"/>
                        </a:lnTo>
                        <a:lnTo>
                          <a:pt x="243" y="716"/>
                        </a:lnTo>
                        <a:lnTo>
                          <a:pt x="168" y="840"/>
                        </a:lnTo>
                        <a:lnTo>
                          <a:pt x="102" y="959"/>
                        </a:lnTo>
                        <a:lnTo>
                          <a:pt x="53" y="1083"/>
                        </a:lnTo>
                        <a:lnTo>
                          <a:pt x="0" y="1250"/>
                        </a:lnTo>
                        <a:close/>
                      </a:path>
                    </a:pathLst>
                  </a:custGeom>
                  <a:solidFill>
                    <a:srgbClr val="4F81BD"/>
                  </a:solidFill>
                  <a:ln w="28575">
                    <a:solidFill>
                      <a:srgbClr val="4F81BD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>
                  <a:spLocks/>
                </p:cNvSpPr>
                <p:nvPr/>
              </p:nvSpPr>
              <p:spPr bwMode="auto">
                <a:xfrm>
                  <a:off x="4214" y="3494"/>
                  <a:ext cx="976" cy="45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3"/>
                    </a:cxn>
                    <a:cxn ang="0">
                      <a:pos x="22" y="97"/>
                    </a:cxn>
                    <a:cxn ang="0">
                      <a:pos x="53" y="128"/>
                    </a:cxn>
                    <a:cxn ang="0">
                      <a:pos x="97" y="150"/>
                    </a:cxn>
                    <a:cxn ang="0">
                      <a:pos x="839" y="451"/>
                    </a:cxn>
                    <a:cxn ang="0">
                      <a:pos x="875" y="455"/>
                    </a:cxn>
                    <a:cxn ang="0">
                      <a:pos x="923" y="446"/>
                    </a:cxn>
                    <a:cxn ang="0">
                      <a:pos x="959" y="420"/>
                    </a:cxn>
                    <a:cxn ang="0">
                      <a:pos x="976" y="389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76" h="455">
                      <a:moveTo>
                        <a:pt x="4" y="0"/>
                      </a:moveTo>
                      <a:lnTo>
                        <a:pt x="0" y="53"/>
                      </a:lnTo>
                      <a:lnTo>
                        <a:pt x="22" y="97"/>
                      </a:lnTo>
                      <a:lnTo>
                        <a:pt x="53" y="128"/>
                      </a:lnTo>
                      <a:lnTo>
                        <a:pt x="97" y="150"/>
                      </a:lnTo>
                      <a:lnTo>
                        <a:pt x="839" y="451"/>
                      </a:lnTo>
                      <a:lnTo>
                        <a:pt x="875" y="455"/>
                      </a:lnTo>
                      <a:lnTo>
                        <a:pt x="923" y="446"/>
                      </a:lnTo>
                      <a:lnTo>
                        <a:pt x="959" y="420"/>
                      </a:lnTo>
                      <a:lnTo>
                        <a:pt x="976" y="38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auto">
                <a:xfrm rot="14166034">
                  <a:off x="5170" y="2642"/>
                  <a:ext cx="976" cy="45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3"/>
                    </a:cxn>
                    <a:cxn ang="0">
                      <a:pos x="22" y="97"/>
                    </a:cxn>
                    <a:cxn ang="0">
                      <a:pos x="53" y="128"/>
                    </a:cxn>
                    <a:cxn ang="0">
                      <a:pos x="97" y="150"/>
                    </a:cxn>
                    <a:cxn ang="0">
                      <a:pos x="839" y="451"/>
                    </a:cxn>
                    <a:cxn ang="0">
                      <a:pos x="875" y="455"/>
                    </a:cxn>
                    <a:cxn ang="0">
                      <a:pos x="923" y="446"/>
                    </a:cxn>
                    <a:cxn ang="0">
                      <a:pos x="959" y="420"/>
                    </a:cxn>
                    <a:cxn ang="0">
                      <a:pos x="976" y="389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76" h="455">
                      <a:moveTo>
                        <a:pt x="4" y="0"/>
                      </a:moveTo>
                      <a:lnTo>
                        <a:pt x="0" y="53"/>
                      </a:lnTo>
                      <a:lnTo>
                        <a:pt x="22" y="97"/>
                      </a:lnTo>
                      <a:lnTo>
                        <a:pt x="53" y="128"/>
                      </a:lnTo>
                      <a:lnTo>
                        <a:pt x="97" y="150"/>
                      </a:lnTo>
                      <a:lnTo>
                        <a:pt x="839" y="451"/>
                      </a:lnTo>
                      <a:lnTo>
                        <a:pt x="875" y="455"/>
                      </a:lnTo>
                      <a:lnTo>
                        <a:pt x="923" y="446"/>
                      </a:lnTo>
                      <a:lnTo>
                        <a:pt x="959" y="420"/>
                      </a:lnTo>
                      <a:lnTo>
                        <a:pt x="976" y="38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94" name="AutoShape 11"/>
              <p:cNvCxnSpPr>
                <a:cxnSpLocks noChangeShapeType="1"/>
              </p:cNvCxnSpPr>
              <p:nvPr/>
            </p:nvCxnSpPr>
            <p:spPr bwMode="auto">
              <a:xfrm rot="16200000" flipH="1">
                <a:off x="2509461" y="3859067"/>
                <a:ext cx="1591195" cy="495536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5" name="AutoShape 12"/>
              <p:cNvCxnSpPr>
                <a:cxnSpLocks noChangeShapeType="1"/>
              </p:cNvCxnSpPr>
              <p:nvPr/>
            </p:nvCxnSpPr>
            <p:spPr bwMode="auto">
              <a:xfrm rot="10800000">
                <a:off x="771526" y="1871663"/>
                <a:ext cx="987961" cy="251742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med" len="med"/>
                <a:tailEnd type="arrow" w="med" len="med"/>
              </a:ln>
            </p:spPr>
          </p:cxnSp>
        </p:grpSp>
        <p:cxnSp>
          <p:nvCxnSpPr>
            <p:cNvPr id="102" name="Straight Connector 101"/>
            <p:cNvCxnSpPr/>
            <p:nvPr/>
          </p:nvCxnSpPr>
          <p:spPr>
            <a:xfrm flipH="1" flipV="1">
              <a:off x="4259817" y="2808319"/>
              <a:ext cx="86898" cy="67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59382" y="2939144"/>
              <a:ext cx="1214846" cy="5617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 rot="17708266">
              <a:off x="5510075" y="3202098"/>
              <a:ext cx="543472" cy="321420"/>
            </a:xfrm>
            <a:prstGeom prst="rect">
              <a:avLst/>
            </a:prstGeom>
            <a:solidFill>
              <a:srgbClr val="D53795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rot="17737314">
              <a:off x="5143997" y="2920757"/>
              <a:ext cx="368854" cy="472937"/>
            </a:xfrm>
            <a:prstGeom prst="rect">
              <a:avLst/>
            </a:prstGeom>
            <a:solidFill>
              <a:srgbClr val="D5379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69280" y="2730137"/>
              <a:ext cx="1998617" cy="2076994"/>
            </a:xfrm>
            <a:custGeom>
              <a:avLst/>
              <a:gdLst>
                <a:gd name="connsiteX0" fmla="*/ 1985554 w 1998617"/>
                <a:gd name="connsiteY0" fmla="*/ 2076994 h 2076994"/>
                <a:gd name="connsiteX1" fmla="*/ 169817 w 1998617"/>
                <a:gd name="connsiteY1" fmla="*/ 1920240 h 2076994"/>
                <a:gd name="connsiteX2" fmla="*/ 0 w 1998617"/>
                <a:gd name="connsiteY2" fmla="*/ 1619794 h 2076994"/>
                <a:gd name="connsiteX3" fmla="*/ 796834 w 1998617"/>
                <a:gd name="connsiteY3" fmla="*/ 0 h 2076994"/>
                <a:gd name="connsiteX4" fmla="*/ 901337 w 1998617"/>
                <a:gd name="connsiteY4" fmla="*/ 65314 h 2076994"/>
                <a:gd name="connsiteX5" fmla="*/ 1084217 w 1998617"/>
                <a:gd name="connsiteY5" fmla="*/ 169817 h 2076994"/>
                <a:gd name="connsiteX6" fmla="*/ 1267097 w 1998617"/>
                <a:gd name="connsiteY6" fmla="*/ 300445 h 2076994"/>
                <a:gd name="connsiteX7" fmla="*/ 1423851 w 1998617"/>
                <a:gd name="connsiteY7" fmla="*/ 444137 h 2076994"/>
                <a:gd name="connsiteX8" fmla="*/ 1528354 w 1998617"/>
                <a:gd name="connsiteY8" fmla="*/ 574765 h 2076994"/>
                <a:gd name="connsiteX9" fmla="*/ 1632857 w 1998617"/>
                <a:gd name="connsiteY9" fmla="*/ 705394 h 2076994"/>
                <a:gd name="connsiteX10" fmla="*/ 1763485 w 1998617"/>
                <a:gd name="connsiteY10" fmla="*/ 914400 h 2076994"/>
                <a:gd name="connsiteX11" fmla="*/ 1854925 w 1998617"/>
                <a:gd name="connsiteY11" fmla="*/ 1123405 h 2076994"/>
                <a:gd name="connsiteX12" fmla="*/ 1920240 w 1998617"/>
                <a:gd name="connsiteY12" fmla="*/ 1293222 h 2076994"/>
                <a:gd name="connsiteX13" fmla="*/ 1972491 w 1998617"/>
                <a:gd name="connsiteY13" fmla="*/ 1541417 h 2076994"/>
                <a:gd name="connsiteX14" fmla="*/ 1998617 w 1998617"/>
                <a:gd name="connsiteY14" fmla="*/ 1802674 h 2076994"/>
                <a:gd name="connsiteX15" fmla="*/ 1985554 w 1998617"/>
                <a:gd name="connsiteY15" fmla="*/ 2076994 h 207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8617" h="2076994">
                  <a:moveTo>
                    <a:pt x="1985554" y="2076994"/>
                  </a:moveTo>
                  <a:lnTo>
                    <a:pt x="169817" y="1920240"/>
                  </a:lnTo>
                  <a:lnTo>
                    <a:pt x="0" y="1619794"/>
                  </a:lnTo>
                  <a:lnTo>
                    <a:pt x="796834" y="0"/>
                  </a:lnTo>
                  <a:lnTo>
                    <a:pt x="901337" y="65314"/>
                  </a:lnTo>
                  <a:lnTo>
                    <a:pt x="1084217" y="169817"/>
                  </a:lnTo>
                  <a:lnTo>
                    <a:pt x="1267097" y="300445"/>
                  </a:lnTo>
                  <a:lnTo>
                    <a:pt x="1423851" y="444137"/>
                  </a:lnTo>
                  <a:lnTo>
                    <a:pt x="1528354" y="574765"/>
                  </a:lnTo>
                  <a:lnTo>
                    <a:pt x="1632857" y="705394"/>
                  </a:lnTo>
                  <a:lnTo>
                    <a:pt x="1763485" y="914400"/>
                  </a:lnTo>
                  <a:lnTo>
                    <a:pt x="1854925" y="1123405"/>
                  </a:lnTo>
                  <a:lnTo>
                    <a:pt x="1920240" y="1293222"/>
                  </a:lnTo>
                  <a:lnTo>
                    <a:pt x="1972491" y="1541417"/>
                  </a:lnTo>
                  <a:lnTo>
                    <a:pt x="1998617" y="1802674"/>
                  </a:lnTo>
                  <a:lnTo>
                    <a:pt x="1985554" y="2076994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799908" y="3017519"/>
              <a:ext cx="509452" cy="914400"/>
            </a:xfrm>
            <a:custGeom>
              <a:avLst/>
              <a:gdLst>
                <a:gd name="connsiteX0" fmla="*/ 509452 w 509452"/>
                <a:gd name="connsiteY0" fmla="*/ 0 h 914400"/>
                <a:gd name="connsiteX1" fmla="*/ 431075 w 509452"/>
                <a:gd name="connsiteY1" fmla="*/ 0 h 914400"/>
                <a:gd name="connsiteX2" fmla="*/ 431075 w 509452"/>
                <a:gd name="connsiteY2" fmla="*/ 0 h 914400"/>
                <a:gd name="connsiteX3" fmla="*/ 352697 w 509452"/>
                <a:gd name="connsiteY3" fmla="*/ 78378 h 914400"/>
                <a:gd name="connsiteX4" fmla="*/ 13063 w 509452"/>
                <a:gd name="connsiteY4" fmla="*/ 783772 h 914400"/>
                <a:gd name="connsiteX5" fmla="*/ 0 w 509452"/>
                <a:gd name="connsiteY5" fmla="*/ 822960 h 914400"/>
                <a:gd name="connsiteX6" fmla="*/ 0 w 509452"/>
                <a:gd name="connsiteY6" fmla="*/ 875212 h 914400"/>
                <a:gd name="connsiteX7" fmla="*/ 26126 w 509452"/>
                <a:gd name="connsiteY7" fmla="*/ 914400 h 914400"/>
                <a:gd name="connsiteX8" fmla="*/ 52252 w 509452"/>
                <a:gd name="connsiteY8" fmla="*/ 914400 h 914400"/>
                <a:gd name="connsiteX9" fmla="*/ 509452 w 509452"/>
                <a:gd name="connsiteY9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9452" h="914400">
                  <a:moveTo>
                    <a:pt x="509452" y="0"/>
                  </a:moveTo>
                  <a:lnTo>
                    <a:pt x="431075" y="0"/>
                  </a:lnTo>
                  <a:lnTo>
                    <a:pt x="431075" y="0"/>
                  </a:lnTo>
                  <a:lnTo>
                    <a:pt x="352697" y="78378"/>
                  </a:lnTo>
                  <a:lnTo>
                    <a:pt x="13063" y="783772"/>
                  </a:lnTo>
                  <a:lnTo>
                    <a:pt x="0" y="822960"/>
                  </a:lnTo>
                  <a:lnTo>
                    <a:pt x="0" y="875212"/>
                  </a:lnTo>
                  <a:lnTo>
                    <a:pt x="26126" y="914400"/>
                  </a:lnTo>
                  <a:lnTo>
                    <a:pt x="52252" y="914400"/>
                  </a:lnTo>
                  <a:lnTo>
                    <a:pt x="509452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283234" y="4689565"/>
              <a:ext cx="1058091" cy="195943"/>
            </a:xfrm>
            <a:custGeom>
              <a:avLst/>
              <a:gdLst>
                <a:gd name="connsiteX0" fmla="*/ 0 w 1058091"/>
                <a:gd name="connsiteY0" fmla="*/ 0 h 195943"/>
                <a:gd name="connsiteX1" fmla="*/ 0 w 1058091"/>
                <a:gd name="connsiteY1" fmla="*/ 78377 h 195943"/>
                <a:gd name="connsiteX2" fmla="*/ 39189 w 1058091"/>
                <a:gd name="connsiteY2" fmla="*/ 104503 h 195943"/>
                <a:gd name="connsiteX3" fmla="*/ 65314 w 1058091"/>
                <a:gd name="connsiteY3" fmla="*/ 117566 h 195943"/>
                <a:gd name="connsiteX4" fmla="*/ 104503 w 1058091"/>
                <a:gd name="connsiteY4" fmla="*/ 130629 h 195943"/>
                <a:gd name="connsiteX5" fmla="*/ 940526 w 1058091"/>
                <a:gd name="connsiteY5" fmla="*/ 195943 h 195943"/>
                <a:gd name="connsiteX6" fmla="*/ 992777 w 1058091"/>
                <a:gd name="connsiteY6" fmla="*/ 195943 h 195943"/>
                <a:gd name="connsiteX7" fmla="*/ 1031966 w 1058091"/>
                <a:gd name="connsiteY7" fmla="*/ 169817 h 195943"/>
                <a:gd name="connsiteX8" fmla="*/ 1058091 w 1058091"/>
                <a:gd name="connsiteY8" fmla="*/ 117566 h 195943"/>
                <a:gd name="connsiteX9" fmla="*/ 1058091 w 1058091"/>
                <a:gd name="connsiteY9" fmla="*/ 104503 h 195943"/>
                <a:gd name="connsiteX10" fmla="*/ 0 w 1058091"/>
                <a:gd name="connsiteY10" fmla="*/ 0 h 19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091" h="195943">
                  <a:moveTo>
                    <a:pt x="0" y="0"/>
                  </a:moveTo>
                  <a:lnTo>
                    <a:pt x="0" y="78377"/>
                  </a:lnTo>
                  <a:lnTo>
                    <a:pt x="39189" y="104503"/>
                  </a:lnTo>
                  <a:lnTo>
                    <a:pt x="65314" y="117566"/>
                  </a:lnTo>
                  <a:lnTo>
                    <a:pt x="104503" y="130629"/>
                  </a:lnTo>
                  <a:lnTo>
                    <a:pt x="940526" y="195943"/>
                  </a:lnTo>
                  <a:lnTo>
                    <a:pt x="992777" y="195943"/>
                  </a:lnTo>
                  <a:lnTo>
                    <a:pt x="1031966" y="169817"/>
                  </a:lnTo>
                  <a:lnTo>
                    <a:pt x="1058091" y="117566"/>
                  </a:lnTo>
                  <a:lnTo>
                    <a:pt x="1058091" y="104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endCxn id="116" idx="2"/>
            </p:cNvCxnSpPr>
            <p:nvPr/>
          </p:nvCxnSpPr>
          <p:spPr>
            <a:xfrm>
              <a:off x="5081451" y="3043645"/>
              <a:ext cx="845849" cy="3874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4515394" y="4809824"/>
              <a:ext cx="2009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HKS - Kaons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37442" y="1404205"/>
              <a:ext cx="2009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Enge - Pions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17285" y="1159040"/>
              <a:ext cx="2285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HES - Electrons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 flipH="1">
              <a:off x="3902901" y="1899872"/>
              <a:ext cx="510984" cy="2016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5"/>
            <p:cNvSpPr>
              <a:spLocks/>
            </p:cNvSpPr>
            <p:nvPr/>
          </p:nvSpPr>
          <p:spPr bwMode="auto">
            <a:xfrm rot="4402945">
              <a:off x="3974626" y="1512939"/>
              <a:ext cx="1254125" cy="977900"/>
            </a:xfrm>
            <a:custGeom>
              <a:avLst/>
              <a:gdLst/>
              <a:ahLst/>
              <a:cxnLst>
                <a:cxn ang="0">
                  <a:pos x="1820" y="1275"/>
                </a:cxn>
                <a:cxn ang="0">
                  <a:pos x="1957" y="1188"/>
                </a:cxn>
                <a:cxn ang="0">
                  <a:pos x="1999" y="1026"/>
                </a:cxn>
                <a:cxn ang="0">
                  <a:pos x="1875" y="682"/>
                </a:cxn>
                <a:cxn ang="0">
                  <a:pos x="1539" y="485"/>
                </a:cxn>
                <a:cxn ang="0">
                  <a:pos x="1616" y="356"/>
                </a:cxn>
                <a:cxn ang="0">
                  <a:pos x="1598" y="197"/>
                </a:cxn>
                <a:cxn ang="0">
                  <a:pos x="1357" y="55"/>
                </a:cxn>
                <a:cxn ang="0">
                  <a:pos x="1056" y="0"/>
                </a:cxn>
                <a:cxn ang="0">
                  <a:pos x="675" y="77"/>
                </a:cxn>
                <a:cxn ang="0">
                  <a:pos x="356" y="246"/>
                </a:cxn>
                <a:cxn ang="0">
                  <a:pos x="0" y="563"/>
                </a:cxn>
                <a:cxn ang="0">
                  <a:pos x="281" y="881"/>
                </a:cxn>
                <a:cxn ang="0">
                  <a:pos x="1342" y="1170"/>
                </a:cxn>
                <a:cxn ang="0">
                  <a:pos x="1267" y="1444"/>
                </a:cxn>
                <a:cxn ang="0">
                  <a:pos x="1681" y="1556"/>
                </a:cxn>
                <a:cxn ang="0">
                  <a:pos x="1755" y="1514"/>
                </a:cxn>
                <a:cxn ang="0">
                  <a:pos x="1820" y="1275"/>
                </a:cxn>
              </a:cxnLst>
              <a:rect l="0" t="0" r="r" b="b"/>
              <a:pathLst>
                <a:path w="1999" h="1556">
                  <a:moveTo>
                    <a:pt x="1820" y="1275"/>
                  </a:moveTo>
                  <a:lnTo>
                    <a:pt x="1957" y="1188"/>
                  </a:lnTo>
                  <a:lnTo>
                    <a:pt x="1999" y="1026"/>
                  </a:lnTo>
                  <a:lnTo>
                    <a:pt x="1875" y="682"/>
                  </a:lnTo>
                  <a:lnTo>
                    <a:pt x="1539" y="485"/>
                  </a:lnTo>
                  <a:lnTo>
                    <a:pt x="1616" y="356"/>
                  </a:lnTo>
                  <a:lnTo>
                    <a:pt x="1598" y="197"/>
                  </a:lnTo>
                  <a:lnTo>
                    <a:pt x="1357" y="55"/>
                  </a:lnTo>
                  <a:lnTo>
                    <a:pt x="1056" y="0"/>
                  </a:lnTo>
                  <a:lnTo>
                    <a:pt x="675" y="77"/>
                  </a:lnTo>
                  <a:lnTo>
                    <a:pt x="356" y="246"/>
                  </a:lnTo>
                  <a:lnTo>
                    <a:pt x="0" y="563"/>
                  </a:lnTo>
                  <a:lnTo>
                    <a:pt x="281" y="881"/>
                  </a:lnTo>
                  <a:lnTo>
                    <a:pt x="1342" y="1170"/>
                  </a:lnTo>
                  <a:lnTo>
                    <a:pt x="1267" y="1444"/>
                  </a:lnTo>
                  <a:lnTo>
                    <a:pt x="1681" y="1556"/>
                  </a:lnTo>
                  <a:lnTo>
                    <a:pt x="1755" y="1514"/>
                  </a:lnTo>
                  <a:lnTo>
                    <a:pt x="1820" y="1275"/>
                  </a:lnTo>
                  <a:close/>
                </a:path>
              </a:pathLst>
            </a:custGeom>
            <a:solidFill>
              <a:srgbClr val="CC6633"/>
            </a:solidFill>
            <a:ln w="0">
              <a:solidFill>
                <a:srgbClr val="CC66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 rot="4402945">
              <a:off x="3974626" y="1512939"/>
              <a:ext cx="1254125" cy="977900"/>
            </a:xfrm>
            <a:custGeom>
              <a:avLst/>
              <a:gdLst/>
              <a:ahLst/>
              <a:cxnLst>
                <a:cxn ang="0">
                  <a:pos x="1820" y="1275"/>
                </a:cxn>
                <a:cxn ang="0">
                  <a:pos x="1957" y="1188"/>
                </a:cxn>
                <a:cxn ang="0">
                  <a:pos x="1999" y="1026"/>
                </a:cxn>
                <a:cxn ang="0">
                  <a:pos x="1875" y="682"/>
                </a:cxn>
                <a:cxn ang="0">
                  <a:pos x="1539" y="485"/>
                </a:cxn>
                <a:cxn ang="0">
                  <a:pos x="1616" y="356"/>
                </a:cxn>
                <a:cxn ang="0">
                  <a:pos x="1598" y="197"/>
                </a:cxn>
                <a:cxn ang="0">
                  <a:pos x="1357" y="55"/>
                </a:cxn>
                <a:cxn ang="0">
                  <a:pos x="1056" y="0"/>
                </a:cxn>
                <a:cxn ang="0">
                  <a:pos x="675" y="77"/>
                </a:cxn>
                <a:cxn ang="0">
                  <a:pos x="356" y="246"/>
                </a:cxn>
                <a:cxn ang="0">
                  <a:pos x="0" y="563"/>
                </a:cxn>
                <a:cxn ang="0">
                  <a:pos x="281" y="881"/>
                </a:cxn>
                <a:cxn ang="0">
                  <a:pos x="1342" y="1170"/>
                </a:cxn>
                <a:cxn ang="0">
                  <a:pos x="1267" y="1444"/>
                </a:cxn>
                <a:cxn ang="0">
                  <a:pos x="1681" y="1556"/>
                </a:cxn>
                <a:cxn ang="0">
                  <a:pos x="1755" y="1514"/>
                </a:cxn>
                <a:cxn ang="0">
                  <a:pos x="1820" y="1275"/>
                </a:cxn>
              </a:cxnLst>
              <a:rect l="0" t="0" r="r" b="b"/>
              <a:pathLst>
                <a:path w="1999" h="1556">
                  <a:moveTo>
                    <a:pt x="1820" y="1275"/>
                  </a:moveTo>
                  <a:lnTo>
                    <a:pt x="1957" y="1188"/>
                  </a:lnTo>
                  <a:lnTo>
                    <a:pt x="1999" y="1026"/>
                  </a:lnTo>
                  <a:lnTo>
                    <a:pt x="1875" y="682"/>
                  </a:lnTo>
                  <a:lnTo>
                    <a:pt x="1539" y="485"/>
                  </a:lnTo>
                  <a:lnTo>
                    <a:pt x="1616" y="356"/>
                  </a:lnTo>
                  <a:lnTo>
                    <a:pt x="1598" y="197"/>
                  </a:lnTo>
                  <a:lnTo>
                    <a:pt x="1357" y="55"/>
                  </a:lnTo>
                  <a:lnTo>
                    <a:pt x="1056" y="0"/>
                  </a:lnTo>
                  <a:lnTo>
                    <a:pt x="675" y="77"/>
                  </a:lnTo>
                  <a:lnTo>
                    <a:pt x="356" y="246"/>
                  </a:lnTo>
                  <a:lnTo>
                    <a:pt x="0" y="563"/>
                  </a:lnTo>
                  <a:lnTo>
                    <a:pt x="281" y="881"/>
                  </a:lnTo>
                  <a:lnTo>
                    <a:pt x="1342" y="1170"/>
                  </a:lnTo>
                  <a:lnTo>
                    <a:pt x="1267" y="1444"/>
                  </a:lnTo>
                  <a:lnTo>
                    <a:pt x="1681" y="1556"/>
                  </a:lnTo>
                  <a:lnTo>
                    <a:pt x="1755" y="1514"/>
                  </a:lnTo>
                  <a:lnTo>
                    <a:pt x="1820" y="1275"/>
                  </a:lnTo>
                </a:path>
              </a:pathLst>
            </a:custGeom>
            <a:noFill/>
            <a:ln w="1270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"/>
            <p:cNvSpPr>
              <a:spLocks noChangeShapeType="1"/>
            </p:cNvSpPr>
            <p:nvPr/>
          </p:nvSpPr>
          <p:spPr bwMode="auto">
            <a:xfrm rot="4402945" flipH="1" flipV="1">
              <a:off x="4203504" y="1231623"/>
              <a:ext cx="465138" cy="106363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"/>
            <p:cNvSpPr>
              <a:spLocks noChangeShapeType="1"/>
            </p:cNvSpPr>
            <p:nvPr/>
          </p:nvSpPr>
          <p:spPr bwMode="auto">
            <a:xfrm rot="4402945">
              <a:off x="4615170" y="1340014"/>
              <a:ext cx="836613" cy="190500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"/>
            <p:cNvSpPr>
              <a:spLocks noChangeShapeType="1"/>
            </p:cNvSpPr>
            <p:nvPr/>
          </p:nvSpPr>
          <p:spPr bwMode="auto">
            <a:xfrm rot="4402945" flipV="1">
              <a:off x="3979835" y="2087520"/>
              <a:ext cx="96838" cy="428625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 rot="4402945">
              <a:off x="4254801" y="1766286"/>
              <a:ext cx="692150" cy="417513"/>
            </a:xfrm>
            <a:custGeom>
              <a:avLst/>
              <a:gdLst/>
              <a:ahLst/>
              <a:cxnLst>
                <a:cxn ang="0">
                  <a:pos x="1103" y="665"/>
                </a:cxn>
                <a:cxn ang="0">
                  <a:pos x="933" y="105"/>
                </a:cxn>
                <a:cxn ang="0">
                  <a:pos x="801" y="25"/>
                </a:cxn>
                <a:cxn ang="0">
                  <a:pos x="655" y="0"/>
                </a:cxn>
                <a:cxn ang="0">
                  <a:pos x="413" y="47"/>
                </a:cxn>
                <a:cxn ang="0">
                  <a:pos x="194" y="165"/>
                </a:cxn>
                <a:cxn ang="0">
                  <a:pos x="0" y="336"/>
                </a:cxn>
                <a:cxn ang="0">
                  <a:pos x="35" y="376"/>
                </a:cxn>
                <a:cxn ang="0">
                  <a:pos x="1103" y="665"/>
                </a:cxn>
              </a:cxnLst>
              <a:rect l="0" t="0" r="r" b="b"/>
              <a:pathLst>
                <a:path w="1103" h="665">
                  <a:moveTo>
                    <a:pt x="1103" y="665"/>
                  </a:moveTo>
                  <a:lnTo>
                    <a:pt x="933" y="105"/>
                  </a:lnTo>
                  <a:lnTo>
                    <a:pt x="801" y="25"/>
                  </a:lnTo>
                  <a:lnTo>
                    <a:pt x="655" y="0"/>
                  </a:lnTo>
                  <a:lnTo>
                    <a:pt x="413" y="47"/>
                  </a:lnTo>
                  <a:lnTo>
                    <a:pt x="194" y="165"/>
                  </a:lnTo>
                  <a:lnTo>
                    <a:pt x="0" y="336"/>
                  </a:lnTo>
                  <a:lnTo>
                    <a:pt x="35" y="376"/>
                  </a:lnTo>
                  <a:lnTo>
                    <a:pt x="1103" y="665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 rot="4402945">
              <a:off x="4254801" y="1766286"/>
              <a:ext cx="692150" cy="417513"/>
            </a:xfrm>
            <a:custGeom>
              <a:avLst/>
              <a:gdLst/>
              <a:ahLst/>
              <a:cxnLst>
                <a:cxn ang="0">
                  <a:pos x="1103" y="665"/>
                </a:cxn>
                <a:cxn ang="0">
                  <a:pos x="933" y="105"/>
                </a:cxn>
                <a:cxn ang="0">
                  <a:pos x="801" y="25"/>
                </a:cxn>
                <a:cxn ang="0">
                  <a:pos x="655" y="0"/>
                </a:cxn>
                <a:cxn ang="0">
                  <a:pos x="413" y="47"/>
                </a:cxn>
                <a:cxn ang="0">
                  <a:pos x="194" y="165"/>
                </a:cxn>
                <a:cxn ang="0">
                  <a:pos x="0" y="336"/>
                </a:cxn>
                <a:cxn ang="0">
                  <a:pos x="35" y="376"/>
                </a:cxn>
                <a:cxn ang="0">
                  <a:pos x="1103" y="665"/>
                </a:cxn>
              </a:cxnLst>
              <a:rect l="0" t="0" r="r" b="b"/>
              <a:pathLst>
                <a:path w="1103" h="665">
                  <a:moveTo>
                    <a:pt x="1103" y="665"/>
                  </a:moveTo>
                  <a:lnTo>
                    <a:pt x="933" y="105"/>
                  </a:lnTo>
                  <a:lnTo>
                    <a:pt x="801" y="25"/>
                  </a:lnTo>
                  <a:lnTo>
                    <a:pt x="655" y="0"/>
                  </a:lnTo>
                  <a:lnTo>
                    <a:pt x="413" y="47"/>
                  </a:lnTo>
                  <a:lnTo>
                    <a:pt x="194" y="165"/>
                  </a:lnTo>
                  <a:lnTo>
                    <a:pt x="0" y="336"/>
                  </a:lnTo>
                  <a:lnTo>
                    <a:pt x="35" y="376"/>
                  </a:lnTo>
                  <a:lnTo>
                    <a:pt x="1103" y="665"/>
                  </a:lnTo>
                </a:path>
              </a:pathLst>
            </a:custGeom>
            <a:noFill/>
            <a:ln w="127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 rot="4402945">
              <a:off x="4521772" y="2328939"/>
              <a:ext cx="192088" cy="265112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01" y="12"/>
                </a:cxn>
                <a:cxn ang="0">
                  <a:pos x="179" y="25"/>
                </a:cxn>
                <a:cxn ang="0">
                  <a:pos x="156" y="37"/>
                </a:cxn>
                <a:cxn ang="0">
                  <a:pos x="137" y="52"/>
                </a:cxn>
                <a:cxn ang="0">
                  <a:pos x="119" y="70"/>
                </a:cxn>
                <a:cxn ang="0">
                  <a:pos x="102" y="87"/>
                </a:cxn>
                <a:cxn ang="0">
                  <a:pos x="82" y="107"/>
                </a:cxn>
                <a:cxn ang="0">
                  <a:pos x="67" y="129"/>
                </a:cxn>
                <a:cxn ang="0">
                  <a:pos x="54" y="147"/>
                </a:cxn>
                <a:cxn ang="0">
                  <a:pos x="44" y="164"/>
                </a:cxn>
                <a:cxn ang="0">
                  <a:pos x="37" y="182"/>
                </a:cxn>
                <a:cxn ang="0">
                  <a:pos x="27" y="199"/>
                </a:cxn>
                <a:cxn ang="0">
                  <a:pos x="24" y="212"/>
                </a:cxn>
                <a:cxn ang="0">
                  <a:pos x="17" y="226"/>
                </a:cxn>
                <a:cxn ang="0">
                  <a:pos x="15" y="244"/>
                </a:cxn>
                <a:cxn ang="0">
                  <a:pos x="10" y="261"/>
                </a:cxn>
                <a:cxn ang="0">
                  <a:pos x="7" y="276"/>
                </a:cxn>
                <a:cxn ang="0">
                  <a:pos x="5" y="291"/>
                </a:cxn>
                <a:cxn ang="0">
                  <a:pos x="2" y="309"/>
                </a:cxn>
                <a:cxn ang="0">
                  <a:pos x="0" y="324"/>
                </a:cxn>
                <a:cxn ang="0">
                  <a:pos x="0" y="341"/>
                </a:cxn>
                <a:cxn ang="0">
                  <a:pos x="221" y="421"/>
                </a:cxn>
                <a:cxn ang="0">
                  <a:pos x="246" y="396"/>
                </a:cxn>
                <a:cxn ang="0">
                  <a:pos x="239" y="381"/>
                </a:cxn>
                <a:cxn ang="0">
                  <a:pos x="236" y="371"/>
                </a:cxn>
                <a:cxn ang="0">
                  <a:pos x="234" y="358"/>
                </a:cxn>
                <a:cxn ang="0">
                  <a:pos x="231" y="343"/>
                </a:cxn>
                <a:cxn ang="0">
                  <a:pos x="231" y="329"/>
                </a:cxn>
                <a:cxn ang="0">
                  <a:pos x="234" y="316"/>
                </a:cxn>
                <a:cxn ang="0">
                  <a:pos x="239" y="301"/>
                </a:cxn>
                <a:cxn ang="0">
                  <a:pos x="241" y="289"/>
                </a:cxn>
                <a:cxn ang="0">
                  <a:pos x="249" y="274"/>
                </a:cxn>
                <a:cxn ang="0">
                  <a:pos x="259" y="259"/>
                </a:cxn>
                <a:cxn ang="0">
                  <a:pos x="268" y="246"/>
                </a:cxn>
                <a:cxn ang="0">
                  <a:pos x="281" y="234"/>
                </a:cxn>
                <a:cxn ang="0">
                  <a:pos x="293" y="226"/>
                </a:cxn>
                <a:cxn ang="0">
                  <a:pos x="306" y="217"/>
                </a:cxn>
              </a:cxnLst>
              <a:rect l="0" t="0" r="r" b="b"/>
              <a:pathLst>
                <a:path w="306" h="421">
                  <a:moveTo>
                    <a:pt x="306" y="217"/>
                  </a:moveTo>
                  <a:lnTo>
                    <a:pt x="226" y="0"/>
                  </a:lnTo>
                  <a:lnTo>
                    <a:pt x="211" y="5"/>
                  </a:lnTo>
                  <a:lnTo>
                    <a:pt x="201" y="12"/>
                  </a:lnTo>
                  <a:lnTo>
                    <a:pt x="189" y="17"/>
                  </a:lnTo>
                  <a:lnTo>
                    <a:pt x="179" y="25"/>
                  </a:lnTo>
                  <a:lnTo>
                    <a:pt x="169" y="30"/>
                  </a:lnTo>
                  <a:lnTo>
                    <a:pt x="156" y="37"/>
                  </a:lnTo>
                  <a:lnTo>
                    <a:pt x="144" y="47"/>
                  </a:lnTo>
                  <a:lnTo>
                    <a:pt x="137" y="52"/>
                  </a:lnTo>
                  <a:lnTo>
                    <a:pt x="129" y="60"/>
                  </a:lnTo>
                  <a:lnTo>
                    <a:pt x="119" y="70"/>
                  </a:lnTo>
                  <a:lnTo>
                    <a:pt x="112" y="77"/>
                  </a:lnTo>
                  <a:lnTo>
                    <a:pt x="102" y="87"/>
                  </a:lnTo>
                  <a:lnTo>
                    <a:pt x="92" y="97"/>
                  </a:lnTo>
                  <a:lnTo>
                    <a:pt x="82" y="107"/>
                  </a:lnTo>
                  <a:lnTo>
                    <a:pt x="74" y="119"/>
                  </a:lnTo>
                  <a:lnTo>
                    <a:pt x="67" y="129"/>
                  </a:lnTo>
                  <a:lnTo>
                    <a:pt x="59" y="139"/>
                  </a:lnTo>
                  <a:lnTo>
                    <a:pt x="54" y="147"/>
                  </a:lnTo>
                  <a:lnTo>
                    <a:pt x="49" y="154"/>
                  </a:lnTo>
                  <a:lnTo>
                    <a:pt x="44" y="164"/>
                  </a:lnTo>
                  <a:lnTo>
                    <a:pt x="39" y="174"/>
                  </a:lnTo>
                  <a:lnTo>
                    <a:pt x="37" y="182"/>
                  </a:lnTo>
                  <a:lnTo>
                    <a:pt x="32" y="189"/>
                  </a:lnTo>
                  <a:lnTo>
                    <a:pt x="27" y="199"/>
                  </a:lnTo>
                  <a:lnTo>
                    <a:pt x="24" y="207"/>
                  </a:lnTo>
                  <a:lnTo>
                    <a:pt x="24" y="212"/>
                  </a:lnTo>
                  <a:lnTo>
                    <a:pt x="19" y="219"/>
                  </a:lnTo>
                  <a:lnTo>
                    <a:pt x="17" y="226"/>
                  </a:lnTo>
                  <a:lnTo>
                    <a:pt x="15" y="234"/>
                  </a:lnTo>
                  <a:lnTo>
                    <a:pt x="15" y="244"/>
                  </a:lnTo>
                  <a:lnTo>
                    <a:pt x="12" y="251"/>
                  </a:lnTo>
                  <a:lnTo>
                    <a:pt x="10" y="261"/>
                  </a:lnTo>
                  <a:lnTo>
                    <a:pt x="7" y="266"/>
                  </a:lnTo>
                  <a:lnTo>
                    <a:pt x="7" y="276"/>
                  </a:lnTo>
                  <a:lnTo>
                    <a:pt x="5" y="284"/>
                  </a:lnTo>
                  <a:lnTo>
                    <a:pt x="5" y="291"/>
                  </a:lnTo>
                  <a:lnTo>
                    <a:pt x="2" y="301"/>
                  </a:lnTo>
                  <a:lnTo>
                    <a:pt x="2" y="309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0" y="361"/>
                  </a:lnTo>
                  <a:lnTo>
                    <a:pt x="221" y="421"/>
                  </a:lnTo>
                  <a:lnTo>
                    <a:pt x="249" y="401"/>
                  </a:lnTo>
                  <a:lnTo>
                    <a:pt x="246" y="396"/>
                  </a:lnTo>
                  <a:lnTo>
                    <a:pt x="241" y="388"/>
                  </a:lnTo>
                  <a:lnTo>
                    <a:pt x="239" y="381"/>
                  </a:lnTo>
                  <a:lnTo>
                    <a:pt x="239" y="376"/>
                  </a:lnTo>
                  <a:lnTo>
                    <a:pt x="236" y="371"/>
                  </a:lnTo>
                  <a:lnTo>
                    <a:pt x="234" y="366"/>
                  </a:lnTo>
                  <a:lnTo>
                    <a:pt x="234" y="358"/>
                  </a:lnTo>
                  <a:lnTo>
                    <a:pt x="234" y="351"/>
                  </a:lnTo>
                  <a:lnTo>
                    <a:pt x="231" y="343"/>
                  </a:lnTo>
                  <a:lnTo>
                    <a:pt x="231" y="339"/>
                  </a:lnTo>
                  <a:lnTo>
                    <a:pt x="231" y="329"/>
                  </a:lnTo>
                  <a:lnTo>
                    <a:pt x="234" y="321"/>
                  </a:lnTo>
                  <a:lnTo>
                    <a:pt x="234" y="316"/>
                  </a:lnTo>
                  <a:lnTo>
                    <a:pt x="236" y="309"/>
                  </a:lnTo>
                  <a:lnTo>
                    <a:pt x="239" y="301"/>
                  </a:lnTo>
                  <a:lnTo>
                    <a:pt x="241" y="294"/>
                  </a:lnTo>
                  <a:lnTo>
                    <a:pt x="241" y="289"/>
                  </a:lnTo>
                  <a:lnTo>
                    <a:pt x="246" y="281"/>
                  </a:lnTo>
                  <a:lnTo>
                    <a:pt x="249" y="274"/>
                  </a:lnTo>
                  <a:lnTo>
                    <a:pt x="254" y="266"/>
                  </a:lnTo>
                  <a:lnTo>
                    <a:pt x="259" y="259"/>
                  </a:lnTo>
                  <a:lnTo>
                    <a:pt x="264" y="251"/>
                  </a:lnTo>
                  <a:lnTo>
                    <a:pt x="268" y="246"/>
                  </a:lnTo>
                  <a:lnTo>
                    <a:pt x="276" y="239"/>
                  </a:lnTo>
                  <a:lnTo>
                    <a:pt x="281" y="234"/>
                  </a:lnTo>
                  <a:lnTo>
                    <a:pt x="286" y="229"/>
                  </a:lnTo>
                  <a:lnTo>
                    <a:pt x="293" y="226"/>
                  </a:lnTo>
                  <a:lnTo>
                    <a:pt x="298" y="221"/>
                  </a:lnTo>
                  <a:lnTo>
                    <a:pt x="306" y="217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 rot="4402945">
              <a:off x="4521772" y="2328939"/>
              <a:ext cx="192088" cy="265112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01" y="12"/>
                </a:cxn>
                <a:cxn ang="0">
                  <a:pos x="179" y="25"/>
                </a:cxn>
                <a:cxn ang="0">
                  <a:pos x="156" y="37"/>
                </a:cxn>
                <a:cxn ang="0">
                  <a:pos x="137" y="52"/>
                </a:cxn>
                <a:cxn ang="0">
                  <a:pos x="119" y="70"/>
                </a:cxn>
                <a:cxn ang="0">
                  <a:pos x="102" y="87"/>
                </a:cxn>
                <a:cxn ang="0">
                  <a:pos x="82" y="107"/>
                </a:cxn>
                <a:cxn ang="0">
                  <a:pos x="67" y="129"/>
                </a:cxn>
                <a:cxn ang="0">
                  <a:pos x="54" y="147"/>
                </a:cxn>
                <a:cxn ang="0">
                  <a:pos x="44" y="164"/>
                </a:cxn>
                <a:cxn ang="0">
                  <a:pos x="37" y="182"/>
                </a:cxn>
                <a:cxn ang="0">
                  <a:pos x="27" y="199"/>
                </a:cxn>
                <a:cxn ang="0">
                  <a:pos x="24" y="212"/>
                </a:cxn>
                <a:cxn ang="0">
                  <a:pos x="17" y="226"/>
                </a:cxn>
                <a:cxn ang="0">
                  <a:pos x="15" y="244"/>
                </a:cxn>
                <a:cxn ang="0">
                  <a:pos x="10" y="261"/>
                </a:cxn>
                <a:cxn ang="0">
                  <a:pos x="7" y="276"/>
                </a:cxn>
                <a:cxn ang="0">
                  <a:pos x="5" y="291"/>
                </a:cxn>
                <a:cxn ang="0">
                  <a:pos x="2" y="309"/>
                </a:cxn>
                <a:cxn ang="0">
                  <a:pos x="0" y="324"/>
                </a:cxn>
                <a:cxn ang="0">
                  <a:pos x="0" y="341"/>
                </a:cxn>
                <a:cxn ang="0">
                  <a:pos x="221" y="421"/>
                </a:cxn>
                <a:cxn ang="0">
                  <a:pos x="246" y="396"/>
                </a:cxn>
                <a:cxn ang="0">
                  <a:pos x="239" y="381"/>
                </a:cxn>
                <a:cxn ang="0">
                  <a:pos x="236" y="371"/>
                </a:cxn>
                <a:cxn ang="0">
                  <a:pos x="234" y="358"/>
                </a:cxn>
                <a:cxn ang="0">
                  <a:pos x="231" y="343"/>
                </a:cxn>
                <a:cxn ang="0">
                  <a:pos x="231" y="329"/>
                </a:cxn>
                <a:cxn ang="0">
                  <a:pos x="234" y="316"/>
                </a:cxn>
                <a:cxn ang="0">
                  <a:pos x="239" y="301"/>
                </a:cxn>
                <a:cxn ang="0">
                  <a:pos x="241" y="289"/>
                </a:cxn>
                <a:cxn ang="0">
                  <a:pos x="249" y="274"/>
                </a:cxn>
                <a:cxn ang="0">
                  <a:pos x="259" y="259"/>
                </a:cxn>
                <a:cxn ang="0">
                  <a:pos x="268" y="246"/>
                </a:cxn>
                <a:cxn ang="0">
                  <a:pos x="281" y="234"/>
                </a:cxn>
                <a:cxn ang="0">
                  <a:pos x="293" y="226"/>
                </a:cxn>
                <a:cxn ang="0">
                  <a:pos x="306" y="217"/>
                </a:cxn>
              </a:cxnLst>
              <a:rect l="0" t="0" r="r" b="b"/>
              <a:pathLst>
                <a:path w="306" h="421">
                  <a:moveTo>
                    <a:pt x="306" y="217"/>
                  </a:moveTo>
                  <a:lnTo>
                    <a:pt x="226" y="0"/>
                  </a:lnTo>
                  <a:lnTo>
                    <a:pt x="211" y="5"/>
                  </a:lnTo>
                  <a:lnTo>
                    <a:pt x="201" y="12"/>
                  </a:lnTo>
                  <a:lnTo>
                    <a:pt x="189" y="17"/>
                  </a:lnTo>
                  <a:lnTo>
                    <a:pt x="179" y="25"/>
                  </a:lnTo>
                  <a:lnTo>
                    <a:pt x="169" y="30"/>
                  </a:lnTo>
                  <a:lnTo>
                    <a:pt x="156" y="37"/>
                  </a:lnTo>
                  <a:lnTo>
                    <a:pt x="144" y="47"/>
                  </a:lnTo>
                  <a:lnTo>
                    <a:pt x="137" y="52"/>
                  </a:lnTo>
                  <a:lnTo>
                    <a:pt x="129" y="60"/>
                  </a:lnTo>
                  <a:lnTo>
                    <a:pt x="119" y="70"/>
                  </a:lnTo>
                  <a:lnTo>
                    <a:pt x="112" y="77"/>
                  </a:lnTo>
                  <a:lnTo>
                    <a:pt x="102" y="87"/>
                  </a:lnTo>
                  <a:lnTo>
                    <a:pt x="92" y="97"/>
                  </a:lnTo>
                  <a:lnTo>
                    <a:pt x="82" y="107"/>
                  </a:lnTo>
                  <a:lnTo>
                    <a:pt x="74" y="119"/>
                  </a:lnTo>
                  <a:lnTo>
                    <a:pt x="67" y="129"/>
                  </a:lnTo>
                  <a:lnTo>
                    <a:pt x="59" y="139"/>
                  </a:lnTo>
                  <a:lnTo>
                    <a:pt x="54" y="147"/>
                  </a:lnTo>
                  <a:lnTo>
                    <a:pt x="49" y="154"/>
                  </a:lnTo>
                  <a:lnTo>
                    <a:pt x="44" y="164"/>
                  </a:lnTo>
                  <a:lnTo>
                    <a:pt x="39" y="174"/>
                  </a:lnTo>
                  <a:lnTo>
                    <a:pt x="37" y="182"/>
                  </a:lnTo>
                  <a:lnTo>
                    <a:pt x="32" y="189"/>
                  </a:lnTo>
                  <a:lnTo>
                    <a:pt x="27" y="199"/>
                  </a:lnTo>
                  <a:lnTo>
                    <a:pt x="24" y="207"/>
                  </a:lnTo>
                  <a:lnTo>
                    <a:pt x="24" y="212"/>
                  </a:lnTo>
                  <a:lnTo>
                    <a:pt x="19" y="219"/>
                  </a:lnTo>
                  <a:lnTo>
                    <a:pt x="17" y="226"/>
                  </a:lnTo>
                  <a:lnTo>
                    <a:pt x="15" y="234"/>
                  </a:lnTo>
                  <a:lnTo>
                    <a:pt x="15" y="244"/>
                  </a:lnTo>
                  <a:lnTo>
                    <a:pt x="12" y="251"/>
                  </a:lnTo>
                  <a:lnTo>
                    <a:pt x="10" y="261"/>
                  </a:lnTo>
                  <a:lnTo>
                    <a:pt x="7" y="266"/>
                  </a:lnTo>
                  <a:lnTo>
                    <a:pt x="7" y="276"/>
                  </a:lnTo>
                  <a:lnTo>
                    <a:pt x="5" y="284"/>
                  </a:lnTo>
                  <a:lnTo>
                    <a:pt x="5" y="291"/>
                  </a:lnTo>
                  <a:lnTo>
                    <a:pt x="2" y="301"/>
                  </a:lnTo>
                  <a:lnTo>
                    <a:pt x="2" y="309"/>
                  </a:lnTo>
                  <a:lnTo>
                    <a:pt x="2" y="316"/>
                  </a:lnTo>
                  <a:lnTo>
                    <a:pt x="0" y="324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0" y="361"/>
                  </a:lnTo>
                  <a:lnTo>
                    <a:pt x="221" y="421"/>
                  </a:lnTo>
                  <a:lnTo>
                    <a:pt x="249" y="401"/>
                  </a:lnTo>
                  <a:lnTo>
                    <a:pt x="246" y="396"/>
                  </a:lnTo>
                  <a:lnTo>
                    <a:pt x="241" y="388"/>
                  </a:lnTo>
                  <a:lnTo>
                    <a:pt x="239" y="381"/>
                  </a:lnTo>
                  <a:lnTo>
                    <a:pt x="239" y="376"/>
                  </a:lnTo>
                  <a:lnTo>
                    <a:pt x="236" y="371"/>
                  </a:lnTo>
                  <a:lnTo>
                    <a:pt x="234" y="366"/>
                  </a:lnTo>
                  <a:lnTo>
                    <a:pt x="234" y="358"/>
                  </a:lnTo>
                  <a:lnTo>
                    <a:pt x="234" y="351"/>
                  </a:lnTo>
                  <a:lnTo>
                    <a:pt x="231" y="343"/>
                  </a:lnTo>
                  <a:lnTo>
                    <a:pt x="231" y="339"/>
                  </a:lnTo>
                  <a:lnTo>
                    <a:pt x="231" y="329"/>
                  </a:lnTo>
                  <a:lnTo>
                    <a:pt x="234" y="321"/>
                  </a:lnTo>
                  <a:lnTo>
                    <a:pt x="234" y="316"/>
                  </a:lnTo>
                  <a:lnTo>
                    <a:pt x="236" y="309"/>
                  </a:lnTo>
                  <a:lnTo>
                    <a:pt x="239" y="301"/>
                  </a:lnTo>
                  <a:lnTo>
                    <a:pt x="241" y="294"/>
                  </a:lnTo>
                  <a:lnTo>
                    <a:pt x="241" y="289"/>
                  </a:lnTo>
                  <a:lnTo>
                    <a:pt x="246" y="281"/>
                  </a:lnTo>
                  <a:lnTo>
                    <a:pt x="249" y="274"/>
                  </a:lnTo>
                  <a:lnTo>
                    <a:pt x="254" y="266"/>
                  </a:lnTo>
                  <a:lnTo>
                    <a:pt x="259" y="259"/>
                  </a:lnTo>
                  <a:lnTo>
                    <a:pt x="264" y="251"/>
                  </a:lnTo>
                  <a:lnTo>
                    <a:pt x="268" y="246"/>
                  </a:lnTo>
                  <a:lnTo>
                    <a:pt x="276" y="239"/>
                  </a:lnTo>
                  <a:lnTo>
                    <a:pt x="281" y="234"/>
                  </a:lnTo>
                  <a:lnTo>
                    <a:pt x="286" y="229"/>
                  </a:lnTo>
                  <a:lnTo>
                    <a:pt x="293" y="226"/>
                  </a:lnTo>
                  <a:lnTo>
                    <a:pt x="298" y="221"/>
                  </a:lnTo>
                  <a:lnTo>
                    <a:pt x="306" y="217"/>
                  </a:lnTo>
                </a:path>
              </a:pathLst>
            </a:custGeom>
            <a:noFill/>
            <a:ln w="127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 rot="4402945">
              <a:off x="3996837" y="1827784"/>
              <a:ext cx="449262" cy="139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15" y="195"/>
                </a:cxn>
                <a:cxn ang="0">
                  <a:pos x="707" y="222"/>
                </a:cxn>
                <a:cxn ang="0">
                  <a:pos x="0" y="28"/>
                </a:cxn>
                <a:cxn ang="0">
                  <a:pos x="8" y="0"/>
                </a:cxn>
              </a:cxnLst>
              <a:rect l="0" t="0" r="r" b="b"/>
              <a:pathLst>
                <a:path w="715" h="222">
                  <a:moveTo>
                    <a:pt x="8" y="0"/>
                  </a:moveTo>
                  <a:lnTo>
                    <a:pt x="715" y="195"/>
                  </a:lnTo>
                  <a:lnTo>
                    <a:pt x="707" y="222"/>
                  </a:lnTo>
                  <a:lnTo>
                    <a:pt x="0" y="2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 rot="4402945">
              <a:off x="4063031" y="1795300"/>
              <a:ext cx="434975" cy="19685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92" y="177"/>
                </a:cxn>
                <a:cxn ang="0">
                  <a:pos x="655" y="314"/>
                </a:cxn>
                <a:cxn ang="0">
                  <a:pos x="0" y="134"/>
                </a:cxn>
                <a:cxn ang="0">
                  <a:pos x="37" y="0"/>
                </a:cxn>
              </a:cxnLst>
              <a:rect l="0" t="0" r="r" b="b"/>
              <a:pathLst>
                <a:path w="692" h="314">
                  <a:moveTo>
                    <a:pt x="37" y="0"/>
                  </a:moveTo>
                  <a:lnTo>
                    <a:pt x="692" y="177"/>
                  </a:lnTo>
                  <a:lnTo>
                    <a:pt x="655" y="314"/>
                  </a:lnTo>
                  <a:lnTo>
                    <a:pt x="0" y="1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9933"/>
            </a:solidFill>
            <a:ln w="0">
              <a:solidFill>
                <a:srgbClr val="0099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 rot="4402945">
              <a:off x="4553411" y="2491516"/>
              <a:ext cx="47625" cy="11588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45" y="20"/>
                </a:cxn>
                <a:cxn ang="0">
                  <a:pos x="23" y="50"/>
                </a:cxn>
                <a:cxn ang="0">
                  <a:pos x="5" y="82"/>
                </a:cxn>
                <a:cxn ang="0">
                  <a:pos x="0" y="120"/>
                </a:cxn>
                <a:cxn ang="0">
                  <a:pos x="5" y="152"/>
                </a:cxn>
                <a:cxn ang="0">
                  <a:pos x="18" y="184"/>
                </a:cxn>
              </a:cxnLst>
              <a:rect l="0" t="0" r="r" b="b"/>
              <a:pathLst>
                <a:path w="75" h="184">
                  <a:moveTo>
                    <a:pt x="75" y="0"/>
                  </a:moveTo>
                  <a:lnTo>
                    <a:pt x="45" y="20"/>
                  </a:lnTo>
                  <a:lnTo>
                    <a:pt x="23" y="50"/>
                  </a:lnTo>
                  <a:lnTo>
                    <a:pt x="5" y="82"/>
                  </a:lnTo>
                  <a:lnTo>
                    <a:pt x="0" y="120"/>
                  </a:lnTo>
                  <a:lnTo>
                    <a:pt x="5" y="152"/>
                  </a:lnTo>
                  <a:lnTo>
                    <a:pt x="18" y="184"/>
                  </a:lnTo>
                </a:path>
              </a:pathLst>
            </a:custGeom>
            <a:noFill/>
            <a:ln w="127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 rot="4402945">
              <a:off x="4553411" y="2491516"/>
              <a:ext cx="47625" cy="11588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45" y="20"/>
                </a:cxn>
                <a:cxn ang="0">
                  <a:pos x="23" y="50"/>
                </a:cxn>
                <a:cxn ang="0">
                  <a:pos x="5" y="82"/>
                </a:cxn>
                <a:cxn ang="0">
                  <a:pos x="0" y="120"/>
                </a:cxn>
                <a:cxn ang="0">
                  <a:pos x="5" y="152"/>
                </a:cxn>
                <a:cxn ang="0">
                  <a:pos x="18" y="184"/>
                </a:cxn>
              </a:cxnLst>
              <a:rect l="0" t="0" r="r" b="b"/>
              <a:pathLst>
                <a:path w="75" h="184">
                  <a:moveTo>
                    <a:pt x="75" y="0"/>
                  </a:moveTo>
                  <a:lnTo>
                    <a:pt x="45" y="20"/>
                  </a:lnTo>
                  <a:lnTo>
                    <a:pt x="23" y="50"/>
                  </a:lnTo>
                  <a:lnTo>
                    <a:pt x="5" y="82"/>
                  </a:lnTo>
                  <a:lnTo>
                    <a:pt x="0" y="120"/>
                  </a:lnTo>
                  <a:lnTo>
                    <a:pt x="5" y="152"/>
                  </a:lnTo>
                  <a:lnTo>
                    <a:pt x="18" y="184"/>
                  </a:lnTo>
                </a:path>
              </a:pathLst>
            </a:custGeom>
            <a:noFill/>
            <a:ln w="127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 rot="4402945">
              <a:off x="4557068" y="2318893"/>
              <a:ext cx="142875" cy="227013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171" y="30"/>
                </a:cxn>
                <a:cxn ang="0">
                  <a:pos x="122" y="65"/>
                </a:cxn>
                <a:cxn ang="0">
                  <a:pos x="82" y="109"/>
                </a:cxn>
                <a:cxn ang="0">
                  <a:pos x="47" y="162"/>
                </a:cxn>
                <a:cxn ang="0">
                  <a:pos x="22" y="217"/>
                </a:cxn>
                <a:cxn ang="0">
                  <a:pos x="7" y="276"/>
                </a:cxn>
                <a:cxn ang="0">
                  <a:pos x="0" y="339"/>
                </a:cxn>
                <a:cxn ang="0">
                  <a:pos x="0" y="346"/>
                </a:cxn>
                <a:cxn ang="0">
                  <a:pos x="0" y="353"/>
                </a:cxn>
                <a:cxn ang="0">
                  <a:pos x="0" y="361"/>
                </a:cxn>
              </a:cxnLst>
              <a:rect l="0" t="0" r="r" b="b"/>
              <a:pathLst>
                <a:path w="226" h="361">
                  <a:moveTo>
                    <a:pt x="226" y="0"/>
                  </a:moveTo>
                  <a:lnTo>
                    <a:pt x="171" y="30"/>
                  </a:lnTo>
                  <a:lnTo>
                    <a:pt x="122" y="65"/>
                  </a:lnTo>
                  <a:lnTo>
                    <a:pt x="82" y="109"/>
                  </a:lnTo>
                  <a:lnTo>
                    <a:pt x="47" y="162"/>
                  </a:lnTo>
                  <a:lnTo>
                    <a:pt x="22" y="217"/>
                  </a:lnTo>
                  <a:lnTo>
                    <a:pt x="7" y="276"/>
                  </a:lnTo>
                  <a:lnTo>
                    <a:pt x="0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0" y="361"/>
                  </a:lnTo>
                </a:path>
              </a:pathLst>
            </a:custGeom>
            <a:noFill/>
            <a:ln w="127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 rot="4402945">
              <a:off x="4557068" y="2318893"/>
              <a:ext cx="142875" cy="227013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171" y="30"/>
                </a:cxn>
                <a:cxn ang="0">
                  <a:pos x="122" y="65"/>
                </a:cxn>
                <a:cxn ang="0">
                  <a:pos x="82" y="109"/>
                </a:cxn>
                <a:cxn ang="0">
                  <a:pos x="47" y="162"/>
                </a:cxn>
                <a:cxn ang="0">
                  <a:pos x="22" y="217"/>
                </a:cxn>
                <a:cxn ang="0">
                  <a:pos x="7" y="276"/>
                </a:cxn>
                <a:cxn ang="0">
                  <a:pos x="0" y="339"/>
                </a:cxn>
                <a:cxn ang="0">
                  <a:pos x="0" y="346"/>
                </a:cxn>
                <a:cxn ang="0">
                  <a:pos x="0" y="353"/>
                </a:cxn>
                <a:cxn ang="0">
                  <a:pos x="0" y="361"/>
                </a:cxn>
              </a:cxnLst>
              <a:rect l="0" t="0" r="r" b="b"/>
              <a:pathLst>
                <a:path w="226" h="361">
                  <a:moveTo>
                    <a:pt x="226" y="0"/>
                  </a:moveTo>
                  <a:lnTo>
                    <a:pt x="171" y="30"/>
                  </a:lnTo>
                  <a:lnTo>
                    <a:pt x="122" y="65"/>
                  </a:lnTo>
                  <a:lnTo>
                    <a:pt x="82" y="109"/>
                  </a:lnTo>
                  <a:lnTo>
                    <a:pt x="47" y="162"/>
                  </a:lnTo>
                  <a:lnTo>
                    <a:pt x="22" y="217"/>
                  </a:lnTo>
                  <a:lnTo>
                    <a:pt x="7" y="276"/>
                  </a:lnTo>
                  <a:lnTo>
                    <a:pt x="0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0" y="361"/>
                  </a:lnTo>
                </a:path>
              </a:pathLst>
            </a:custGeom>
            <a:noFill/>
            <a:ln w="127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 rot="4402945" flipH="1" flipV="1">
              <a:off x="4776673" y="2091209"/>
              <a:ext cx="84137" cy="50800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 rot="4402945" flipH="1" flipV="1">
              <a:off x="4780602" y="2016133"/>
              <a:ext cx="90488" cy="15875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7"/>
            <p:cNvSpPr>
              <a:spLocks noChangeShapeType="1"/>
            </p:cNvSpPr>
            <p:nvPr/>
          </p:nvSpPr>
          <p:spPr bwMode="auto">
            <a:xfrm rot="4402945" flipH="1">
              <a:off x="4705731" y="1892838"/>
              <a:ext cx="155575" cy="31750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48"/>
            <p:cNvSpPr>
              <a:spLocks noChangeShapeType="1"/>
            </p:cNvSpPr>
            <p:nvPr/>
          </p:nvSpPr>
          <p:spPr bwMode="auto">
            <a:xfrm rot="4402945" flipH="1">
              <a:off x="4622962" y="1747367"/>
              <a:ext cx="138112" cy="71438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49"/>
            <p:cNvSpPr>
              <a:spLocks noChangeShapeType="1"/>
            </p:cNvSpPr>
            <p:nvPr/>
          </p:nvSpPr>
          <p:spPr bwMode="auto">
            <a:xfrm rot="4402945" flipV="1">
              <a:off x="4508905" y="1632799"/>
              <a:ext cx="120650" cy="106362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50"/>
            <p:cNvSpPr>
              <a:spLocks noChangeShapeType="1"/>
            </p:cNvSpPr>
            <p:nvPr/>
          </p:nvSpPr>
          <p:spPr bwMode="auto">
            <a:xfrm rot="4402945">
              <a:off x="4482004" y="1645261"/>
              <a:ext cx="20638" cy="25400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51"/>
            <p:cNvSpPr>
              <a:spLocks noChangeShapeType="1"/>
            </p:cNvSpPr>
            <p:nvPr/>
          </p:nvSpPr>
          <p:spPr bwMode="auto">
            <a:xfrm rot="4402945" flipH="1" flipV="1">
              <a:off x="4155593" y="1929523"/>
              <a:ext cx="671512" cy="180975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 rot="4402945" flipH="1">
              <a:off x="4501876" y="2541764"/>
              <a:ext cx="19050" cy="11112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 rot="4402945">
              <a:off x="4674091" y="2444055"/>
              <a:ext cx="49213" cy="134938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 rot="4402945" flipH="1" flipV="1">
              <a:off x="4433427" y="2449081"/>
              <a:ext cx="138112" cy="39688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5"/>
            <p:cNvSpPr>
              <a:spLocks noChangeShapeType="1"/>
            </p:cNvSpPr>
            <p:nvPr/>
          </p:nvSpPr>
          <p:spPr bwMode="auto">
            <a:xfrm rot="4402945">
              <a:off x="4600698" y="2089496"/>
              <a:ext cx="106363" cy="350837"/>
            </a:xfrm>
            <a:prstGeom prst="line">
              <a:avLst/>
            </a:prstGeom>
            <a:noFill/>
            <a:ln w="1270">
              <a:solidFill>
                <a:srgbClr val="E5E5E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56"/>
            <p:cNvSpPr>
              <a:spLocks noChangeShapeType="1"/>
            </p:cNvSpPr>
            <p:nvPr/>
          </p:nvSpPr>
          <p:spPr bwMode="auto">
            <a:xfrm rot="4402945">
              <a:off x="4402661" y="1484488"/>
              <a:ext cx="85725" cy="96837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57"/>
            <p:cNvSpPr>
              <a:spLocks noChangeShapeType="1"/>
            </p:cNvSpPr>
            <p:nvPr/>
          </p:nvSpPr>
          <p:spPr bwMode="auto">
            <a:xfrm rot="4402945" flipV="1">
              <a:off x="4467011" y="2606716"/>
              <a:ext cx="49212" cy="30162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8"/>
            <p:cNvSpPr>
              <a:spLocks noChangeShapeType="1"/>
            </p:cNvSpPr>
            <p:nvPr/>
          </p:nvSpPr>
          <p:spPr bwMode="auto">
            <a:xfrm rot="4402945" flipH="1" flipV="1">
              <a:off x="4325979" y="2434225"/>
              <a:ext cx="290203" cy="42916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Line 59"/>
            <p:cNvSpPr>
              <a:spLocks noChangeShapeType="1"/>
            </p:cNvSpPr>
            <p:nvPr/>
          </p:nvSpPr>
          <p:spPr bwMode="auto">
            <a:xfrm rot="4402945" flipV="1">
              <a:off x="4511808" y="2641553"/>
              <a:ext cx="15875" cy="9525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60"/>
            <p:cNvSpPr>
              <a:spLocks noChangeShapeType="1"/>
            </p:cNvSpPr>
            <p:nvPr/>
          </p:nvSpPr>
          <p:spPr bwMode="auto">
            <a:xfrm rot="4402945" flipH="1" flipV="1">
              <a:off x="4772124" y="2317877"/>
              <a:ext cx="160338" cy="93663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61"/>
            <p:cNvSpPr>
              <a:spLocks noChangeShapeType="1"/>
            </p:cNvSpPr>
            <p:nvPr/>
          </p:nvSpPr>
          <p:spPr bwMode="auto">
            <a:xfrm rot="4402945">
              <a:off x="4201915" y="1751271"/>
              <a:ext cx="425450" cy="115888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 rot="4402945">
              <a:off x="4469991" y="1369138"/>
              <a:ext cx="90487" cy="103188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63"/>
            <p:cNvSpPr>
              <a:spLocks noChangeShapeType="1"/>
            </p:cNvSpPr>
            <p:nvPr/>
          </p:nvSpPr>
          <p:spPr bwMode="auto">
            <a:xfrm rot="4402945" flipH="1">
              <a:off x="4566436" y="1342208"/>
              <a:ext cx="223837" cy="198438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 rot="4402945" flipH="1">
              <a:off x="4785055" y="1547676"/>
              <a:ext cx="198438" cy="104775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65"/>
            <p:cNvSpPr>
              <a:spLocks noChangeShapeType="1"/>
            </p:cNvSpPr>
            <p:nvPr/>
          </p:nvSpPr>
          <p:spPr bwMode="auto">
            <a:xfrm rot="4402945" flipH="1">
              <a:off x="4900612" y="1763402"/>
              <a:ext cx="241300" cy="49213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66"/>
            <p:cNvSpPr>
              <a:spLocks noChangeShapeType="1"/>
            </p:cNvSpPr>
            <p:nvPr/>
          </p:nvSpPr>
          <p:spPr bwMode="auto">
            <a:xfrm rot="4402945" flipH="1" flipV="1">
              <a:off x="4995557" y="1975757"/>
              <a:ext cx="190500" cy="33337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67"/>
            <p:cNvSpPr>
              <a:spLocks noChangeShapeType="1"/>
            </p:cNvSpPr>
            <p:nvPr/>
          </p:nvSpPr>
          <p:spPr bwMode="auto">
            <a:xfrm rot="4402945" flipH="1" flipV="1">
              <a:off x="5005112" y="2128452"/>
              <a:ext cx="150812" cy="88900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68"/>
            <p:cNvSpPr>
              <a:spLocks noChangeShapeType="1"/>
            </p:cNvSpPr>
            <p:nvPr/>
          </p:nvSpPr>
          <p:spPr bwMode="auto">
            <a:xfrm rot="4402945" flipH="1" flipV="1">
              <a:off x="5007638" y="2227253"/>
              <a:ext cx="9525" cy="100013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69"/>
            <p:cNvSpPr>
              <a:spLocks noChangeShapeType="1"/>
            </p:cNvSpPr>
            <p:nvPr/>
          </p:nvSpPr>
          <p:spPr bwMode="auto">
            <a:xfrm rot="4402945" flipV="1">
              <a:off x="4896922" y="2245488"/>
              <a:ext cx="46038" cy="80963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70"/>
            <p:cNvSpPr>
              <a:spLocks noChangeShapeType="1"/>
            </p:cNvSpPr>
            <p:nvPr/>
          </p:nvSpPr>
          <p:spPr bwMode="auto">
            <a:xfrm rot="4402945" flipH="1" flipV="1">
              <a:off x="4798014" y="2469485"/>
              <a:ext cx="50800" cy="30162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71"/>
            <p:cNvSpPr>
              <a:spLocks noChangeShapeType="1"/>
            </p:cNvSpPr>
            <p:nvPr/>
          </p:nvSpPr>
          <p:spPr bwMode="auto">
            <a:xfrm rot="4402945" flipH="1" flipV="1">
              <a:off x="4685609" y="2473081"/>
              <a:ext cx="77788" cy="215900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72"/>
            <p:cNvSpPr>
              <a:spLocks noChangeShapeType="1"/>
            </p:cNvSpPr>
            <p:nvPr/>
          </p:nvSpPr>
          <p:spPr bwMode="auto">
            <a:xfrm rot="4402945" flipV="1">
              <a:off x="4566350" y="2600034"/>
              <a:ext cx="26987" cy="101600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73"/>
            <p:cNvSpPr>
              <a:spLocks noChangeShapeType="1"/>
            </p:cNvSpPr>
            <p:nvPr/>
          </p:nvSpPr>
          <p:spPr bwMode="auto">
            <a:xfrm rot="4402945">
              <a:off x="4449649" y="2585751"/>
              <a:ext cx="1588" cy="0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74"/>
            <p:cNvSpPr>
              <a:spLocks noChangeShapeType="1"/>
            </p:cNvSpPr>
            <p:nvPr/>
          </p:nvSpPr>
          <p:spPr bwMode="auto">
            <a:xfrm rot="4402945" flipV="1">
              <a:off x="4351811" y="2513286"/>
              <a:ext cx="39688" cy="149225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75"/>
            <p:cNvSpPr>
              <a:spLocks noChangeShapeType="1"/>
            </p:cNvSpPr>
            <p:nvPr/>
          </p:nvSpPr>
          <p:spPr bwMode="auto">
            <a:xfrm rot="4402945" flipV="1">
              <a:off x="4251627" y="2557601"/>
              <a:ext cx="46038" cy="26988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76"/>
            <p:cNvSpPr>
              <a:spLocks noChangeShapeType="1"/>
            </p:cNvSpPr>
            <p:nvPr/>
          </p:nvSpPr>
          <p:spPr bwMode="auto">
            <a:xfrm rot="4402945">
              <a:off x="4121667" y="2381993"/>
              <a:ext cx="260350" cy="69850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77"/>
            <p:cNvSpPr>
              <a:spLocks noChangeShapeType="1"/>
            </p:cNvSpPr>
            <p:nvPr/>
          </p:nvSpPr>
          <p:spPr bwMode="auto">
            <a:xfrm rot="4402945" flipH="1">
              <a:off x="4314313" y="2194280"/>
              <a:ext cx="47625" cy="173038"/>
            </a:xfrm>
            <a:prstGeom prst="line">
              <a:avLst/>
            </a:prstGeom>
            <a:noFill/>
            <a:ln w="1270">
              <a:solidFill>
                <a:srgbClr val="FF99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80"/>
            <p:cNvSpPr>
              <a:spLocks noChangeShapeType="1"/>
            </p:cNvSpPr>
            <p:nvPr/>
          </p:nvSpPr>
          <p:spPr bwMode="auto">
            <a:xfrm rot="6434301" flipV="1">
              <a:off x="3163050" y="1453892"/>
              <a:ext cx="1187450" cy="461963"/>
            </a:xfrm>
            <a:prstGeom prst="line">
              <a:avLst/>
            </a:prstGeom>
            <a:noFill/>
            <a:ln w="127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4" name="Group 113"/>
            <p:cNvGrpSpPr>
              <a:grpSpLocks/>
            </p:cNvGrpSpPr>
            <p:nvPr/>
          </p:nvGrpSpPr>
          <p:grpSpPr bwMode="auto">
            <a:xfrm>
              <a:off x="4234586" y="1019586"/>
              <a:ext cx="1246885" cy="175204"/>
              <a:chOff x="2063" y="3062"/>
              <a:chExt cx="1985" cy="280"/>
            </a:xfrm>
            <a:solidFill>
              <a:schemeClr val="bg1"/>
            </a:solidFill>
          </p:grpSpPr>
          <p:sp>
            <p:nvSpPr>
              <p:cNvPr id="134" name="Rectangle 83"/>
              <p:cNvSpPr>
                <a:spLocks noChangeArrowheads="1"/>
              </p:cNvSpPr>
              <p:nvPr/>
            </p:nvSpPr>
            <p:spPr bwMode="auto">
              <a:xfrm>
                <a:off x="2063" y="3062"/>
                <a:ext cx="1985" cy="28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35" name="Freeform 84"/>
              <p:cNvSpPr>
                <a:spLocks/>
              </p:cNvSpPr>
              <p:nvPr/>
            </p:nvSpPr>
            <p:spPr bwMode="auto">
              <a:xfrm>
                <a:off x="2149" y="3110"/>
                <a:ext cx="137" cy="156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89" y="69"/>
                  </a:cxn>
                  <a:cxn ang="0">
                    <a:pos x="99" y="67"/>
                  </a:cxn>
                  <a:cxn ang="0">
                    <a:pos x="104" y="54"/>
                  </a:cxn>
                  <a:cxn ang="0">
                    <a:pos x="109" y="47"/>
                  </a:cxn>
                  <a:cxn ang="0">
                    <a:pos x="104" y="102"/>
                  </a:cxn>
                  <a:cxn ang="0">
                    <a:pos x="102" y="87"/>
                  </a:cxn>
                  <a:cxn ang="0">
                    <a:pos x="94" y="82"/>
                  </a:cxn>
                  <a:cxn ang="0">
                    <a:pos x="79" y="79"/>
                  </a:cxn>
                  <a:cxn ang="0">
                    <a:pos x="44" y="132"/>
                  </a:cxn>
                  <a:cxn ang="0">
                    <a:pos x="47" y="142"/>
                  </a:cxn>
                  <a:cxn ang="0">
                    <a:pos x="47" y="147"/>
                  </a:cxn>
                  <a:cxn ang="0">
                    <a:pos x="54" y="149"/>
                  </a:cxn>
                  <a:cxn ang="0">
                    <a:pos x="87" y="149"/>
                  </a:cxn>
                  <a:cxn ang="0">
                    <a:pos x="104" y="147"/>
                  </a:cxn>
                  <a:cxn ang="0">
                    <a:pos x="117" y="139"/>
                  </a:cxn>
                  <a:cxn ang="0">
                    <a:pos x="132" y="117"/>
                  </a:cxn>
                  <a:cxn ang="0">
                    <a:pos x="122" y="156"/>
                  </a:cxn>
                  <a:cxn ang="0">
                    <a:pos x="0" y="154"/>
                  </a:cxn>
                  <a:cxn ang="0">
                    <a:pos x="12" y="152"/>
                  </a:cxn>
                  <a:cxn ang="0">
                    <a:pos x="20" y="149"/>
                  </a:cxn>
                  <a:cxn ang="0">
                    <a:pos x="22" y="139"/>
                  </a:cxn>
                  <a:cxn ang="0">
                    <a:pos x="22" y="27"/>
                  </a:cxn>
                  <a:cxn ang="0">
                    <a:pos x="22" y="12"/>
                  </a:cxn>
                  <a:cxn ang="0">
                    <a:pos x="17" y="5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124" y="34"/>
                  </a:cxn>
                  <a:cxn ang="0">
                    <a:pos x="117" y="22"/>
                  </a:cxn>
                  <a:cxn ang="0">
                    <a:pos x="112" y="12"/>
                  </a:cxn>
                  <a:cxn ang="0">
                    <a:pos x="99" y="7"/>
                  </a:cxn>
                  <a:cxn ang="0">
                    <a:pos x="44" y="7"/>
                  </a:cxn>
                </a:cxnLst>
                <a:rect l="0" t="0" r="r" b="b"/>
                <a:pathLst>
                  <a:path w="137" h="156">
                    <a:moveTo>
                      <a:pt x="44" y="7"/>
                    </a:moveTo>
                    <a:lnTo>
                      <a:pt x="44" y="69"/>
                    </a:lnTo>
                    <a:lnTo>
                      <a:pt x="79" y="69"/>
                    </a:lnTo>
                    <a:lnTo>
                      <a:pt x="89" y="69"/>
                    </a:lnTo>
                    <a:lnTo>
                      <a:pt x="94" y="69"/>
                    </a:lnTo>
                    <a:lnTo>
                      <a:pt x="99" y="67"/>
                    </a:lnTo>
                    <a:lnTo>
                      <a:pt x="102" y="62"/>
                    </a:lnTo>
                    <a:lnTo>
                      <a:pt x="104" y="54"/>
                    </a:lnTo>
                    <a:lnTo>
                      <a:pt x="104" y="47"/>
                    </a:lnTo>
                    <a:lnTo>
                      <a:pt x="109" y="47"/>
                    </a:lnTo>
                    <a:lnTo>
                      <a:pt x="109" y="102"/>
                    </a:lnTo>
                    <a:lnTo>
                      <a:pt x="104" y="102"/>
                    </a:lnTo>
                    <a:lnTo>
                      <a:pt x="104" y="92"/>
                    </a:lnTo>
                    <a:lnTo>
                      <a:pt x="102" y="87"/>
                    </a:lnTo>
                    <a:lnTo>
                      <a:pt x="99" y="84"/>
                    </a:lnTo>
                    <a:lnTo>
                      <a:pt x="94" y="82"/>
                    </a:lnTo>
                    <a:lnTo>
                      <a:pt x="89" y="79"/>
                    </a:lnTo>
                    <a:lnTo>
                      <a:pt x="79" y="79"/>
                    </a:lnTo>
                    <a:lnTo>
                      <a:pt x="44" y="79"/>
                    </a:lnTo>
                    <a:lnTo>
                      <a:pt x="44" y="132"/>
                    </a:lnTo>
                    <a:lnTo>
                      <a:pt x="47" y="137"/>
                    </a:lnTo>
                    <a:lnTo>
                      <a:pt x="47" y="142"/>
                    </a:lnTo>
                    <a:lnTo>
                      <a:pt x="47" y="144"/>
                    </a:lnTo>
                    <a:lnTo>
                      <a:pt x="47" y="147"/>
                    </a:lnTo>
                    <a:lnTo>
                      <a:pt x="49" y="147"/>
                    </a:lnTo>
                    <a:lnTo>
                      <a:pt x="54" y="149"/>
                    </a:lnTo>
                    <a:lnTo>
                      <a:pt x="59" y="149"/>
                    </a:lnTo>
                    <a:lnTo>
                      <a:pt x="87" y="149"/>
                    </a:lnTo>
                    <a:lnTo>
                      <a:pt x="97" y="149"/>
                    </a:lnTo>
                    <a:lnTo>
                      <a:pt x="104" y="147"/>
                    </a:lnTo>
                    <a:lnTo>
                      <a:pt x="112" y="144"/>
                    </a:lnTo>
                    <a:lnTo>
                      <a:pt x="117" y="139"/>
                    </a:lnTo>
                    <a:lnTo>
                      <a:pt x="124" y="129"/>
                    </a:lnTo>
                    <a:lnTo>
                      <a:pt x="132" y="117"/>
                    </a:lnTo>
                    <a:lnTo>
                      <a:pt x="137" y="117"/>
                    </a:lnTo>
                    <a:lnTo>
                      <a:pt x="122" y="156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7" y="154"/>
                    </a:lnTo>
                    <a:lnTo>
                      <a:pt x="12" y="152"/>
                    </a:lnTo>
                    <a:lnTo>
                      <a:pt x="17" y="152"/>
                    </a:lnTo>
                    <a:lnTo>
                      <a:pt x="20" y="149"/>
                    </a:lnTo>
                    <a:lnTo>
                      <a:pt x="22" y="144"/>
                    </a:lnTo>
                    <a:lnTo>
                      <a:pt x="22" y="139"/>
                    </a:lnTo>
                    <a:lnTo>
                      <a:pt x="22" y="129"/>
                    </a:lnTo>
                    <a:lnTo>
                      <a:pt x="22" y="27"/>
                    </a:lnTo>
                    <a:lnTo>
                      <a:pt x="22" y="17"/>
                    </a:lnTo>
                    <a:lnTo>
                      <a:pt x="22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4" y="34"/>
                    </a:lnTo>
                    <a:lnTo>
                      <a:pt x="119" y="34"/>
                    </a:lnTo>
                    <a:lnTo>
                      <a:pt x="117" y="22"/>
                    </a:lnTo>
                    <a:lnTo>
                      <a:pt x="114" y="17"/>
                    </a:lnTo>
                    <a:lnTo>
                      <a:pt x="112" y="12"/>
                    </a:lnTo>
                    <a:lnTo>
                      <a:pt x="107" y="10"/>
                    </a:lnTo>
                    <a:lnTo>
                      <a:pt x="99" y="7"/>
                    </a:lnTo>
                    <a:lnTo>
                      <a:pt x="89" y="7"/>
                    </a:lnTo>
                    <a:lnTo>
                      <a:pt x="44" y="7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85"/>
              <p:cNvSpPr>
                <a:spLocks/>
              </p:cNvSpPr>
              <p:nvPr/>
            </p:nvSpPr>
            <p:spPr bwMode="auto">
              <a:xfrm>
                <a:off x="2293" y="3157"/>
                <a:ext cx="117" cy="109"/>
              </a:xfrm>
              <a:custGeom>
                <a:avLst/>
                <a:gdLst/>
                <a:ahLst/>
                <a:cxnLst>
                  <a:cxn ang="0">
                    <a:pos x="45" y="12"/>
                  </a:cxn>
                  <a:cxn ang="0">
                    <a:pos x="65" y="2"/>
                  </a:cxn>
                  <a:cxn ang="0">
                    <a:pos x="80" y="2"/>
                  </a:cxn>
                  <a:cxn ang="0">
                    <a:pos x="92" y="10"/>
                  </a:cxn>
                  <a:cxn ang="0">
                    <a:pos x="100" y="25"/>
                  </a:cxn>
                  <a:cxn ang="0">
                    <a:pos x="100" y="40"/>
                  </a:cxn>
                  <a:cxn ang="0">
                    <a:pos x="100" y="95"/>
                  </a:cxn>
                  <a:cxn ang="0">
                    <a:pos x="102" y="102"/>
                  </a:cxn>
                  <a:cxn ang="0">
                    <a:pos x="110" y="105"/>
                  </a:cxn>
                  <a:cxn ang="0">
                    <a:pos x="117" y="109"/>
                  </a:cxn>
                  <a:cxn ang="0">
                    <a:pos x="62" y="107"/>
                  </a:cxn>
                  <a:cxn ang="0">
                    <a:pos x="72" y="105"/>
                  </a:cxn>
                  <a:cxn ang="0">
                    <a:pos x="80" y="102"/>
                  </a:cxn>
                  <a:cxn ang="0">
                    <a:pos x="80" y="95"/>
                  </a:cxn>
                  <a:cxn ang="0">
                    <a:pos x="80" y="42"/>
                  </a:cxn>
                  <a:cxn ang="0">
                    <a:pos x="80" y="27"/>
                  </a:cxn>
                  <a:cxn ang="0">
                    <a:pos x="75" y="17"/>
                  </a:cxn>
                  <a:cxn ang="0">
                    <a:pos x="65" y="15"/>
                  </a:cxn>
                  <a:cxn ang="0">
                    <a:pos x="45" y="22"/>
                  </a:cxn>
                  <a:cxn ang="0">
                    <a:pos x="37" y="87"/>
                  </a:cxn>
                  <a:cxn ang="0">
                    <a:pos x="37" y="97"/>
                  </a:cxn>
                  <a:cxn ang="0">
                    <a:pos x="40" y="102"/>
                  </a:cxn>
                  <a:cxn ang="0">
                    <a:pos x="47" y="105"/>
                  </a:cxn>
                  <a:cxn ang="0">
                    <a:pos x="55" y="109"/>
                  </a:cxn>
                  <a:cxn ang="0">
                    <a:pos x="0" y="107"/>
                  </a:cxn>
                  <a:cxn ang="0">
                    <a:pos x="7" y="105"/>
                  </a:cxn>
                  <a:cxn ang="0">
                    <a:pos x="15" y="102"/>
                  </a:cxn>
                  <a:cxn ang="0">
                    <a:pos x="17" y="92"/>
                  </a:cxn>
                  <a:cxn ang="0">
                    <a:pos x="17" y="47"/>
                  </a:cxn>
                  <a:cxn ang="0">
                    <a:pos x="17" y="27"/>
                  </a:cxn>
                  <a:cxn ang="0">
                    <a:pos x="15" y="20"/>
                  </a:cxn>
                  <a:cxn ang="0">
                    <a:pos x="12" y="15"/>
                  </a:cxn>
                  <a:cxn ang="0">
                    <a:pos x="5" y="15"/>
                  </a:cxn>
                  <a:cxn ang="0">
                    <a:pos x="0" y="12"/>
                  </a:cxn>
                  <a:cxn ang="0">
                    <a:pos x="37" y="0"/>
                  </a:cxn>
                </a:cxnLst>
                <a:rect l="0" t="0" r="r" b="b"/>
                <a:pathLst>
                  <a:path w="117" h="109">
                    <a:moveTo>
                      <a:pt x="37" y="22"/>
                    </a:moveTo>
                    <a:lnTo>
                      <a:pt x="45" y="12"/>
                    </a:lnTo>
                    <a:lnTo>
                      <a:pt x="55" y="5"/>
                    </a:lnTo>
                    <a:lnTo>
                      <a:pt x="65" y="2"/>
                    </a:lnTo>
                    <a:lnTo>
                      <a:pt x="72" y="0"/>
                    </a:lnTo>
                    <a:lnTo>
                      <a:pt x="80" y="2"/>
                    </a:lnTo>
                    <a:lnTo>
                      <a:pt x="87" y="5"/>
                    </a:lnTo>
                    <a:lnTo>
                      <a:pt x="92" y="10"/>
                    </a:lnTo>
                    <a:lnTo>
                      <a:pt x="97" y="20"/>
                    </a:lnTo>
                    <a:lnTo>
                      <a:pt x="100" y="25"/>
                    </a:lnTo>
                    <a:lnTo>
                      <a:pt x="100" y="32"/>
                    </a:lnTo>
                    <a:lnTo>
                      <a:pt x="100" y="40"/>
                    </a:lnTo>
                    <a:lnTo>
                      <a:pt x="100" y="87"/>
                    </a:lnTo>
                    <a:lnTo>
                      <a:pt x="100" y="95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5" y="105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17" y="109"/>
                    </a:lnTo>
                    <a:lnTo>
                      <a:pt x="62" y="109"/>
                    </a:lnTo>
                    <a:lnTo>
                      <a:pt x="62" y="107"/>
                    </a:lnTo>
                    <a:lnTo>
                      <a:pt x="65" y="107"/>
                    </a:lnTo>
                    <a:lnTo>
                      <a:pt x="72" y="105"/>
                    </a:lnTo>
                    <a:lnTo>
                      <a:pt x="75" y="105"/>
                    </a:lnTo>
                    <a:lnTo>
                      <a:pt x="80" y="102"/>
                    </a:lnTo>
                    <a:lnTo>
                      <a:pt x="80" y="97"/>
                    </a:lnTo>
                    <a:lnTo>
                      <a:pt x="80" y="95"/>
                    </a:lnTo>
                    <a:lnTo>
                      <a:pt x="80" y="87"/>
                    </a:lnTo>
                    <a:lnTo>
                      <a:pt x="80" y="42"/>
                    </a:lnTo>
                    <a:lnTo>
                      <a:pt x="80" y="32"/>
                    </a:lnTo>
                    <a:lnTo>
                      <a:pt x="80" y="27"/>
                    </a:lnTo>
                    <a:lnTo>
                      <a:pt x="77" y="20"/>
                    </a:lnTo>
                    <a:lnTo>
                      <a:pt x="75" y="17"/>
                    </a:lnTo>
                    <a:lnTo>
                      <a:pt x="70" y="15"/>
                    </a:lnTo>
                    <a:lnTo>
                      <a:pt x="65" y="15"/>
                    </a:lnTo>
                    <a:lnTo>
                      <a:pt x="55" y="17"/>
                    </a:lnTo>
                    <a:lnTo>
                      <a:pt x="45" y="22"/>
                    </a:lnTo>
                    <a:lnTo>
                      <a:pt x="37" y="30"/>
                    </a:lnTo>
                    <a:lnTo>
                      <a:pt x="37" y="87"/>
                    </a:lnTo>
                    <a:lnTo>
                      <a:pt x="37" y="92"/>
                    </a:lnTo>
                    <a:lnTo>
                      <a:pt x="37" y="97"/>
                    </a:lnTo>
                    <a:lnTo>
                      <a:pt x="37" y="100"/>
                    </a:lnTo>
                    <a:lnTo>
                      <a:pt x="40" y="102"/>
                    </a:lnTo>
                    <a:lnTo>
                      <a:pt x="42" y="105"/>
                    </a:lnTo>
                    <a:lnTo>
                      <a:pt x="47" y="105"/>
                    </a:lnTo>
                    <a:lnTo>
                      <a:pt x="55" y="107"/>
                    </a:lnTo>
                    <a:lnTo>
                      <a:pt x="55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3" y="107"/>
                    </a:lnTo>
                    <a:lnTo>
                      <a:pt x="7" y="105"/>
                    </a:lnTo>
                    <a:lnTo>
                      <a:pt x="12" y="105"/>
                    </a:lnTo>
                    <a:lnTo>
                      <a:pt x="15" y="102"/>
                    </a:lnTo>
                    <a:lnTo>
                      <a:pt x="15" y="97"/>
                    </a:lnTo>
                    <a:lnTo>
                      <a:pt x="17" y="92"/>
                    </a:lnTo>
                    <a:lnTo>
                      <a:pt x="17" y="87"/>
                    </a:lnTo>
                    <a:lnTo>
                      <a:pt x="17" y="47"/>
                    </a:lnTo>
                    <a:lnTo>
                      <a:pt x="17" y="35"/>
                    </a:lnTo>
                    <a:lnTo>
                      <a:pt x="17" y="27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7" y="22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86"/>
              <p:cNvSpPr>
                <a:spLocks/>
              </p:cNvSpPr>
              <p:nvPr/>
            </p:nvSpPr>
            <p:spPr bwMode="auto">
              <a:xfrm>
                <a:off x="2418" y="3157"/>
                <a:ext cx="107" cy="162"/>
              </a:xfrm>
              <a:custGeom>
                <a:avLst/>
                <a:gdLst/>
                <a:ahLst/>
                <a:cxnLst>
                  <a:cxn ang="0">
                    <a:pos x="19" y="65"/>
                  </a:cxn>
                  <a:cxn ang="0">
                    <a:pos x="9" y="50"/>
                  </a:cxn>
                  <a:cxn ang="0">
                    <a:pos x="9" y="30"/>
                  </a:cxn>
                  <a:cxn ang="0">
                    <a:pos x="19" y="12"/>
                  </a:cxn>
                  <a:cxn ang="0">
                    <a:pos x="39" y="2"/>
                  </a:cxn>
                  <a:cxn ang="0">
                    <a:pos x="59" y="0"/>
                  </a:cxn>
                  <a:cxn ang="0">
                    <a:pos x="77" y="7"/>
                  </a:cxn>
                  <a:cxn ang="0">
                    <a:pos x="104" y="7"/>
                  </a:cxn>
                  <a:cxn ang="0">
                    <a:pos x="107" y="7"/>
                  </a:cxn>
                  <a:cxn ang="0">
                    <a:pos x="107" y="10"/>
                  </a:cxn>
                  <a:cxn ang="0">
                    <a:pos x="107" y="15"/>
                  </a:cxn>
                  <a:cxn ang="0">
                    <a:pos x="107" y="17"/>
                  </a:cxn>
                  <a:cxn ang="0">
                    <a:pos x="104" y="17"/>
                  </a:cxn>
                  <a:cxn ang="0">
                    <a:pos x="87" y="17"/>
                  </a:cxn>
                  <a:cxn ang="0">
                    <a:pos x="92" y="32"/>
                  </a:cxn>
                  <a:cxn ang="0">
                    <a:pos x="92" y="50"/>
                  </a:cxn>
                  <a:cxn ang="0">
                    <a:pos x="82" y="65"/>
                  </a:cxn>
                  <a:cxn ang="0">
                    <a:pos x="62" y="75"/>
                  </a:cxn>
                  <a:cxn ang="0">
                    <a:pos x="42" y="75"/>
                  </a:cxn>
                  <a:cxn ang="0">
                    <a:pos x="29" y="77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9" y="92"/>
                  </a:cxn>
                  <a:cxn ang="0">
                    <a:pos x="37" y="95"/>
                  </a:cxn>
                  <a:cxn ang="0">
                    <a:pos x="52" y="95"/>
                  </a:cxn>
                  <a:cxn ang="0">
                    <a:pos x="77" y="95"/>
                  </a:cxn>
                  <a:cxn ang="0">
                    <a:pos x="89" y="97"/>
                  </a:cxn>
                  <a:cxn ang="0">
                    <a:pos x="99" y="105"/>
                  </a:cxn>
                  <a:cxn ang="0">
                    <a:pos x="104" y="114"/>
                  </a:cxn>
                  <a:cxn ang="0">
                    <a:pos x="104" y="129"/>
                  </a:cxn>
                  <a:cxn ang="0">
                    <a:pos x="94" y="144"/>
                  </a:cxn>
                  <a:cxn ang="0">
                    <a:pos x="47" y="162"/>
                  </a:cxn>
                  <a:cxn ang="0">
                    <a:pos x="19" y="157"/>
                  </a:cxn>
                  <a:cxn ang="0">
                    <a:pos x="2" y="147"/>
                  </a:cxn>
                  <a:cxn ang="0">
                    <a:pos x="0" y="137"/>
                  </a:cxn>
                  <a:cxn ang="0">
                    <a:pos x="5" y="129"/>
                  </a:cxn>
                  <a:cxn ang="0">
                    <a:pos x="9" y="119"/>
                  </a:cxn>
                  <a:cxn ang="0">
                    <a:pos x="19" y="109"/>
                  </a:cxn>
                  <a:cxn ang="0">
                    <a:pos x="12" y="102"/>
                  </a:cxn>
                  <a:cxn ang="0">
                    <a:pos x="9" y="97"/>
                  </a:cxn>
                  <a:cxn ang="0">
                    <a:pos x="12" y="87"/>
                  </a:cxn>
                  <a:cxn ang="0">
                    <a:pos x="22" y="77"/>
                  </a:cxn>
                </a:cxnLst>
                <a:rect l="0" t="0" r="r" b="b"/>
                <a:pathLst>
                  <a:path w="107" h="162">
                    <a:moveTo>
                      <a:pt x="29" y="72"/>
                    </a:moveTo>
                    <a:lnTo>
                      <a:pt x="19" y="65"/>
                    </a:lnTo>
                    <a:lnTo>
                      <a:pt x="14" y="57"/>
                    </a:lnTo>
                    <a:lnTo>
                      <a:pt x="9" y="50"/>
                    </a:lnTo>
                    <a:lnTo>
                      <a:pt x="7" y="40"/>
                    </a:lnTo>
                    <a:lnTo>
                      <a:pt x="9" y="30"/>
                    </a:lnTo>
                    <a:lnTo>
                      <a:pt x="14" y="20"/>
                    </a:lnTo>
                    <a:lnTo>
                      <a:pt x="19" y="12"/>
                    </a:lnTo>
                    <a:lnTo>
                      <a:pt x="29" y="5"/>
                    </a:lnTo>
                    <a:lnTo>
                      <a:pt x="39" y="2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2"/>
                    </a:lnTo>
                    <a:lnTo>
                      <a:pt x="77" y="7"/>
                    </a:lnTo>
                    <a:lnTo>
                      <a:pt x="99" y="7"/>
                    </a:lnTo>
                    <a:lnTo>
                      <a:pt x="104" y="7"/>
                    </a:lnTo>
                    <a:lnTo>
                      <a:pt x="107" y="7"/>
                    </a:lnTo>
                    <a:lnTo>
                      <a:pt x="107" y="7"/>
                    </a:lnTo>
                    <a:lnTo>
                      <a:pt x="107" y="10"/>
                    </a:lnTo>
                    <a:lnTo>
                      <a:pt x="107" y="10"/>
                    </a:lnTo>
                    <a:lnTo>
                      <a:pt x="107" y="12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7" y="17"/>
                    </a:lnTo>
                    <a:lnTo>
                      <a:pt x="107" y="17"/>
                    </a:lnTo>
                    <a:lnTo>
                      <a:pt x="104" y="17"/>
                    </a:lnTo>
                    <a:lnTo>
                      <a:pt x="99" y="17"/>
                    </a:lnTo>
                    <a:lnTo>
                      <a:pt x="87" y="17"/>
                    </a:lnTo>
                    <a:lnTo>
                      <a:pt x="89" y="25"/>
                    </a:lnTo>
                    <a:lnTo>
                      <a:pt x="92" y="32"/>
                    </a:lnTo>
                    <a:lnTo>
                      <a:pt x="92" y="40"/>
                    </a:lnTo>
                    <a:lnTo>
                      <a:pt x="92" y="50"/>
                    </a:lnTo>
                    <a:lnTo>
                      <a:pt x="87" y="57"/>
                    </a:lnTo>
                    <a:lnTo>
                      <a:pt x="82" y="65"/>
                    </a:lnTo>
                    <a:lnTo>
                      <a:pt x="72" y="72"/>
                    </a:lnTo>
                    <a:lnTo>
                      <a:pt x="62" y="75"/>
                    </a:lnTo>
                    <a:lnTo>
                      <a:pt x="49" y="75"/>
                    </a:lnTo>
                    <a:lnTo>
                      <a:pt x="42" y="75"/>
                    </a:lnTo>
                    <a:lnTo>
                      <a:pt x="34" y="75"/>
                    </a:lnTo>
                    <a:lnTo>
                      <a:pt x="29" y="77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4" y="87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9" y="92"/>
                    </a:lnTo>
                    <a:lnTo>
                      <a:pt x="34" y="95"/>
                    </a:lnTo>
                    <a:lnTo>
                      <a:pt x="37" y="95"/>
                    </a:lnTo>
                    <a:lnTo>
                      <a:pt x="44" y="95"/>
                    </a:lnTo>
                    <a:lnTo>
                      <a:pt x="52" y="95"/>
                    </a:lnTo>
                    <a:lnTo>
                      <a:pt x="64" y="95"/>
                    </a:lnTo>
                    <a:lnTo>
                      <a:pt x="77" y="95"/>
                    </a:lnTo>
                    <a:lnTo>
                      <a:pt x="82" y="97"/>
                    </a:lnTo>
                    <a:lnTo>
                      <a:pt x="89" y="97"/>
                    </a:lnTo>
                    <a:lnTo>
                      <a:pt x="94" y="100"/>
                    </a:lnTo>
                    <a:lnTo>
                      <a:pt x="99" y="105"/>
                    </a:lnTo>
                    <a:lnTo>
                      <a:pt x="104" y="109"/>
                    </a:lnTo>
                    <a:lnTo>
                      <a:pt x="104" y="114"/>
                    </a:lnTo>
                    <a:lnTo>
                      <a:pt x="107" y="119"/>
                    </a:lnTo>
                    <a:lnTo>
                      <a:pt x="104" y="129"/>
                    </a:lnTo>
                    <a:lnTo>
                      <a:pt x="102" y="137"/>
                    </a:lnTo>
                    <a:lnTo>
                      <a:pt x="94" y="144"/>
                    </a:lnTo>
                    <a:lnTo>
                      <a:pt x="72" y="157"/>
                    </a:lnTo>
                    <a:lnTo>
                      <a:pt x="47" y="162"/>
                    </a:lnTo>
                    <a:lnTo>
                      <a:pt x="32" y="162"/>
                    </a:lnTo>
                    <a:lnTo>
                      <a:pt x="19" y="157"/>
                    </a:lnTo>
                    <a:lnTo>
                      <a:pt x="7" y="152"/>
                    </a:lnTo>
                    <a:lnTo>
                      <a:pt x="2" y="147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5" y="129"/>
                    </a:lnTo>
                    <a:lnTo>
                      <a:pt x="9" y="122"/>
                    </a:lnTo>
                    <a:lnTo>
                      <a:pt x="9" y="119"/>
                    </a:lnTo>
                    <a:lnTo>
                      <a:pt x="14" y="117"/>
                    </a:lnTo>
                    <a:lnTo>
                      <a:pt x="19" y="109"/>
                    </a:lnTo>
                    <a:lnTo>
                      <a:pt x="14" y="107"/>
                    </a:lnTo>
                    <a:lnTo>
                      <a:pt x="12" y="102"/>
                    </a:lnTo>
                    <a:lnTo>
                      <a:pt x="9" y="100"/>
                    </a:lnTo>
                    <a:lnTo>
                      <a:pt x="9" y="97"/>
                    </a:lnTo>
                    <a:lnTo>
                      <a:pt x="9" y="92"/>
                    </a:lnTo>
                    <a:lnTo>
                      <a:pt x="12" y="87"/>
                    </a:lnTo>
                    <a:lnTo>
                      <a:pt x="17" y="82"/>
                    </a:lnTo>
                    <a:lnTo>
                      <a:pt x="22" y="77"/>
                    </a:lnTo>
                    <a:lnTo>
                      <a:pt x="29" y="72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87"/>
              <p:cNvSpPr>
                <a:spLocks/>
              </p:cNvSpPr>
              <p:nvPr/>
            </p:nvSpPr>
            <p:spPr bwMode="auto">
              <a:xfrm>
                <a:off x="2447" y="3162"/>
                <a:ext cx="43" cy="6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2"/>
                  </a:cxn>
                  <a:cxn ang="0">
                    <a:pos x="10" y="5"/>
                  </a:cxn>
                  <a:cxn ang="0">
                    <a:pos x="5" y="7"/>
                  </a:cxn>
                  <a:cxn ang="0">
                    <a:pos x="3" y="12"/>
                  </a:cxn>
                  <a:cxn ang="0">
                    <a:pos x="0" y="20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3" y="50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3" y="65"/>
                  </a:cxn>
                  <a:cxn ang="0">
                    <a:pos x="28" y="65"/>
                  </a:cxn>
                  <a:cxn ang="0">
                    <a:pos x="33" y="62"/>
                  </a:cxn>
                  <a:cxn ang="0">
                    <a:pos x="38" y="57"/>
                  </a:cxn>
                  <a:cxn ang="0">
                    <a:pos x="40" y="52"/>
                  </a:cxn>
                  <a:cxn ang="0">
                    <a:pos x="43" y="47"/>
                  </a:cxn>
                  <a:cxn ang="0">
                    <a:pos x="43" y="37"/>
                  </a:cxn>
                  <a:cxn ang="0">
                    <a:pos x="43" y="25"/>
                  </a:cxn>
                  <a:cxn ang="0">
                    <a:pos x="40" y="17"/>
                  </a:cxn>
                  <a:cxn ang="0">
                    <a:pos x="35" y="7"/>
                  </a:cxn>
                  <a:cxn ang="0">
                    <a:pos x="30" y="5"/>
                  </a:cxn>
                  <a:cxn ang="0">
                    <a:pos x="25" y="2"/>
                  </a:cxn>
                  <a:cxn ang="0">
                    <a:pos x="20" y="0"/>
                  </a:cxn>
                </a:cxnLst>
                <a:rect l="0" t="0" r="r" b="b"/>
                <a:pathLst>
                  <a:path w="43" h="65">
                    <a:moveTo>
                      <a:pt x="20" y="0"/>
                    </a:moveTo>
                    <a:lnTo>
                      <a:pt x="15" y="2"/>
                    </a:lnTo>
                    <a:lnTo>
                      <a:pt x="10" y="5"/>
                    </a:lnTo>
                    <a:lnTo>
                      <a:pt x="5" y="7"/>
                    </a:lnTo>
                    <a:lnTo>
                      <a:pt x="3" y="12"/>
                    </a:lnTo>
                    <a:lnTo>
                      <a:pt x="0" y="20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3" y="50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3" y="65"/>
                    </a:lnTo>
                    <a:lnTo>
                      <a:pt x="28" y="65"/>
                    </a:lnTo>
                    <a:lnTo>
                      <a:pt x="33" y="62"/>
                    </a:lnTo>
                    <a:lnTo>
                      <a:pt x="38" y="57"/>
                    </a:lnTo>
                    <a:lnTo>
                      <a:pt x="40" y="52"/>
                    </a:lnTo>
                    <a:lnTo>
                      <a:pt x="43" y="47"/>
                    </a:lnTo>
                    <a:lnTo>
                      <a:pt x="43" y="37"/>
                    </a:lnTo>
                    <a:lnTo>
                      <a:pt x="43" y="25"/>
                    </a:lnTo>
                    <a:lnTo>
                      <a:pt x="40" y="17"/>
                    </a:lnTo>
                    <a:lnTo>
                      <a:pt x="35" y="7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20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88"/>
              <p:cNvSpPr>
                <a:spLocks/>
              </p:cNvSpPr>
              <p:nvPr/>
            </p:nvSpPr>
            <p:spPr bwMode="auto">
              <a:xfrm>
                <a:off x="2435" y="3266"/>
                <a:ext cx="80" cy="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8"/>
                  </a:cxn>
                  <a:cxn ang="0">
                    <a:pos x="2" y="13"/>
                  </a:cxn>
                  <a:cxn ang="0">
                    <a:pos x="0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5" y="30"/>
                  </a:cxn>
                  <a:cxn ang="0">
                    <a:pos x="15" y="35"/>
                  </a:cxn>
                  <a:cxn ang="0">
                    <a:pos x="25" y="38"/>
                  </a:cxn>
                  <a:cxn ang="0">
                    <a:pos x="40" y="38"/>
                  </a:cxn>
                  <a:cxn ang="0">
                    <a:pos x="52" y="38"/>
                  </a:cxn>
                  <a:cxn ang="0">
                    <a:pos x="62" y="35"/>
                  </a:cxn>
                  <a:cxn ang="0">
                    <a:pos x="70" y="30"/>
                  </a:cxn>
                  <a:cxn ang="0">
                    <a:pos x="77" y="25"/>
                  </a:cxn>
                  <a:cxn ang="0">
                    <a:pos x="80" y="20"/>
                  </a:cxn>
                  <a:cxn ang="0">
                    <a:pos x="80" y="15"/>
                  </a:cxn>
                  <a:cxn ang="0">
                    <a:pos x="80" y="13"/>
                  </a:cxn>
                  <a:cxn ang="0">
                    <a:pos x="77" y="8"/>
                  </a:cxn>
                  <a:cxn ang="0">
                    <a:pos x="75" y="8"/>
                  </a:cxn>
                  <a:cxn ang="0">
                    <a:pos x="70" y="5"/>
                  </a:cxn>
                  <a:cxn ang="0">
                    <a:pos x="62" y="5"/>
                  </a:cxn>
                  <a:cxn ang="0">
                    <a:pos x="50" y="3"/>
                  </a:cxn>
                  <a:cxn ang="0">
                    <a:pos x="27" y="3"/>
                  </a:cxn>
                  <a:cxn ang="0">
                    <a:pos x="10" y="0"/>
                  </a:cxn>
                </a:cxnLst>
                <a:rect l="0" t="0" r="r" b="b"/>
                <a:pathLst>
                  <a:path w="80" h="38">
                    <a:moveTo>
                      <a:pt x="10" y="0"/>
                    </a:moveTo>
                    <a:lnTo>
                      <a:pt x="5" y="8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5" y="30"/>
                    </a:lnTo>
                    <a:lnTo>
                      <a:pt x="15" y="35"/>
                    </a:lnTo>
                    <a:lnTo>
                      <a:pt x="25" y="38"/>
                    </a:lnTo>
                    <a:lnTo>
                      <a:pt x="40" y="38"/>
                    </a:lnTo>
                    <a:lnTo>
                      <a:pt x="52" y="38"/>
                    </a:lnTo>
                    <a:lnTo>
                      <a:pt x="62" y="35"/>
                    </a:lnTo>
                    <a:lnTo>
                      <a:pt x="70" y="30"/>
                    </a:lnTo>
                    <a:lnTo>
                      <a:pt x="77" y="25"/>
                    </a:lnTo>
                    <a:lnTo>
                      <a:pt x="80" y="20"/>
                    </a:lnTo>
                    <a:lnTo>
                      <a:pt x="80" y="15"/>
                    </a:lnTo>
                    <a:lnTo>
                      <a:pt x="80" y="13"/>
                    </a:lnTo>
                    <a:lnTo>
                      <a:pt x="77" y="8"/>
                    </a:lnTo>
                    <a:lnTo>
                      <a:pt x="75" y="8"/>
                    </a:lnTo>
                    <a:lnTo>
                      <a:pt x="70" y="5"/>
                    </a:lnTo>
                    <a:lnTo>
                      <a:pt x="62" y="5"/>
                    </a:lnTo>
                    <a:lnTo>
                      <a:pt x="50" y="3"/>
                    </a:lnTo>
                    <a:lnTo>
                      <a:pt x="27" y="3"/>
                    </a:lnTo>
                    <a:lnTo>
                      <a:pt x="10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89"/>
              <p:cNvSpPr>
                <a:spLocks/>
              </p:cNvSpPr>
              <p:nvPr/>
            </p:nvSpPr>
            <p:spPr bwMode="auto">
              <a:xfrm>
                <a:off x="2540" y="3157"/>
                <a:ext cx="89" cy="114"/>
              </a:xfrm>
              <a:custGeom>
                <a:avLst/>
                <a:gdLst/>
                <a:ahLst/>
                <a:cxnLst>
                  <a:cxn ang="0">
                    <a:pos x="14" y="45"/>
                  </a:cxn>
                  <a:cxn ang="0">
                    <a:pos x="17" y="55"/>
                  </a:cxn>
                  <a:cxn ang="0">
                    <a:pos x="17" y="65"/>
                  </a:cxn>
                  <a:cxn ang="0">
                    <a:pos x="22" y="75"/>
                  </a:cxn>
                  <a:cxn ang="0">
                    <a:pos x="27" y="80"/>
                  </a:cxn>
                  <a:cxn ang="0">
                    <a:pos x="34" y="90"/>
                  </a:cxn>
                  <a:cxn ang="0">
                    <a:pos x="44" y="92"/>
                  </a:cxn>
                  <a:cxn ang="0">
                    <a:pos x="54" y="95"/>
                  </a:cxn>
                  <a:cxn ang="0">
                    <a:pos x="64" y="92"/>
                  </a:cxn>
                  <a:cxn ang="0">
                    <a:pos x="72" y="90"/>
                  </a:cxn>
                  <a:cxn ang="0">
                    <a:pos x="77" y="85"/>
                  </a:cxn>
                  <a:cxn ang="0">
                    <a:pos x="82" y="77"/>
                  </a:cxn>
                  <a:cxn ang="0">
                    <a:pos x="84" y="70"/>
                  </a:cxn>
                  <a:cxn ang="0">
                    <a:pos x="89" y="72"/>
                  </a:cxn>
                  <a:cxn ang="0">
                    <a:pos x="87" y="82"/>
                  </a:cxn>
                  <a:cxn ang="0">
                    <a:pos x="82" y="92"/>
                  </a:cxn>
                  <a:cxn ang="0">
                    <a:pos x="74" y="100"/>
                  </a:cxn>
                  <a:cxn ang="0">
                    <a:pos x="67" y="107"/>
                  </a:cxn>
                  <a:cxn ang="0">
                    <a:pos x="57" y="112"/>
                  </a:cxn>
                  <a:cxn ang="0">
                    <a:pos x="44" y="114"/>
                  </a:cxn>
                  <a:cxn ang="0">
                    <a:pos x="34" y="112"/>
                  </a:cxn>
                  <a:cxn ang="0">
                    <a:pos x="22" y="107"/>
                  </a:cxn>
                  <a:cxn ang="0">
                    <a:pos x="12" y="100"/>
                  </a:cxn>
                  <a:cxn ang="0">
                    <a:pos x="2" y="82"/>
                  </a:cxn>
                  <a:cxn ang="0">
                    <a:pos x="0" y="57"/>
                  </a:cxn>
                  <a:cxn ang="0">
                    <a:pos x="2" y="35"/>
                  </a:cxn>
                  <a:cxn ang="0">
                    <a:pos x="12" y="15"/>
                  </a:cxn>
                  <a:cxn ang="0">
                    <a:pos x="19" y="7"/>
                  </a:cxn>
                  <a:cxn ang="0">
                    <a:pos x="29" y="5"/>
                  </a:cxn>
                  <a:cxn ang="0">
                    <a:pos x="37" y="0"/>
                  </a:cxn>
                  <a:cxn ang="0">
                    <a:pos x="47" y="0"/>
                  </a:cxn>
                  <a:cxn ang="0">
                    <a:pos x="59" y="2"/>
                  </a:cxn>
                  <a:cxn ang="0">
                    <a:pos x="69" y="5"/>
                  </a:cxn>
                  <a:cxn ang="0">
                    <a:pos x="77" y="12"/>
                  </a:cxn>
                  <a:cxn ang="0">
                    <a:pos x="84" y="20"/>
                  </a:cxn>
                  <a:cxn ang="0">
                    <a:pos x="87" y="32"/>
                  </a:cxn>
                  <a:cxn ang="0">
                    <a:pos x="89" y="45"/>
                  </a:cxn>
                  <a:cxn ang="0">
                    <a:pos x="14" y="45"/>
                  </a:cxn>
                </a:cxnLst>
                <a:rect l="0" t="0" r="r" b="b"/>
                <a:pathLst>
                  <a:path w="89" h="114">
                    <a:moveTo>
                      <a:pt x="14" y="45"/>
                    </a:moveTo>
                    <a:lnTo>
                      <a:pt x="17" y="55"/>
                    </a:lnTo>
                    <a:lnTo>
                      <a:pt x="17" y="65"/>
                    </a:lnTo>
                    <a:lnTo>
                      <a:pt x="22" y="75"/>
                    </a:lnTo>
                    <a:lnTo>
                      <a:pt x="27" y="80"/>
                    </a:lnTo>
                    <a:lnTo>
                      <a:pt x="34" y="90"/>
                    </a:lnTo>
                    <a:lnTo>
                      <a:pt x="44" y="92"/>
                    </a:lnTo>
                    <a:lnTo>
                      <a:pt x="54" y="95"/>
                    </a:lnTo>
                    <a:lnTo>
                      <a:pt x="64" y="92"/>
                    </a:lnTo>
                    <a:lnTo>
                      <a:pt x="72" y="90"/>
                    </a:lnTo>
                    <a:lnTo>
                      <a:pt x="77" y="85"/>
                    </a:lnTo>
                    <a:lnTo>
                      <a:pt x="82" y="77"/>
                    </a:lnTo>
                    <a:lnTo>
                      <a:pt x="84" y="70"/>
                    </a:lnTo>
                    <a:lnTo>
                      <a:pt x="89" y="72"/>
                    </a:lnTo>
                    <a:lnTo>
                      <a:pt x="87" y="82"/>
                    </a:lnTo>
                    <a:lnTo>
                      <a:pt x="82" y="92"/>
                    </a:lnTo>
                    <a:lnTo>
                      <a:pt x="74" y="100"/>
                    </a:lnTo>
                    <a:lnTo>
                      <a:pt x="67" y="107"/>
                    </a:lnTo>
                    <a:lnTo>
                      <a:pt x="57" y="112"/>
                    </a:lnTo>
                    <a:lnTo>
                      <a:pt x="44" y="114"/>
                    </a:lnTo>
                    <a:lnTo>
                      <a:pt x="34" y="112"/>
                    </a:lnTo>
                    <a:lnTo>
                      <a:pt x="22" y="107"/>
                    </a:lnTo>
                    <a:lnTo>
                      <a:pt x="12" y="100"/>
                    </a:lnTo>
                    <a:lnTo>
                      <a:pt x="2" y="82"/>
                    </a:lnTo>
                    <a:lnTo>
                      <a:pt x="0" y="57"/>
                    </a:lnTo>
                    <a:lnTo>
                      <a:pt x="2" y="35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9" y="5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9" y="2"/>
                    </a:lnTo>
                    <a:lnTo>
                      <a:pt x="69" y="5"/>
                    </a:lnTo>
                    <a:lnTo>
                      <a:pt x="77" y="12"/>
                    </a:lnTo>
                    <a:lnTo>
                      <a:pt x="84" y="20"/>
                    </a:lnTo>
                    <a:lnTo>
                      <a:pt x="87" y="32"/>
                    </a:lnTo>
                    <a:lnTo>
                      <a:pt x="89" y="45"/>
                    </a:lnTo>
                    <a:lnTo>
                      <a:pt x="14" y="45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90"/>
              <p:cNvSpPr>
                <a:spLocks/>
              </p:cNvSpPr>
              <p:nvPr/>
            </p:nvSpPr>
            <p:spPr bwMode="auto">
              <a:xfrm>
                <a:off x="2554" y="3164"/>
                <a:ext cx="50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0" y="30"/>
                  </a:cxn>
                  <a:cxn ang="0">
                    <a:pos x="50" y="20"/>
                  </a:cxn>
                  <a:cxn ang="0">
                    <a:pos x="48" y="15"/>
                  </a:cxn>
                  <a:cxn ang="0">
                    <a:pos x="45" y="10"/>
                  </a:cxn>
                  <a:cxn ang="0">
                    <a:pos x="40" y="5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0" y="3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5" y="15"/>
                  </a:cxn>
                  <a:cxn ang="0">
                    <a:pos x="3" y="20"/>
                  </a:cxn>
                  <a:cxn ang="0">
                    <a:pos x="0" y="30"/>
                  </a:cxn>
                </a:cxnLst>
                <a:rect l="0" t="0" r="r" b="b"/>
                <a:pathLst>
                  <a:path w="50" h="30">
                    <a:moveTo>
                      <a:pt x="0" y="30"/>
                    </a:moveTo>
                    <a:lnTo>
                      <a:pt x="50" y="30"/>
                    </a:lnTo>
                    <a:lnTo>
                      <a:pt x="50" y="20"/>
                    </a:lnTo>
                    <a:lnTo>
                      <a:pt x="48" y="15"/>
                    </a:lnTo>
                    <a:lnTo>
                      <a:pt x="45" y="10"/>
                    </a:lnTo>
                    <a:lnTo>
                      <a:pt x="40" y="5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0" y="3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91"/>
              <p:cNvSpPr>
                <a:spLocks/>
              </p:cNvSpPr>
              <p:nvPr/>
            </p:nvSpPr>
            <p:spPr bwMode="auto">
              <a:xfrm>
                <a:off x="2711" y="3105"/>
                <a:ext cx="105" cy="166"/>
              </a:xfrm>
              <a:custGeom>
                <a:avLst/>
                <a:gdLst/>
                <a:ahLst/>
                <a:cxnLst>
                  <a:cxn ang="0">
                    <a:pos x="95" y="54"/>
                  </a:cxn>
                  <a:cxn ang="0">
                    <a:pos x="87" y="44"/>
                  </a:cxn>
                  <a:cxn ang="0">
                    <a:pos x="83" y="30"/>
                  </a:cxn>
                  <a:cxn ang="0">
                    <a:pos x="68" y="15"/>
                  </a:cxn>
                  <a:cxn ang="0">
                    <a:pos x="45" y="10"/>
                  </a:cxn>
                  <a:cxn ang="0">
                    <a:pos x="33" y="12"/>
                  </a:cxn>
                  <a:cxn ang="0">
                    <a:pos x="23" y="22"/>
                  </a:cxn>
                  <a:cxn ang="0">
                    <a:pos x="18" y="34"/>
                  </a:cxn>
                  <a:cxn ang="0">
                    <a:pos x="23" y="47"/>
                  </a:cxn>
                  <a:cxn ang="0">
                    <a:pos x="35" y="57"/>
                  </a:cxn>
                  <a:cxn ang="0">
                    <a:pos x="58" y="69"/>
                  </a:cxn>
                  <a:cxn ang="0">
                    <a:pos x="80" y="84"/>
                  </a:cxn>
                  <a:cxn ang="0">
                    <a:pos x="95" y="97"/>
                  </a:cxn>
                  <a:cxn ang="0">
                    <a:pos x="102" y="112"/>
                  </a:cxn>
                  <a:cxn ang="0">
                    <a:pos x="102" y="134"/>
                  </a:cxn>
                  <a:cxn ang="0">
                    <a:pos x="90" y="154"/>
                  </a:cxn>
                  <a:cxn ang="0">
                    <a:pos x="68" y="164"/>
                  </a:cxn>
                  <a:cxn ang="0">
                    <a:pos x="48" y="166"/>
                  </a:cxn>
                  <a:cxn ang="0">
                    <a:pos x="38" y="164"/>
                  </a:cxn>
                  <a:cxn ang="0">
                    <a:pos x="28" y="161"/>
                  </a:cxn>
                  <a:cxn ang="0">
                    <a:pos x="15" y="157"/>
                  </a:cxn>
                  <a:cxn ang="0">
                    <a:pos x="10" y="157"/>
                  </a:cxn>
                  <a:cxn ang="0">
                    <a:pos x="5" y="161"/>
                  </a:cxn>
                  <a:cxn ang="0">
                    <a:pos x="0" y="166"/>
                  </a:cxn>
                  <a:cxn ang="0">
                    <a:pos x="5" y="112"/>
                  </a:cxn>
                  <a:cxn ang="0">
                    <a:pos x="10" y="132"/>
                  </a:cxn>
                  <a:cxn ang="0">
                    <a:pos x="20" y="144"/>
                  </a:cxn>
                  <a:cxn ang="0">
                    <a:pos x="40" y="157"/>
                  </a:cxn>
                  <a:cxn ang="0">
                    <a:pos x="63" y="157"/>
                  </a:cxn>
                  <a:cxn ang="0">
                    <a:pos x="75" y="149"/>
                  </a:cxn>
                  <a:cxn ang="0">
                    <a:pos x="83" y="137"/>
                  </a:cxn>
                  <a:cxn ang="0">
                    <a:pos x="83" y="124"/>
                  </a:cxn>
                  <a:cxn ang="0">
                    <a:pos x="78" y="114"/>
                  </a:cxn>
                  <a:cxn ang="0">
                    <a:pos x="68" y="107"/>
                  </a:cxn>
                  <a:cxn ang="0">
                    <a:pos x="55" y="99"/>
                  </a:cxn>
                  <a:cxn ang="0">
                    <a:pos x="33" y="87"/>
                  </a:cxn>
                  <a:cxn ang="0">
                    <a:pos x="18" y="74"/>
                  </a:cxn>
                  <a:cxn ang="0">
                    <a:pos x="3" y="59"/>
                  </a:cxn>
                  <a:cxn ang="0">
                    <a:pos x="0" y="42"/>
                  </a:cxn>
                  <a:cxn ang="0">
                    <a:pos x="5" y="22"/>
                  </a:cxn>
                  <a:cxn ang="0">
                    <a:pos x="23" y="5"/>
                  </a:cxn>
                  <a:cxn ang="0">
                    <a:pos x="45" y="0"/>
                  </a:cxn>
                  <a:cxn ang="0">
                    <a:pos x="73" y="7"/>
                  </a:cxn>
                  <a:cxn ang="0">
                    <a:pos x="83" y="10"/>
                  </a:cxn>
                  <a:cxn ang="0">
                    <a:pos x="87" y="7"/>
                  </a:cxn>
                  <a:cxn ang="0">
                    <a:pos x="90" y="0"/>
                  </a:cxn>
                </a:cxnLst>
                <a:rect l="0" t="0" r="r" b="b"/>
                <a:pathLst>
                  <a:path w="105" h="166">
                    <a:moveTo>
                      <a:pt x="95" y="0"/>
                    </a:moveTo>
                    <a:lnTo>
                      <a:pt x="95" y="54"/>
                    </a:lnTo>
                    <a:lnTo>
                      <a:pt x="90" y="54"/>
                    </a:lnTo>
                    <a:lnTo>
                      <a:pt x="87" y="44"/>
                    </a:lnTo>
                    <a:lnTo>
                      <a:pt x="85" y="37"/>
                    </a:lnTo>
                    <a:lnTo>
                      <a:pt x="83" y="30"/>
                    </a:lnTo>
                    <a:lnTo>
                      <a:pt x="75" y="22"/>
                    </a:lnTo>
                    <a:lnTo>
                      <a:pt x="68" y="15"/>
                    </a:lnTo>
                    <a:lnTo>
                      <a:pt x="58" y="12"/>
                    </a:lnTo>
                    <a:lnTo>
                      <a:pt x="45" y="10"/>
                    </a:lnTo>
                    <a:lnTo>
                      <a:pt x="38" y="10"/>
                    </a:lnTo>
                    <a:lnTo>
                      <a:pt x="33" y="12"/>
                    </a:lnTo>
                    <a:lnTo>
                      <a:pt x="25" y="17"/>
                    </a:lnTo>
                    <a:lnTo>
                      <a:pt x="23" y="22"/>
                    </a:lnTo>
                    <a:lnTo>
                      <a:pt x="18" y="27"/>
                    </a:lnTo>
                    <a:lnTo>
                      <a:pt x="18" y="34"/>
                    </a:lnTo>
                    <a:lnTo>
                      <a:pt x="20" y="42"/>
                    </a:lnTo>
                    <a:lnTo>
                      <a:pt x="23" y="47"/>
                    </a:lnTo>
                    <a:lnTo>
                      <a:pt x="28" y="52"/>
                    </a:lnTo>
                    <a:lnTo>
                      <a:pt x="35" y="57"/>
                    </a:lnTo>
                    <a:lnTo>
                      <a:pt x="45" y="64"/>
                    </a:lnTo>
                    <a:lnTo>
                      <a:pt x="58" y="69"/>
                    </a:lnTo>
                    <a:lnTo>
                      <a:pt x="70" y="77"/>
                    </a:lnTo>
                    <a:lnTo>
                      <a:pt x="80" y="84"/>
                    </a:lnTo>
                    <a:lnTo>
                      <a:pt x="87" y="89"/>
                    </a:lnTo>
                    <a:lnTo>
                      <a:pt x="95" y="97"/>
                    </a:lnTo>
                    <a:lnTo>
                      <a:pt x="100" y="104"/>
                    </a:lnTo>
                    <a:lnTo>
                      <a:pt x="102" y="112"/>
                    </a:lnTo>
                    <a:lnTo>
                      <a:pt x="105" y="122"/>
                    </a:lnTo>
                    <a:lnTo>
                      <a:pt x="102" y="134"/>
                    </a:lnTo>
                    <a:lnTo>
                      <a:pt x="97" y="144"/>
                    </a:lnTo>
                    <a:lnTo>
                      <a:pt x="90" y="154"/>
                    </a:lnTo>
                    <a:lnTo>
                      <a:pt x="80" y="159"/>
                    </a:lnTo>
                    <a:lnTo>
                      <a:pt x="68" y="164"/>
                    </a:lnTo>
                    <a:lnTo>
                      <a:pt x="55" y="166"/>
                    </a:lnTo>
                    <a:lnTo>
                      <a:pt x="48" y="166"/>
                    </a:lnTo>
                    <a:lnTo>
                      <a:pt x="43" y="164"/>
                    </a:lnTo>
                    <a:lnTo>
                      <a:pt x="38" y="164"/>
                    </a:lnTo>
                    <a:lnTo>
                      <a:pt x="33" y="161"/>
                    </a:lnTo>
                    <a:lnTo>
                      <a:pt x="28" y="161"/>
                    </a:lnTo>
                    <a:lnTo>
                      <a:pt x="20" y="159"/>
                    </a:lnTo>
                    <a:lnTo>
                      <a:pt x="15" y="157"/>
                    </a:lnTo>
                    <a:lnTo>
                      <a:pt x="13" y="157"/>
                    </a:lnTo>
                    <a:lnTo>
                      <a:pt x="10" y="157"/>
                    </a:lnTo>
                    <a:lnTo>
                      <a:pt x="8" y="159"/>
                    </a:lnTo>
                    <a:lnTo>
                      <a:pt x="5" y="161"/>
                    </a:lnTo>
                    <a:lnTo>
                      <a:pt x="5" y="166"/>
                    </a:lnTo>
                    <a:lnTo>
                      <a:pt x="0" y="166"/>
                    </a:lnTo>
                    <a:lnTo>
                      <a:pt x="0" y="112"/>
                    </a:lnTo>
                    <a:lnTo>
                      <a:pt x="5" y="112"/>
                    </a:lnTo>
                    <a:lnTo>
                      <a:pt x="8" y="122"/>
                    </a:lnTo>
                    <a:lnTo>
                      <a:pt x="10" y="132"/>
                    </a:lnTo>
                    <a:lnTo>
                      <a:pt x="13" y="137"/>
                    </a:lnTo>
                    <a:lnTo>
                      <a:pt x="20" y="144"/>
                    </a:lnTo>
                    <a:lnTo>
                      <a:pt x="30" y="152"/>
                    </a:lnTo>
                    <a:lnTo>
                      <a:pt x="40" y="157"/>
                    </a:lnTo>
                    <a:lnTo>
                      <a:pt x="53" y="157"/>
                    </a:lnTo>
                    <a:lnTo>
                      <a:pt x="63" y="157"/>
                    </a:lnTo>
                    <a:lnTo>
                      <a:pt x="70" y="154"/>
                    </a:lnTo>
                    <a:lnTo>
                      <a:pt x="75" y="149"/>
                    </a:lnTo>
                    <a:lnTo>
                      <a:pt x="80" y="144"/>
                    </a:lnTo>
                    <a:lnTo>
                      <a:pt x="83" y="137"/>
                    </a:lnTo>
                    <a:lnTo>
                      <a:pt x="85" y="132"/>
                    </a:lnTo>
                    <a:lnTo>
                      <a:pt x="83" y="124"/>
                    </a:lnTo>
                    <a:lnTo>
                      <a:pt x="80" y="119"/>
                    </a:lnTo>
                    <a:lnTo>
                      <a:pt x="78" y="114"/>
                    </a:lnTo>
                    <a:lnTo>
                      <a:pt x="70" y="109"/>
                    </a:lnTo>
                    <a:lnTo>
                      <a:pt x="68" y="107"/>
                    </a:lnTo>
                    <a:lnTo>
                      <a:pt x="63" y="102"/>
                    </a:lnTo>
                    <a:lnTo>
                      <a:pt x="55" y="99"/>
                    </a:lnTo>
                    <a:lnTo>
                      <a:pt x="45" y="94"/>
                    </a:lnTo>
                    <a:lnTo>
                      <a:pt x="33" y="87"/>
                    </a:lnTo>
                    <a:lnTo>
                      <a:pt x="25" y="79"/>
                    </a:lnTo>
                    <a:lnTo>
                      <a:pt x="18" y="74"/>
                    </a:lnTo>
                    <a:lnTo>
                      <a:pt x="10" y="67"/>
                    </a:lnTo>
                    <a:lnTo>
                      <a:pt x="3" y="59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0" y="32"/>
                    </a:lnTo>
                    <a:lnTo>
                      <a:pt x="5" y="22"/>
                    </a:lnTo>
                    <a:lnTo>
                      <a:pt x="13" y="12"/>
                    </a:lnTo>
                    <a:lnTo>
                      <a:pt x="23" y="5"/>
                    </a:lnTo>
                    <a:lnTo>
                      <a:pt x="33" y="2"/>
                    </a:lnTo>
                    <a:lnTo>
                      <a:pt x="45" y="0"/>
                    </a:lnTo>
                    <a:lnTo>
                      <a:pt x="60" y="2"/>
                    </a:lnTo>
                    <a:lnTo>
                      <a:pt x="73" y="7"/>
                    </a:lnTo>
                    <a:lnTo>
                      <a:pt x="78" y="10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90" y="0"/>
                    </a:lnTo>
                    <a:lnTo>
                      <a:pt x="95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92"/>
              <p:cNvSpPr>
                <a:spLocks/>
              </p:cNvSpPr>
              <p:nvPr/>
            </p:nvSpPr>
            <p:spPr bwMode="auto">
              <a:xfrm>
                <a:off x="2828" y="3157"/>
                <a:ext cx="112" cy="16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38" y="25"/>
                  </a:cxn>
                  <a:cxn ang="0">
                    <a:pos x="45" y="15"/>
                  </a:cxn>
                  <a:cxn ang="0">
                    <a:pos x="55" y="5"/>
                  </a:cxn>
                  <a:cxn ang="0">
                    <a:pos x="63" y="2"/>
                  </a:cxn>
                  <a:cxn ang="0">
                    <a:pos x="73" y="0"/>
                  </a:cxn>
                  <a:cxn ang="0">
                    <a:pos x="83" y="2"/>
                  </a:cxn>
                  <a:cxn ang="0">
                    <a:pos x="90" y="5"/>
                  </a:cxn>
                  <a:cxn ang="0">
                    <a:pos x="100" y="12"/>
                  </a:cxn>
                  <a:cxn ang="0">
                    <a:pos x="107" y="30"/>
                  </a:cxn>
                  <a:cxn ang="0">
                    <a:pos x="112" y="52"/>
                  </a:cxn>
                  <a:cxn ang="0">
                    <a:pos x="107" y="77"/>
                  </a:cxn>
                  <a:cxn ang="0">
                    <a:pos x="95" y="100"/>
                  </a:cxn>
                  <a:cxn ang="0">
                    <a:pos x="88" y="107"/>
                  </a:cxn>
                  <a:cxn ang="0">
                    <a:pos x="75" y="112"/>
                  </a:cxn>
                  <a:cxn ang="0">
                    <a:pos x="63" y="114"/>
                  </a:cxn>
                  <a:cxn ang="0">
                    <a:pos x="55" y="112"/>
                  </a:cxn>
                  <a:cxn ang="0">
                    <a:pos x="48" y="112"/>
                  </a:cxn>
                  <a:cxn ang="0">
                    <a:pos x="43" y="109"/>
                  </a:cxn>
                  <a:cxn ang="0">
                    <a:pos x="38" y="105"/>
                  </a:cxn>
                  <a:cxn ang="0">
                    <a:pos x="38" y="137"/>
                  </a:cxn>
                  <a:cxn ang="0">
                    <a:pos x="38" y="142"/>
                  </a:cxn>
                  <a:cxn ang="0">
                    <a:pos x="38" y="147"/>
                  </a:cxn>
                  <a:cxn ang="0">
                    <a:pos x="40" y="152"/>
                  </a:cxn>
                  <a:cxn ang="0">
                    <a:pos x="40" y="154"/>
                  </a:cxn>
                  <a:cxn ang="0">
                    <a:pos x="43" y="154"/>
                  </a:cxn>
                  <a:cxn ang="0">
                    <a:pos x="48" y="157"/>
                  </a:cxn>
                  <a:cxn ang="0">
                    <a:pos x="55" y="157"/>
                  </a:cxn>
                  <a:cxn ang="0">
                    <a:pos x="55" y="162"/>
                  </a:cxn>
                  <a:cxn ang="0">
                    <a:pos x="0" y="162"/>
                  </a:cxn>
                  <a:cxn ang="0">
                    <a:pos x="0" y="157"/>
                  </a:cxn>
                  <a:cxn ang="0">
                    <a:pos x="3" y="157"/>
                  </a:cxn>
                  <a:cxn ang="0">
                    <a:pos x="8" y="157"/>
                  </a:cxn>
                  <a:cxn ang="0">
                    <a:pos x="13" y="154"/>
                  </a:cxn>
                  <a:cxn ang="0">
                    <a:pos x="15" y="152"/>
                  </a:cxn>
                  <a:cxn ang="0">
                    <a:pos x="18" y="149"/>
                  </a:cxn>
                  <a:cxn ang="0">
                    <a:pos x="18" y="147"/>
                  </a:cxn>
                  <a:cxn ang="0">
                    <a:pos x="18" y="142"/>
                  </a:cxn>
                  <a:cxn ang="0">
                    <a:pos x="18" y="137"/>
                  </a:cxn>
                  <a:cxn ang="0">
                    <a:pos x="18" y="35"/>
                  </a:cxn>
                  <a:cxn ang="0">
                    <a:pos x="18" y="27"/>
                  </a:cxn>
                  <a:cxn ang="0">
                    <a:pos x="18" y="22"/>
                  </a:cxn>
                  <a:cxn ang="0">
                    <a:pos x="15" y="20"/>
                  </a:cxn>
                  <a:cxn ang="0">
                    <a:pos x="15" y="17"/>
                  </a:cxn>
                  <a:cxn ang="0">
                    <a:pos x="13" y="17"/>
                  </a:cxn>
                  <a:cxn ang="0">
                    <a:pos x="8" y="15"/>
                  </a:cxn>
                  <a:cxn ang="0">
                    <a:pos x="5" y="17"/>
                  </a:cxn>
                  <a:cxn ang="0">
                    <a:pos x="3" y="17"/>
                  </a:cxn>
                  <a:cxn ang="0">
                    <a:pos x="0" y="15"/>
                  </a:cxn>
                </a:cxnLst>
                <a:rect l="0" t="0" r="r" b="b"/>
                <a:pathLst>
                  <a:path w="112" h="162">
                    <a:moveTo>
                      <a:pt x="0" y="15"/>
                    </a:moveTo>
                    <a:lnTo>
                      <a:pt x="33" y="0"/>
                    </a:lnTo>
                    <a:lnTo>
                      <a:pt x="38" y="0"/>
                    </a:lnTo>
                    <a:lnTo>
                      <a:pt x="38" y="25"/>
                    </a:lnTo>
                    <a:lnTo>
                      <a:pt x="45" y="15"/>
                    </a:lnTo>
                    <a:lnTo>
                      <a:pt x="55" y="5"/>
                    </a:lnTo>
                    <a:lnTo>
                      <a:pt x="63" y="2"/>
                    </a:lnTo>
                    <a:lnTo>
                      <a:pt x="73" y="0"/>
                    </a:lnTo>
                    <a:lnTo>
                      <a:pt x="83" y="2"/>
                    </a:lnTo>
                    <a:lnTo>
                      <a:pt x="90" y="5"/>
                    </a:lnTo>
                    <a:lnTo>
                      <a:pt x="100" y="12"/>
                    </a:lnTo>
                    <a:lnTo>
                      <a:pt x="107" y="30"/>
                    </a:lnTo>
                    <a:lnTo>
                      <a:pt x="112" y="52"/>
                    </a:lnTo>
                    <a:lnTo>
                      <a:pt x="107" y="77"/>
                    </a:lnTo>
                    <a:lnTo>
                      <a:pt x="95" y="100"/>
                    </a:lnTo>
                    <a:lnTo>
                      <a:pt x="88" y="107"/>
                    </a:lnTo>
                    <a:lnTo>
                      <a:pt x="75" y="112"/>
                    </a:lnTo>
                    <a:lnTo>
                      <a:pt x="63" y="114"/>
                    </a:lnTo>
                    <a:lnTo>
                      <a:pt x="55" y="112"/>
                    </a:lnTo>
                    <a:lnTo>
                      <a:pt x="48" y="112"/>
                    </a:lnTo>
                    <a:lnTo>
                      <a:pt x="43" y="109"/>
                    </a:lnTo>
                    <a:lnTo>
                      <a:pt x="38" y="105"/>
                    </a:lnTo>
                    <a:lnTo>
                      <a:pt x="38" y="137"/>
                    </a:lnTo>
                    <a:lnTo>
                      <a:pt x="38" y="142"/>
                    </a:lnTo>
                    <a:lnTo>
                      <a:pt x="38" y="147"/>
                    </a:lnTo>
                    <a:lnTo>
                      <a:pt x="40" y="152"/>
                    </a:lnTo>
                    <a:lnTo>
                      <a:pt x="40" y="154"/>
                    </a:lnTo>
                    <a:lnTo>
                      <a:pt x="43" y="154"/>
                    </a:lnTo>
                    <a:lnTo>
                      <a:pt x="48" y="157"/>
                    </a:lnTo>
                    <a:lnTo>
                      <a:pt x="55" y="157"/>
                    </a:lnTo>
                    <a:lnTo>
                      <a:pt x="55" y="162"/>
                    </a:lnTo>
                    <a:lnTo>
                      <a:pt x="0" y="162"/>
                    </a:lnTo>
                    <a:lnTo>
                      <a:pt x="0" y="157"/>
                    </a:lnTo>
                    <a:lnTo>
                      <a:pt x="3" y="157"/>
                    </a:lnTo>
                    <a:lnTo>
                      <a:pt x="8" y="157"/>
                    </a:lnTo>
                    <a:lnTo>
                      <a:pt x="13" y="154"/>
                    </a:lnTo>
                    <a:lnTo>
                      <a:pt x="15" y="152"/>
                    </a:lnTo>
                    <a:lnTo>
                      <a:pt x="18" y="149"/>
                    </a:lnTo>
                    <a:lnTo>
                      <a:pt x="18" y="147"/>
                    </a:lnTo>
                    <a:lnTo>
                      <a:pt x="18" y="142"/>
                    </a:lnTo>
                    <a:lnTo>
                      <a:pt x="18" y="137"/>
                    </a:lnTo>
                    <a:lnTo>
                      <a:pt x="18" y="35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8" y="15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5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93"/>
              <p:cNvSpPr>
                <a:spLocks/>
              </p:cNvSpPr>
              <p:nvPr/>
            </p:nvSpPr>
            <p:spPr bwMode="auto">
              <a:xfrm>
                <a:off x="2866" y="3174"/>
                <a:ext cx="52" cy="9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55"/>
                  </a:cxn>
                  <a:cxn ang="0">
                    <a:pos x="0" y="63"/>
                  </a:cxn>
                  <a:cxn ang="0">
                    <a:pos x="0" y="68"/>
                  </a:cxn>
                  <a:cxn ang="0">
                    <a:pos x="0" y="73"/>
                  </a:cxn>
                  <a:cxn ang="0">
                    <a:pos x="5" y="78"/>
                  </a:cxn>
                  <a:cxn ang="0">
                    <a:pos x="10" y="85"/>
                  </a:cxn>
                  <a:cxn ang="0">
                    <a:pos x="15" y="88"/>
                  </a:cxn>
                  <a:cxn ang="0">
                    <a:pos x="25" y="90"/>
                  </a:cxn>
                  <a:cxn ang="0">
                    <a:pos x="32" y="88"/>
                  </a:cxn>
                  <a:cxn ang="0">
                    <a:pos x="37" y="85"/>
                  </a:cxn>
                  <a:cxn ang="0">
                    <a:pos x="45" y="80"/>
                  </a:cxn>
                  <a:cxn ang="0">
                    <a:pos x="50" y="73"/>
                  </a:cxn>
                  <a:cxn ang="0">
                    <a:pos x="52" y="60"/>
                  </a:cxn>
                  <a:cxn ang="0">
                    <a:pos x="52" y="48"/>
                  </a:cxn>
                  <a:cxn ang="0">
                    <a:pos x="52" y="33"/>
                  </a:cxn>
                  <a:cxn ang="0">
                    <a:pos x="50" y="20"/>
                  </a:cxn>
                  <a:cxn ang="0">
                    <a:pos x="42" y="10"/>
                  </a:cxn>
                  <a:cxn ang="0">
                    <a:pos x="37" y="3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0" y="0"/>
                  </a:cxn>
                  <a:cxn ang="0">
                    <a:pos x="15" y="3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0" y="15"/>
                  </a:cxn>
                </a:cxnLst>
                <a:rect l="0" t="0" r="r" b="b"/>
                <a:pathLst>
                  <a:path w="52" h="90">
                    <a:moveTo>
                      <a:pt x="0" y="15"/>
                    </a:moveTo>
                    <a:lnTo>
                      <a:pt x="0" y="55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5" y="78"/>
                    </a:lnTo>
                    <a:lnTo>
                      <a:pt x="10" y="85"/>
                    </a:lnTo>
                    <a:lnTo>
                      <a:pt x="15" y="88"/>
                    </a:lnTo>
                    <a:lnTo>
                      <a:pt x="25" y="90"/>
                    </a:lnTo>
                    <a:lnTo>
                      <a:pt x="32" y="88"/>
                    </a:lnTo>
                    <a:lnTo>
                      <a:pt x="37" y="85"/>
                    </a:lnTo>
                    <a:lnTo>
                      <a:pt x="45" y="80"/>
                    </a:lnTo>
                    <a:lnTo>
                      <a:pt x="50" y="73"/>
                    </a:lnTo>
                    <a:lnTo>
                      <a:pt x="52" y="60"/>
                    </a:lnTo>
                    <a:lnTo>
                      <a:pt x="52" y="48"/>
                    </a:lnTo>
                    <a:lnTo>
                      <a:pt x="52" y="33"/>
                    </a:lnTo>
                    <a:lnTo>
                      <a:pt x="50" y="20"/>
                    </a:lnTo>
                    <a:lnTo>
                      <a:pt x="42" y="10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0" y="15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94"/>
              <p:cNvSpPr>
                <a:spLocks/>
              </p:cNvSpPr>
              <p:nvPr/>
            </p:nvSpPr>
            <p:spPr bwMode="auto">
              <a:xfrm>
                <a:off x="2958" y="3157"/>
                <a:ext cx="89" cy="114"/>
              </a:xfrm>
              <a:custGeom>
                <a:avLst/>
                <a:gdLst/>
                <a:ahLst/>
                <a:cxnLst>
                  <a:cxn ang="0">
                    <a:pos x="15" y="45"/>
                  </a:cxn>
                  <a:cxn ang="0">
                    <a:pos x="17" y="55"/>
                  </a:cxn>
                  <a:cxn ang="0">
                    <a:pos x="17" y="65"/>
                  </a:cxn>
                  <a:cxn ang="0">
                    <a:pos x="22" y="75"/>
                  </a:cxn>
                  <a:cxn ang="0">
                    <a:pos x="27" y="80"/>
                  </a:cxn>
                  <a:cxn ang="0">
                    <a:pos x="35" y="90"/>
                  </a:cxn>
                  <a:cxn ang="0">
                    <a:pos x="45" y="92"/>
                  </a:cxn>
                  <a:cxn ang="0">
                    <a:pos x="55" y="95"/>
                  </a:cxn>
                  <a:cxn ang="0">
                    <a:pos x="65" y="92"/>
                  </a:cxn>
                  <a:cxn ang="0">
                    <a:pos x="72" y="90"/>
                  </a:cxn>
                  <a:cxn ang="0">
                    <a:pos x="77" y="85"/>
                  </a:cxn>
                  <a:cxn ang="0">
                    <a:pos x="82" y="77"/>
                  </a:cxn>
                  <a:cxn ang="0">
                    <a:pos x="85" y="70"/>
                  </a:cxn>
                  <a:cxn ang="0">
                    <a:pos x="89" y="72"/>
                  </a:cxn>
                  <a:cxn ang="0">
                    <a:pos x="87" y="82"/>
                  </a:cxn>
                  <a:cxn ang="0">
                    <a:pos x="82" y="92"/>
                  </a:cxn>
                  <a:cxn ang="0">
                    <a:pos x="75" y="100"/>
                  </a:cxn>
                  <a:cxn ang="0">
                    <a:pos x="67" y="107"/>
                  </a:cxn>
                  <a:cxn ang="0">
                    <a:pos x="57" y="112"/>
                  </a:cxn>
                  <a:cxn ang="0">
                    <a:pos x="45" y="114"/>
                  </a:cxn>
                  <a:cxn ang="0">
                    <a:pos x="32" y="112"/>
                  </a:cxn>
                  <a:cxn ang="0">
                    <a:pos x="22" y="107"/>
                  </a:cxn>
                  <a:cxn ang="0">
                    <a:pos x="12" y="100"/>
                  </a:cxn>
                  <a:cxn ang="0">
                    <a:pos x="2" y="82"/>
                  </a:cxn>
                  <a:cxn ang="0">
                    <a:pos x="0" y="57"/>
                  </a:cxn>
                  <a:cxn ang="0">
                    <a:pos x="2" y="35"/>
                  </a:cxn>
                  <a:cxn ang="0">
                    <a:pos x="12" y="15"/>
                  </a:cxn>
                  <a:cxn ang="0">
                    <a:pos x="20" y="7"/>
                  </a:cxn>
                  <a:cxn ang="0">
                    <a:pos x="30" y="5"/>
                  </a:cxn>
                  <a:cxn ang="0">
                    <a:pos x="37" y="0"/>
                  </a:cxn>
                  <a:cxn ang="0">
                    <a:pos x="47" y="0"/>
                  </a:cxn>
                  <a:cxn ang="0">
                    <a:pos x="60" y="2"/>
                  </a:cxn>
                  <a:cxn ang="0">
                    <a:pos x="70" y="5"/>
                  </a:cxn>
                  <a:cxn ang="0">
                    <a:pos x="77" y="12"/>
                  </a:cxn>
                  <a:cxn ang="0">
                    <a:pos x="85" y="20"/>
                  </a:cxn>
                  <a:cxn ang="0">
                    <a:pos x="87" y="32"/>
                  </a:cxn>
                  <a:cxn ang="0">
                    <a:pos x="89" y="45"/>
                  </a:cxn>
                  <a:cxn ang="0">
                    <a:pos x="15" y="45"/>
                  </a:cxn>
                </a:cxnLst>
                <a:rect l="0" t="0" r="r" b="b"/>
                <a:pathLst>
                  <a:path w="89" h="114">
                    <a:moveTo>
                      <a:pt x="15" y="45"/>
                    </a:moveTo>
                    <a:lnTo>
                      <a:pt x="17" y="55"/>
                    </a:lnTo>
                    <a:lnTo>
                      <a:pt x="17" y="65"/>
                    </a:lnTo>
                    <a:lnTo>
                      <a:pt x="22" y="75"/>
                    </a:lnTo>
                    <a:lnTo>
                      <a:pt x="27" y="80"/>
                    </a:lnTo>
                    <a:lnTo>
                      <a:pt x="35" y="90"/>
                    </a:lnTo>
                    <a:lnTo>
                      <a:pt x="45" y="92"/>
                    </a:lnTo>
                    <a:lnTo>
                      <a:pt x="55" y="95"/>
                    </a:lnTo>
                    <a:lnTo>
                      <a:pt x="65" y="92"/>
                    </a:lnTo>
                    <a:lnTo>
                      <a:pt x="72" y="90"/>
                    </a:lnTo>
                    <a:lnTo>
                      <a:pt x="77" y="85"/>
                    </a:lnTo>
                    <a:lnTo>
                      <a:pt x="82" y="77"/>
                    </a:lnTo>
                    <a:lnTo>
                      <a:pt x="85" y="70"/>
                    </a:lnTo>
                    <a:lnTo>
                      <a:pt x="89" y="72"/>
                    </a:lnTo>
                    <a:lnTo>
                      <a:pt x="87" y="82"/>
                    </a:lnTo>
                    <a:lnTo>
                      <a:pt x="82" y="92"/>
                    </a:lnTo>
                    <a:lnTo>
                      <a:pt x="75" y="100"/>
                    </a:lnTo>
                    <a:lnTo>
                      <a:pt x="67" y="107"/>
                    </a:lnTo>
                    <a:lnTo>
                      <a:pt x="57" y="112"/>
                    </a:lnTo>
                    <a:lnTo>
                      <a:pt x="45" y="114"/>
                    </a:lnTo>
                    <a:lnTo>
                      <a:pt x="32" y="112"/>
                    </a:lnTo>
                    <a:lnTo>
                      <a:pt x="22" y="107"/>
                    </a:lnTo>
                    <a:lnTo>
                      <a:pt x="12" y="100"/>
                    </a:lnTo>
                    <a:lnTo>
                      <a:pt x="2" y="82"/>
                    </a:lnTo>
                    <a:lnTo>
                      <a:pt x="0" y="57"/>
                    </a:lnTo>
                    <a:lnTo>
                      <a:pt x="2" y="35"/>
                    </a:lnTo>
                    <a:lnTo>
                      <a:pt x="12" y="15"/>
                    </a:lnTo>
                    <a:lnTo>
                      <a:pt x="20" y="7"/>
                    </a:lnTo>
                    <a:lnTo>
                      <a:pt x="30" y="5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60" y="2"/>
                    </a:lnTo>
                    <a:lnTo>
                      <a:pt x="70" y="5"/>
                    </a:lnTo>
                    <a:lnTo>
                      <a:pt x="77" y="12"/>
                    </a:lnTo>
                    <a:lnTo>
                      <a:pt x="85" y="20"/>
                    </a:lnTo>
                    <a:lnTo>
                      <a:pt x="87" y="32"/>
                    </a:lnTo>
                    <a:lnTo>
                      <a:pt x="89" y="45"/>
                    </a:lnTo>
                    <a:lnTo>
                      <a:pt x="15" y="45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95"/>
              <p:cNvSpPr>
                <a:spLocks/>
              </p:cNvSpPr>
              <p:nvPr/>
            </p:nvSpPr>
            <p:spPr bwMode="auto">
              <a:xfrm>
                <a:off x="2973" y="3164"/>
                <a:ext cx="50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0" y="30"/>
                  </a:cxn>
                  <a:cxn ang="0">
                    <a:pos x="50" y="20"/>
                  </a:cxn>
                  <a:cxn ang="0">
                    <a:pos x="47" y="15"/>
                  </a:cxn>
                  <a:cxn ang="0">
                    <a:pos x="45" y="10"/>
                  </a:cxn>
                  <a:cxn ang="0">
                    <a:pos x="40" y="5"/>
                  </a:cxn>
                  <a:cxn ang="0">
                    <a:pos x="32" y="3"/>
                  </a:cxn>
                  <a:cxn ang="0">
                    <a:pos x="27" y="0"/>
                  </a:cxn>
                  <a:cxn ang="0">
                    <a:pos x="20" y="3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5" y="15"/>
                  </a:cxn>
                  <a:cxn ang="0">
                    <a:pos x="2" y="20"/>
                  </a:cxn>
                  <a:cxn ang="0">
                    <a:pos x="0" y="30"/>
                  </a:cxn>
                </a:cxnLst>
                <a:rect l="0" t="0" r="r" b="b"/>
                <a:pathLst>
                  <a:path w="50" h="30">
                    <a:moveTo>
                      <a:pt x="0" y="30"/>
                    </a:moveTo>
                    <a:lnTo>
                      <a:pt x="50" y="30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0"/>
                    </a:lnTo>
                    <a:lnTo>
                      <a:pt x="40" y="5"/>
                    </a:lnTo>
                    <a:lnTo>
                      <a:pt x="32" y="3"/>
                    </a:lnTo>
                    <a:lnTo>
                      <a:pt x="27" y="0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0" y="3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96"/>
              <p:cNvSpPr>
                <a:spLocks/>
              </p:cNvSpPr>
              <p:nvPr/>
            </p:nvSpPr>
            <p:spPr bwMode="auto">
              <a:xfrm>
                <a:off x="3062" y="3157"/>
                <a:ext cx="90" cy="114"/>
              </a:xfrm>
              <a:custGeom>
                <a:avLst/>
                <a:gdLst/>
                <a:ahLst/>
                <a:cxnLst>
                  <a:cxn ang="0">
                    <a:pos x="90" y="70"/>
                  </a:cxn>
                  <a:cxn ang="0">
                    <a:pos x="88" y="82"/>
                  </a:cxn>
                  <a:cxn ang="0">
                    <a:pos x="80" y="95"/>
                  </a:cxn>
                  <a:cxn ang="0">
                    <a:pos x="73" y="102"/>
                  </a:cxn>
                  <a:cxn ang="0">
                    <a:pos x="65" y="109"/>
                  </a:cxn>
                  <a:cxn ang="0">
                    <a:pos x="55" y="112"/>
                  </a:cxn>
                  <a:cxn ang="0">
                    <a:pos x="45" y="114"/>
                  </a:cxn>
                  <a:cxn ang="0">
                    <a:pos x="35" y="112"/>
                  </a:cxn>
                  <a:cxn ang="0">
                    <a:pos x="23" y="107"/>
                  </a:cxn>
                  <a:cxn ang="0">
                    <a:pos x="13" y="97"/>
                  </a:cxn>
                  <a:cxn ang="0">
                    <a:pos x="3" y="80"/>
                  </a:cxn>
                  <a:cxn ang="0">
                    <a:pos x="0" y="57"/>
                  </a:cxn>
                  <a:cxn ang="0">
                    <a:pos x="3" y="35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2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70" y="5"/>
                  </a:cxn>
                  <a:cxn ang="0">
                    <a:pos x="78" y="7"/>
                  </a:cxn>
                  <a:cxn ang="0">
                    <a:pos x="83" y="15"/>
                  </a:cxn>
                  <a:cxn ang="0">
                    <a:pos x="88" y="20"/>
                  </a:cxn>
                  <a:cxn ang="0">
                    <a:pos x="88" y="25"/>
                  </a:cxn>
                  <a:cxn ang="0">
                    <a:pos x="88" y="30"/>
                  </a:cxn>
                  <a:cxn ang="0">
                    <a:pos x="85" y="32"/>
                  </a:cxn>
                  <a:cxn ang="0">
                    <a:pos x="80" y="35"/>
                  </a:cxn>
                  <a:cxn ang="0">
                    <a:pos x="78" y="35"/>
                  </a:cxn>
                  <a:cxn ang="0">
                    <a:pos x="70" y="35"/>
                  </a:cxn>
                  <a:cxn ang="0">
                    <a:pos x="65" y="32"/>
                  </a:cxn>
                  <a:cxn ang="0">
                    <a:pos x="65" y="27"/>
                  </a:cxn>
                  <a:cxn ang="0">
                    <a:pos x="63" y="22"/>
                  </a:cxn>
                  <a:cxn ang="0">
                    <a:pos x="63" y="15"/>
                  </a:cxn>
                  <a:cxn ang="0">
                    <a:pos x="58" y="12"/>
                  </a:cxn>
                  <a:cxn ang="0">
                    <a:pos x="53" y="10"/>
                  </a:cxn>
                  <a:cxn ang="0">
                    <a:pos x="48" y="7"/>
                  </a:cxn>
                  <a:cxn ang="0">
                    <a:pos x="40" y="10"/>
                  </a:cxn>
                  <a:cxn ang="0">
                    <a:pos x="33" y="12"/>
                  </a:cxn>
                  <a:cxn ang="0">
                    <a:pos x="28" y="17"/>
                  </a:cxn>
                  <a:cxn ang="0">
                    <a:pos x="23" y="25"/>
                  </a:cxn>
                  <a:cxn ang="0">
                    <a:pos x="20" y="35"/>
                  </a:cxn>
                  <a:cxn ang="0">
                    <a:pos x="20" y="47"/>
                  </a:cxn>
                  <a:cxn ang="0">
                    <a:pos x="20" y="60"/>
                  </a:cxn>
                  <a:cxn ang="0">
                    <a:pos x="23" y="70"/>
                  </a:cxn>
                  <a:cxn ang="0">
                    <a:pos x="28" y="80"/>
                  </a:cxn>
                  <a:cxn ang="0">
                    <a:pos x="35" y="90"/>
                  </a:cxn>
                  <a:cxn ang="0">
                    <a:pos x="45" y="95"/>
                  </a:cxn>
                  <a:cxn ang="0">
                    <a:pos x="55" y="95"/>
                  </a:cxn>
                  <a:cxn ang="0">
                    <a:pos x="60" y="95"/>
                  </a:cxn>
                  <a:cxn ang="0">
                    <a:pos x="68" y="92"/>
                  </a:cxn>
                  <a:cxn ang="0">
                    <a:pos x="75" y="87"/>
                  </a:cxn>
                  <a:cxn ang="0">
                    <a:pos x="80" y="80"/>
                  </a:cxn>
                  <a:cxn ang="0">
                    <a:pos x="88" y="67"/>
                  </a:cxn>
                  <a:cxn ang="0">
                    <a:pos x="90" y="70"/>
                  </a:cxn>
                </a:cxnLst>
                <a:rect l="0" t="0" r="r" b="b"/>
                <a:pathLst>
                  <a:path w="90" h="114">
                    <a:moveTo>
                      <a:pt x="90" y="70"/>
                    </a:moveTo>
                    <a:lnTo>
                      <a:pt x="88" y="82"/>
                    </a:lnTo>
                    <a:lnTo>
                      <a:pt x="80" y="95"/>
                    </a:lnTo>
                    <a:lnTo>
                      <a:pt x="73" y="102"/>
                    </a:lnTo>
                    <a:lnTo>
                      <a:pt x="65" y="109"/>
                    </a:lnTo>
                    <a:lnTo>
                      <a:pt x="55" y="112"/>
                    </a:lnTo>
                    <a:lnTo>
                      <a:pt x="45" y="114"/>
                    </a:lnTo>
                    <a:lnTo>
                      <a:pt x="35" y="112"/>
                    </a:lnTo>
                    <a:lnTo>
                      <a:pt x="23" y="107"/>
                    </a:lnTo>
                    <a:lnTo>
                      <a:pt x="13" y="97"/>
                    </a:lnTo>
                    <a:lnTo>
                      <a:pt x="3" y="80"/>
                    </a:lnTo>
                    <a:lnTo>
                      <a:pt x="0" y="57"/>
                    </a:lnTo>
                    <a:lnTo>
                      <a:pt x="3" y="35"/>
                    </a:lnTo>
                    <a:lnTo>
                      <a:pt x="15" y="15"/>
                    </a:lnTo>
                    <a:lnTo>
                      <a:pt x="25" y="7"/>
                    </a:lnTo>
                    <a:lnTo>
                      <a:pt x="38" y="2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0" y="5"/>
                    </a:lnTo>
                    <a:lnTo>
                      <a:pt x="78" y="7"/>
                    </a:lnTo>
                    <a:lnTo>
                      <a:pt x="83" y="15"/>
                    </a:lnTo>
                    <a:lnTo>
                      <a:pt x="88" y="20"/>
                    </a:lnTo>
                    <a:lnTo>
                      <a:pt x="88" y="25"/>
                    </a:lnTo>
                    <a:lnTo>
                      <a:pt x="88" y="30"/>
                    </a:lnTo>
                    <a:lnTo>
                      <a:pt x="85" y="32"/>
                    </a:lnTo>
                    <a:lnTo>
                      <a:pt x="80" y="35"/>
                    </a:lnTo>
                    <a:lnTo>
                      <a:pt x="78" y="35"/>
                    </a:lnTo>
                    <a:lnTo>
                      <a:pt x="70" y="35"/>
                    </a:lnTo>
                    <a:lnTo>
                      <a:pt x="65" y="32"/>
                    </a:lnTo>
                    <a:lnTo>
                      <a:pt x="65" y="27"/>
                    </a:lnTo>
                    <a:lnTo>
                      <a:pt x="63" y="22"/>
                    </a:lnTo>
                    <a:lnTo>
                      <a:pt x="63" y="15"/>
                    </a:lnTo>
                    <a:lnTo>
                      <a:pt x="58" y="12"/>
                    </a:lnTo>
                    <a:lnTo>
                      <a:pt x="53" y="10"/>
                    </a:lnTo>
                    <a:lnTo>
                      <a:pt x="48" y="7"/>
                    </a:lnTo>
                    <a:lnTo>
                      <a:pt x="40" y="10"/>
                    </a:lnTo>
                    <a:lnTo>
                      <a:pt x="33" y="12"/>
                    </a:lnTo>
                    <a:lnTo>
                      <a:pt x="28" y="17"/>
                    </a:lnTo>
                    <a:lnTo>
                      <a:pt x="23" y="25"/>
                    </a:lnTo>
                    <a:lnTo>
                      <a:pt x="20" y="35"/>
                    </a:lnTo>
                    <a:lnTo>
                      <a:pt x="20" y="47"/>
                    </a:lnTo>
                    <a:lnTo>
                      <a:pt x="20" y="60"/>
                    </a:lnTo>
                    <a:lnTo>
                      <a:pt x="23" y="70"/>
                    </a:lnTo>
                    <a:lnTo>
                      <a:pt x="28" y="80"/>
                    </a:lnTo>
                    <a:lnTo>
                      <a:pt x="35" y="90"/>
                    </a:lnTo>
                    <a:lnTo>
                      <a:pt x="45" y="95"/>
                    </a:lnTo>
                    <a:lnTo>
                      <a:pt x="55" y="95"/>
                    </a:lnTo>
                    <a:lnTo>
                      <a:pt x="60" y="95"/>
                    </a:lnTo>
                    <a:lnTo>
                      <a:pt x="68" y="92"/>
                    </a:lnTo>
                    <a:lnTo>
                      <a:pt x="75" y="87"/>
                    </a:lnTo>
                    <a:lnTo>
                      <a:pt x="80" y="80"/>
                    </a:lnTo>
                    <a:lnTo>
                      <a:pt x="88" y="67"/>
                    </a:lnTo>
                    <a:lnTo>
                      <a:pt x="90" y="7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97"/>
              <p:cNvSpPr>
                <a:spLocks/>
              </p:cNvSpPr>
              <p:nvPr/>
            </p:nvSpPr>
            <p:spPr bwMode="auto">
              <a:xfrm>
                <a:off x="3162" y="3125"/>
                <a:ext cx="65" cy="1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34"/>
                  </a:cxn>
                  <a:cxn ang="0">
                    <a:pos x="62" y="34"/>
                  </a:cxn>
                  <a:cxn ang="0">
                    <a:pos x="62" y="44"/>
                  </a:cxn>
                  <a:cxn ang="0">
                    <a:pos x="37" y="44"/>
                  </a:cxn>
                  <a:cxn ang="0">
                    <a:pos x="37" y="112"/>
                  </a:cxn>
                  <a:cxn ang="0">
                    <a:pos x="37" y="119"/>
                  </a:cxn>
                  <a:cxn ang="0">
                    <a:pos x="37" y="124"/>
                  </a:cxn>
                  <a:cxn ang="0">
                    <a:pos x="40" y="127"/>
                  </a:cxn>
                  <a:cxn ang="0">
                    <a:pos x="42" y="129"/>
                  </a:cxn>
                  <a:cxn ang="0">
                    <a:pos x="47" y="132"/>
                  </a:cxn>
                  <a:cxn ang="0">
                    <a:pos x="52" y="129"/>
                  </a:cxn>
                  <a:cxn ang="0">
                    <a:pos x="55" y="129"/>
                  </a:cxn>
                  <a:cxn ang="0">
                    <a:pos x="57" y="124"/>
                  </a:cxn>
                  <a:cxn ang="0">
                    <a:pos x="60" y="122"/>
                  </a:cxn>
                  <a:cxn ang="0">
                    <a:pos x="65" y="122"/>
                  </a:cxn>
                  <a:cxn ang="0">
                    <a:pos x="60" y="132"/>
                  </a:cxn>
                  <a:cxn ang="0">
                    <a:pos x="52" y="139"/>
                  </a:cxn>
                  <a:cxn ang="0">
                    <a:pos x="45" y="141"/>
                  </a:cxn>
                  <a:cxn ang="0">
                    <a:pos x="37" y="144"/>
                  </a:cxn>
                  <a:cxn ang="0">
                    <a:pos x="32" y="144"/>
                  </a:cxn>
                  <a:cxn ang="0">
                    <a:pos x="27" y="141"/>
                  </a:cxn>
                  <a:cxn ang="0">
                    <a:pos x="22" y="137"/>
                  </a:cxn>
                  <a:cxn ang="0">
                    <a:pos x="20" y="132"/>
                  </a:cxn>
                  <a:cxn ang="0">
                    <a:pos x="17" y="127"/>
                  </a:cxn>
                  <a:cxn ang="0">
                    <a:pos x="17" y="117"/>
                  </a:cxn>
                  <a:cxn ang="0">
                    <a:pos x="17" y="44"/>
                  </a:cxn>
                  <a:cxn ang="0">
                    <a:pos x="0" y="44"/>
                  </a:cxn>
                  <a:cxn ang="0">
                    <a:pos x="0" y="39"/>
                  </a:cxn>
                  <a:cxn ang="0">
                    <a:pos x="8" y="37"/>
                  </a:cxn>
                  <a:cxn ang="0">
                    <a:pos x="15" y="32"/>
                  </a:cxn>
                  <a:cxn ang="0">
                    <a:pos x="20" y="24"/>
                  </a:cxn>
                  <a:cxn ang="0">
                    <a:pos x="25" y="17"/>
                  </a:cxn>
                  <a:cxn ang="0">
                    <a:pos x="30" y="10"/>
                  </a:cxn>
                  <a:cxn ang="0">
                    <a:pos x="32" y="0"/>
                  </a:cxn>
                  <a:cxn ang="0">
                    <a:pos x="37" y="0"/>
                  </a:cxn>
                </a:cxnLst>
                <a:rect l="0" t="0" r="r" b="b"/>
                <a:pathLst>
                  <a:path w="65" h="144">
                    <a:moveTo>
                      <a:pt x="37" y="0"/>
                    </a:moveTo>
                    <a:lnTo>
                      <a:pt x="37" y="34"/>
                    </a:lnTo>
                    <a:lnTo>
                      <a:pt x="62" y="34"/>
                    </a:lnTo>
                    <a:lnTo>
                      <a:pt x="62" y="44"/>
                    </a:lnTo>
                    <a:lnTo>
                      <a:pt x="37" y="44"/>
                    </a:lnTo>
                    <a:lnTo>
                      <a:pt x="37" y="112"/>
                    </a:lnTo>
                    <a:lnTo>
                      <a:pt x="37" y="119"/>
                    </a:lnTo>
                    <a:lnTo>
                      <a:pt x="37" y="124"/>
                    </a:lnTo>
                    <a:lnTo>
                      <a:pt x="40" y="127"/>
                    </a:lnTo>
                    <a:lnTo>
                      <a:pt x="42" y="129"/>
                    </a:lnTo>
                    <a:lnTo>
                      <a:pt x="47" y="132"/>
                    </a:lnTo>
                    <a:lnTo>
                      <a:pt x="52" y="129"/>
                    </a:lnTo>
                    <a:lnTo>
                      <a:pt x="55" y="129"/>
                    </a:lnTo>
                    <a:lnTo>
                      <a:pt x="57" y="124"/>
                    </a:lnTo>
                    <a:lnTo>
                      <a:pt x="60" y="122"/>
                    </a:lnTo>
                    <a:lnTo>
                      <a:pt x="65" y="122"/>
                    </a:lnTo>
                    <a:lnTo>
                      <a:pt x="60" y="132"/>
                    </a:lnTo>
                    <a:lnTo>
                      <a:pt x="52" y="139"/>
                    </a:lnTo>
                    <a:lnTo>
                      <a:pt x="45" y="141"/>
                    </a:lnTo>
                    <a:lnTo>
                      <a:pt x="37" y="144"/>
                    </a:lnTo>
                    <a:lnTo>
                      <a:pt x="32" y="144"/>
                    </a:lnTo>
                    <a:lnTo>
                      <a:pt x="27" y="141"/>
                    </a:lnTo>
                    <a:lnTo>
                      <a:pt x="22" y="137"/>
                    </a:lnTo>
                    <a:lnTo>
                      <a:pt x="20" y="132"/>
                    </a:lnTo>
                    <a:lnTo>
                      <a:pt x="17" y="127"/>
                    </a:lnTo>
                    <a:lnTo>
                      <a:pt x="17" y="117"/>
                    </a:lnTo>
                    <a:lnTo>
                      <a:pt x="17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8" y="37"/>
                    </a:lnTo>
                    <a:lnTo>
                      <a:pt x="15" y="32"/>
                    </a:lnTo>
                    <a:lnTo>
                      <a:pt x="20" y="24"/>
                    </a:lnTo>
                    <a:lnTo>
                      <a:pt x="25" y="17"/>
                    </a:lnTo>
                    <a:lnTo>
                      <a:pt x="30" y="10"/>
                    </a:lnTo>
                    <a:lnTo>
                      <a:pt x="32" y="0"/>
                    </a:lnTo>
                    <a:lnTo>
                      <a:pt x="37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98"/>
              <p:cNvSpPr>
                <a:spLocks/>
              </p:cNvSpPr>
              <p:nvPr/>
            </p:nvSpPr>
            <p:spPr bwMode="auto">
              <a:xfrm>
                <a:off x="3229" y="3157"/>
                <a:ext cx="80" cy="109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5"/>
                  </a:cxn>
                  <a:cxn ang="0">
                    <a:pos x="43" y="15"/>
                  </a:cxn>
                  <a:cxn ang="0">
                    <a:pos x="50" y="5"/>
                  </a:cxn>
                  <a:cxn ang="0">
                    <a:pos x="58" y="2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5" y="5"/>
                  </a:cxn>
                  <a:cxn ang="0">
                    <a:pos x="77" y="7"/>
                  </a:cxn>
                  <a:cxn ang="0">
                    <a:pos x="80" y="12"/>
                  </a:cxn>
                  <a:cxn ang="0">
                    <a:pos x="77" y="17"/>
                  </a:cxn>
                  <a:cxn ang="0">
                    <a:pos x="75" y="20"/>
                  </a:cxn>
                  <a:cxn ang="0">
                    <a:pos x="72" y="22"/>
                  </a:cxn>
                  <a:cxn ang="0">
                    <a:pos x="67" y="25"/>
                  </a:cxn>
                  <a:cxn ang="0">
                    <a:pos x="65" y="22"/>
                  </a:cxn>
                  <a:cxn ang="0">
                    <a:pos x="60" y="20"/>
                  </a:cxn>
                  <a:cxn ang="0">
                    <a:pos x="55" y="17"/>
                  </a:cxn>
                  <a:cxn ang="0">
                    <a:pos x="53" y="15"/>
                  </a:cxn>
                  <a:cxn ang="0">
                    <a:pos x="50" y="17"/>
                  </a:cxn>
                  <a:cxn ang="0">
                    <a:pos x="48" y="17"/>
                  </a:cxn>
                  <a:cxn ang="0">
                    <a:pos x="43" y="25"/>
                  </a:cxn>
                  <a:cxn ang="0">
                    <a:pos x="38" y="35"/>
                  </a:cxn>
                  <a:cxn ang="0">
                    <a:pos x="38" y="85"/>
                  </a:cxn>
                  <a:cxn ang="0">
                    <a:pos x="38" y="92"/>
                  </a:cxn>
                  <a:cxn ang="0">
                    <a:pos x="38" y="100"/>
                  </a:cxn>
                  <a:cxn ang="0">
                    <a:pos x="40" y="102"/>
                  </a:cxn>
                  <a:cxn ang="0">
                    <a:pos x="45" y="105"/>
                  </a:cxn>
                  <a:cxn ang="0">
                    <a:pos x="50" y="105"/>
                  </a:cxn>
                  <a:cxn ang="0">
                    <a:pos x="55" y="107"/>
                  </a:cxn>
                  <a:cxn ang="0">
                    <a:pos x="55" y="109"/>
                  </a:cxn>
                  <a:cxn ang="0">
                    <a:pos x="0" y="109"/>
                  </a:cxn>
                  <a:cxn ang="0">
                    <a:pos x="0" y="107"/>
                  </a:cxn>
                  <a:cxn ang="0">
                    <a:pos x="8" y="105"/>
                  </a:cxn>
                  <a:cxn ang="0">
                    <a:pos x="13" y="105"/>
                  </a:cxn>
                  <a:cxn ang="0">
                    <a:pos x="15" y="102"/>
                  </a:cxn>
                  <a:cxn ang="0">
                    <a:pos x="18" y="97"/>
                  </a:cxn>
                  <a:cxn ang="0">
                    <a:pos x="18" y="95"/>
                  </a:cxn>
                  <a:cxn ang="0">
                    <a:pos x="18" y="87"/>
                  </a:cxn>
                  <a:cxn ang="0">
                    <a:pos x="18" y="45"/>
                  </a:cxn>
                  <a:cxn ang="0">
                    <a:pos x="18" y="35"/>
                  </a:cxn>
                  <a:cxn ang="0">
                    <a:pos x="18" y="27"/>
                  </a:cxn>
                  <a:cxn ang="0">
                    <a:pos x="15" y="22"/>
                  </a:cxn>
                  <a:cxn ang="0">
                    <a:pos x="15" y="20"/>
                  </a:cxn>
                  <a:cxn ang="0">
                    <a:pos x="13" y="17"/>
                  </a:cxn>
                  <a:cxn ang="0">
                    <a:pos x="10" y="15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33" y="0"/>
                  </a:cxn>
                  <a:cxn ang="0">
                    <a:pos x="38" y="0"/>
                  </a:cxn>
                </a:cxnLst>
                <a:rect l="0" t="0" r="r" b="b"/>
                <a:pathLst>
                  <a:path w="80" h="109">
                    <a:moveTo>
                      <a:pt x="38" y="0"/>
                    </a:moveTo>
                    <a:lnTo>
                      <a:pt x="38" y="25"/>
                    </a:lnTo>
                    <a:lnTo>
                      <a:pt x="43" y="15"/>
                    </a:lnTo>
                    <a:lnTo>
                      <a:pt x="50" y="5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5" y="5"/>
                    </a:lnTo>
                    <a:lnTo>
                      <a:pt x="77" y="7"/>
                    </a:lnTo>
                    <a:lnTo>
                      <a:pt x="80" y="12"/>
                    </a:lnTo>
                    <a:lnTo>
                      <a:pt x="77" y="17"/>
                    </a:lnTo>
                    <a:lnTo>
                      <a:pt x="75" y="20"/>
                    </a:lnTo>
                    <a:lnTo>
                      <a:pt x="72" y="22"/>
                    </a:lnTo>
                    <a:lnTo>
                      <a:pt x="67" y="25"/>
                    </a:lnTo>
                    <a:lnTo>
                      <a:pt x="65" y="22"/>
                    </a:lnTo>
                    <a:lnTo>
                      <a:pt x="60" y="20"/>
                    </a:lnTo>
                    <a:lnTo>
                      <a:pt x="55" y="17"/>
                    </a:lnTo>
                    <a:lnTo>
                      <a:pt x="53" y="15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3" y="25"/>
                    </a:lnTo>
                    <a:lnTo>
                      <a:pt x="38" y="35"/>
                    </a:lnTo>
                    <a:lnTo>
                      <a:pt x="38" y="85"/>
                    </a:lnTo>
                    <a:lnTo>
                      <a:pt x="38" y="92"/>
                    </a:lnTo>
                    <a:lnTo>
                      <a:pt x="38" y="100"/>
                    </a:lnTo>
                    <a:lnTo>
                      <a:pt x="40" y="102"/>
                    </a:lnTo>
                    <a:lnTo>
                      <a:pt x="45" y="105"/>
                    </a:lnTo>
                    <a:lnTo>
                      <a:pt x="50" y="105"/>
                    </a:lnTo>
                    <a:lnTo>
                      <a:pt x="55" y="107"/>
                    </a:lnTo>
                    <a:lnTo>
                      <a:pt x="55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8" y="105"/>
                    </a:lnTo>
                    <a:lnTo>
                      <a:pt x="13" y="105"/>
                    </a:lnTo>
                    <a:lnTo>
                      <a:pt x="15" y="102"/>
                    </a:lnTo>
                    <a:lnTo>
                      <a:pt x="18" y="97"/>
                    </a:lnTo>
                    <a:lnTo>
                      <a:pt x="18" y="95"/>
                    </a:lnTo>
                    <a:lnTo>
                      <a:pt x="18" y="87"/>
                    </a:lnTo>
                    <a:lnTo>
                      <a:pt x="18" y="45"/>
                    </a:lnTo>
                    <a:lnTo>
                      <a:pt x="18" y="35"/>
                    </a:lnTo>
                    <a:lnTo>
                      <a:pt x="18" y="27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17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3" y="0"/>
                    </a:lnTo>
                    <a:lnTo>
                      <a:pt x="38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99"/>
              <p:cNvSpPr>
                <a:spLocks/>
              </p:cNvSpPr>
              <p:nvPr/>
            </p:nvSpPr>
            <p:spPr bwMode="auto">
              <a:xfrm>
                <a:off x="3314" y="3157"/>
                <a:ext cx="105" cy="11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65" y="2"/>
                  </a:cxn>
                  <a:cxn ang="0">
                    <a:pos x="75" y="5"/>
                  </a:cxn>
                  <a:cxn ang="0">
                    <a:pos x="82" y="10"/>
                  </a:cxn>
                  <a:cxn ang="0">
                    <a:pos x="92" y="20"/>
                  </a:cxn>
                  <a:cxn ang="0">
                    <a:pos x="97" y="30"/>
                  </a:cxn>
                  <a:cxn ang="0">
                    <a:pos x="102" y="42"/>
                  </a:cxn>
                  <a:cxn ang="0">
                    <a:pos x="105" y="55"/>
                  </a:cxn>
                  <a:cxn ang="0">
                    <a:pos x="102" y="70"/>
                  </a:cxn>
                  <a:cxn ang="0">
                    <a:pos x="97" y="85"/>
                  </a:cxn>
                  <a:cxn ang="0">
                    <a:pos x="92" y="92"/>
                  </a:cxn>
                  <a:cxn ang="0">
                    <a:pos x="85" y="100"/>
                  </a:cxn>
                  <a:cxn ang="0">
                    <a:pos x="77" y="107"/>
                  </a:cxn>
                  <a:cxn ang="0">
                    <a:pos x="70" y="109"/>
                  </a:cxn>
                  <a:cxn ang="0">
                    <a:pos x="60" y="112"/>
                  </a:cxn>
                  <a:cxn ang="0">
                    <a:pos x="50" y="114"/>
                  </a:cxn>
                  <a:cxn ang="0">
                    <a:pos x="40" y="112"/>
                  </a:cxn>
                  <a:cxn ang="0">
                    <a:pos x="30" y="109"/>
                  </a:cxn>
                  <a:cxn ang="0">
                    <a:pos x="20" y="102"/>
                  </a:cxn>
                  <a:cxn ang="0">
                    <a:pos x="12" y="95"/>
                  </a:cxn>
                  <a:cxn ang="0">
                    <a:pos x="5" y="82"/>
                  </a:cxn>
                  <a:cxn ang="0">
                    <a:pos x="2" y="70"/>
                  </a:cxn>
                  <a:cxn ang="0">
                    <a:pos x="0" y="57"/>
                  </a:cxn>
                  <a:cxn ang="0">
                    <a:pos x="2" y="42"/>
                  </a:cxn>
                  <a:cxn ang="0">
                    <a:pos x="7" y="27"/>
                  </a:cxn>
                  <a:cxn ang="0">
                    <a:pos x="12" y="20"/>
                  </a:cxn>
                  <a:cxn ang="0">
                    <a:pos x="20" y="12"/>
                  </a:cxn>
                  <a:cxn ang="0">
                    <a:pos x="27" y="7"/>
                  </a:cxn>
                  <a:cxn ang="0">
                    <a:pos x="40" y="2"/>
                  </a:cxn>
                  <a:cxn ang="0">
                    <a:pos x="52" y="0"/>
                  </a:cxn>
                </a:cxnLst>
                <a:rect l="0" t="0" r="r" b="b"/>
                <a:pathLst>
                  <a:path w="105" h="114">
                    <a:moveTo>
                      <a:pt x="52" y="0"/>
                    </a:moveTo>
                    <a:lnTo>
                      <a:pt x="65" y="2"/>
                    </a:lnTo>
                    <a:lnTo>
                      <a:pt x="75" y="5"/>
                    </a:lnTo>
                    <a:lnTo>
                      <a:pt x="82" y="10"/>
                    </a:lnTo>
                    <a:lnTo>
                      <a:pt x="92" y="20"/>
                    </a:lnTo>
                    <a:lnTo>
                      <a:pt x="97" y="30"/>
                    </a:lnTo>
                    <a:lnTo>
                      <a:pt x="102" y="42"/>
                    </a:lnTo>
                    <a:lnTo>
                      <a:pt x="105" y="55"/>
                    </a:lnTo>
                    <a:lnTo>
                      <a:pt x="102" y="70"/>
                    </a:lnTo>
                    <a:lnTo>
                      <a:pt x="97" y="85"/>
                    </a:lnTo>
                    <a:lnTo>
                      <a:pt x="92" y="92"/>
                    </a:lnTo>
                    <a:lnTo>
                      <a:pt x="85" y="100"/>
                    </a:lnTo>
                    <a:lnTo>
                      <a:pt x="77" y="107"/>
                    </a:lnTo>
                    <a:lnTo>
                      <a:pt x="70" y="109"/>
                    </a:lnTo>
                    <a:lnTo>
                      <a:pt x="60" y="112"/>
                    </a:lnTo>
                    <a:lnTo>
                      <a:pt x="50" y="114"/>
                    </a:lnTo>
                    <a:lnTo>
                      <a:pt x="40" y="112"/>
                    </a:lnTo>
                    <a:lnTo>
                      <a:pt x="30" y="109"/>
                    </a:lnTo>
                    <a:lnTo>
                      <a:pt x="20" y="102"/>
                    </a:lnTo>
                    <a:lnTo>
                      <a:pt x="12" y="95"/>
                    </a:lnTo>
                    <a:lnTo>
                      <a:pt x="5" y="82"/>
                    </a:lnTo>
                    <a:lnTo>
                      <a:pt x="2" y="70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7" y="27"/>
                    </a:lnTo>
                    <a:lnTo>
                      <a:pt x="12" y="20"/>
                    </a:lnTo>
                    <a:lnTo>
                      <a:pt x="20" y="12"/>
                    </a:lnTo>
                    <a:lnTo>
                      <a:pt x="27" y="7"/>
                    </a:lnTo>
                    <a:lnTo>
                      <a:pt x="40" y="2"/>
                    </a:lnTo>
                    <a:lnTo>
                      <a:pt x="52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00"/>
              <p:cNvSpPr>
                <a:spLocks/>
              </p:cNvSpPr>
              <p:nvPr/>
            </p:nvSpPr>
            <p:spPr bwMode="auto">
              <a:xfrm>
                <a:off x="3336" y="3164"/>
                <a:ext cx="60" cy="9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0" y="0"/>
                  </a:cxn>
                  <a:cxn ang="0">
                    <a:pos x="15" y="5"/>
                  </a:cxn>
                  <a:cxn ang="0">
                    <a:pos x="8" y="10"/>
                  </a:cxn>
                  <a:cxn ang="0">
                    <a:pos x="3" y="18"/>
                  </a:cxn>
                  <a:cxn ang="0">
                    <a:pos x="3" y="23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3" y="63"/>
                  </a:cxn>
                  <a:cxn ang="0">
                    <a:pos x="10" y="80"/>
                  </a:cxn>
                  <a:cxn ang="0">
                    <a:pos x="15" y="88"/>
                  </a:cxn>
                  <a:cxn ang="0">
                    <a:pos x="20" y="95"/>
                  </a:cxn>
                  <a:cxn ang="0">
                    <a:pos x="28" y="98"/>
                  </a:cxn>
                  <a:cxn ang="0">
                    <a:pos x="33" y="98"/>
                  </a:cxn>
                  <a:cxn ang="0">
                    <a:pos x="40" y="98"/>
                  </a:cxn>
                  <a:cxn ang="0">
                    <a:pos x="48" y="95"/>
                  </a:cxn>
                  <a:cxn ang="0">
                    <a:pos x="53" y="90"/>
                  </a:cxn>
                  <a:cxn ang="0">
                    <a:pos x="58" y="80"/>
                  </a:cxn>
                  <a:cxn ang="0">
                    <a:pos x="60" y="70"/>
                  </a:cxn>
                  <a:cxn ang="0">
                    <a:pos x="60" y="58"/>
                  </a:cxn>
                  <a:cxn ang="0">
                    <a:pos x="58" y="30"/>
                  </a:cxn>
                  <a:cxn ang="0">
                    <a:pos x="48" y="13"/>
                  </a:cxn>
                  <a:cxn ang="0">
                    <a:pos x="43" y="5"/>
                  </a:cxn>
                  <a:cxn ang="0">
                    <a:pos x="35" y="3"/>
                  </a:cxn>
                  <a:cxn ang="0">
                    <a:pos x="28" y="0"/>
                  </a:cxn>
                </a:cxnLst>
                <a:rect l="0" t="0" r="r" b="b"/>
                <a:pathLst>
                  <a:path w="60" h="98">
                    <a:moveTo>
                      <a:pt x="28" y="0"/>
                    </a:moveTo>
                    <a:lnTo>
                      <a:pt x="20" y="0"/>
                    </a:lnTo>
                    <a:lnTo>
                      <a:pt x="15" y="5"/>
                    </a:lnTo>
                    <a:lnTo>
                      <a:pt x="8" y="10"/>
                    </a:lnTo>
                    <a:lnTo>
                      <a:pt x="3" y="18"/>
                    </a:lnTo>
                    <a:lnTo>
                      <a:pt x="3" y="23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3" y="63"/>
                    </a:lnTo>
                    <a:lnTo>
                      <a:pt x="10" y="80"/>
                    </a:lnTo>
                    <a:lnTo>
                      <a:pt x="15" y="88"/>
                    </a:lnTo>
                    <a:lnTo>
                      <a:pt x="20" y="95"/>
                    </a:lnTo>
                    <a:lnTo>
                      <a:pt x="28" y="98"/>
                    </a:lnTo>
                    <a:lnTo>
                      <a:pt x="33" y="98"/>
                    </a:lnTo>
                    <a:lnTo>
                      <a:pt x="40" y="98"/>
                    </a:lnTo>
                    <a:lnTo>
                      <a:pt x="48" y="95"/>
                    </a:lnTo>
                    <a:lnTo>
                      <a:pt x="53" y="90"/>
                    </a:lnTo>
                    <a:lnTo>
                      <a:pt x="58" y="80"/>
                    </a:lnTo>
                    <a:lnTo>
                      <a:pt x="60" y="70"/>
                    </a:lnTo>
                    <a:lnTo>
                      <a:pt x="60" y="58"/>
                    </a:lnTo>
                    <a:lnTo>
                      <a:pt x="58" y="30"/>
                    </a:lnTo>
                    <a:lnTo>
                      <a:pt x="48" y="13"/>
                    </a:lnTo>
                    <a:lnTo>
                      <a:pt x="43" y="5"/>
                    </a:lnTo>
                    <a:lnTo>
                      <a:pt x="35" y="3"/>
                    </a:lnTo>
                    <a:lnTo>
                      <a:pt x="28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01"/>
              <p:cNvSpPr>
                <a:spLocks/>
              </p:cNvSpPr>
              <p:nvPr/>
            </p:nvSpPr>
            <p:spPr bwMode="auto">
              <a:xfrm>
                <a:off x="3428" y="3157"/>
                <a:ext cx="182" cy="109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50" y="10"/>
                  </a:cxn>
                  <a:cxn ang="0">
                    <a:pos x="63" y="2"/>
                  </a:cxn>
                  <a:cxn ang="0">
                    <a:pos x="75" y="0"/>
                  </a:cxn>
                  <a:cxn ang="0">
                    <a:pos x="93" y="5"/>
                  </a:cxn>
                  <a:cxn ang="0">
                    <a:pos x="100" y="17"/>
                  </a:cxn>
                  <a:cxn ang="0">
                    <a:pos x="110" y="15"/>
                  </a:cxn>
                  <a:cxn ang="0">
                    <a:pos x="122" y="5"/>
                  </a:cxn>
                  <a:cxn ang="0">
                    <a:pos x="137" y="0"/>
                  </a:cxn>
                  <a:cxn ang="0">
                    <a:pos x="155" y="5"/>
                  </a:cxn>
                  <a:cxn ang="0">
                    <a:pos x="165" y="20"/>
                  </a:cxn>
                  <a:cxn ang="0">
                    <a:pos x="167" y="32"/>
                  </a:cxn>
                  <a:cxn ang="0">
                    <a:pos x="167" y="87"/>
                  </a:cxn>
                  <a:cxn ang="0">
                    <a:pos x="167" y="100"/>
                  </a:cxn>
                  <a:cxn ang="0">
                    <a:pos x="172" y="105"/>
                  </a:cxn>
                  <a:cxn ang="0">
                    <a:pos x="182" y="107"/>
                  </a:cxn>
                  <a:cxn ang="0">
                    <a:pos x="130" y="109"/>
                  </a:cxn>
                  <a:cxn ang="0">
                    <a:pos x="132" y="107"/>
                  </a:cxn>
                  <a:cxn ang="0">
                    <a:pos x="142" y="105"/>
                  </a:cxn>
                  <a:cxn ang="0">
                    <a:pos x="147" y="97"/>
                  </a:cxn>
                  <a:cxn ang="0">
                    <a:pos x="147" y="87"/>
                  </a:cxn>
                  <a:cxn ang="0">
                    <a:pos x="147" y="32"/>
                  </a:cxn>
                  <a:cxn ang="0">
                    <a:pos x="145" y="22"/>
                  </a:cxn>
                  <a:cxn ang="0">
                    <a:pos x="135" y="15"/>
                  </a:cxn>
                  <a:cxn ang="0">
                    <a:pos x="122" y="15"/>
                  </a:cxn>
                  <a:cxn ang="0">
                    <a:pos x="110" y="22"/>
                  </a:cxn>
                  <a:cxn ang="0">
                    <a:pos x="103" y="30"/>
                  </a:cxn>
                  <a:cxn ang="0">
                    <a:pos x="103" y="87"/>
                  </a:cxn>
                  <a:cxn ang="0">
                    <a:pos x="103" y="97"/>
                  </a:cxn>
                  <a:cxn ang="0">
                    <a:pos x="105" y="102"/>
                  </a:cxn>
                  <a:cxn ang="0">
                    <a:pos x="113" y="105"/>
                  </a:cxn>
                  <a:cxn ang="0">
                    <a:pos x="120" y="109"/>
                  </a:cxn>
                  <a:cxn ang="0">
                    <a:pos x="65" y="107"/>
                  </a:cxn>
                  <a:cxn ang="0">
                    <a:pos x="78" y="105"/>
                  </a:cxn>
                  <a:cxn ang="0">
                    <a:pos x="83" y="97"/>
                  </a:cxn>
                  <a:cxn ang="0">
                    <a:pos x="83" y="87"/>
                  </a:cxn>
                  <a:cxn ang="0">
                    <a:pos x="83" y="32"/>
                  </a:cxn>
                  <a:cxn ang="0">
                    <a:pos x="80" y="22"/>
                  </a:cxn>
                  <a:cxn ang="0">
                    <a:pos x="70" y="15"/>
                  </a:cxn>
                  <a:cxn ang="0">
                    <a:pos x="58" y="15"/>
                  </a:cxn>
                  <a:cxn ang="0">
                    <a:pos x="43" y="22"/>
                  </a:cxn>
                  <a:cxn ang="0">
                    <a:pos x="38" y="87"/>
                  </a:cxn>
                  <a:cxn ang="0">
                    <a:pos x="38" y="100"/>
                  </a:cxn>
                  <a:cxn ang="0">
                    <a:pos x="43" y="105"/>
                  </a:cxn>
                  <a:cxn ang="0">
                    <a:pos x="55" y="107"/>
                  </a:cxn>
                  <a:cxn ang="0">
                    <a:pos x="0" y="109"/>
                  </a:cxn>
                  <a:cxn ang="0">
                    <a:pos x="8" y="105"/>
                  </a:cxn>
                  <a:cxn ang="0">
                    <a:pos x="15" y="102"/>
                  </a:cxn>
                  <a:cxn ang="0">
                    <a:pos x="18" y="95"/>
                  </a:cxn>
                  <a:cxn ang="0">
                    <a:pos x="18" y="45"/>
                  </a:cxn>
                  <a:cxn ang="0">
                    <a:pos x="18" y="27"/>
                  </a:cxn>
                  <a:cxn ang="0">
                    <a:pos x="15" y="20"/>
                  </a:cxn>
                  <a:cxn ang="0">
                    <a:pos x="13" y="15"/>
                  </a:cxn>
                  <a:cxn ang="0">
                    <a:pos x="5" y="15"/>
                  </a:cxn>
                  <a:cxn ang="0">
                    <a:pos x="0" y="12"/>
                  </a:cxn>
                  <a:cxn ang="0">
                    <a:pos x="38" y="0"/>
                  </a:cxn>
                </a:cxnLst>
                <a:rect l="0" t="0" r="r" b="b"/>
                <a:pathLst>
                  <a:path w="182" h="109">
                    <a:moveTo>
                      <a:pt x="38" y="22"/>
                    </a:moveTo>
                    <a:lnTo>
                      <a:pt x="43" y="17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5" y="5"/>
                    </a:lnTo>
                    <a:lnTo>
                      <a:pt x="63" y="2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3" y="2"/>
                    </a:lnTo>
                    <a:lnTo>
                      <a:pt x="93" y="5"/>
                    </a:lnTo>
                    <a:lnTo>
                      <a:pt x="95" y="10"/>
                    </a:lnTo>
                    <a:lnTo>
                      <a:pt x="100" y="17"/>
                    </a:lnTo>
                    <a:lnTo>
                      <a:pt x="100" y="22"/>
                    </a:lnTo>
                    <a:lnTo>
                      <a:pt x="110" y="15"/>
                    </a:lnTo>
                    <a:lnTo>
                      <a:pt x="115" y="7"/>
                    </a:lnTo>
                    <a:lnTo>
                      <a:pt x="122" y="5"/>
                    </a:lnTo>
                    <a:lnTo>
                      <a:pt x="130" y="2"/>
                    </a:lnTo>
                    <a:lnTo>
                      <a:pt x="137" y="0"/>
                    </a:lnTo>
                    <a:lnTo>
                      <a:pt x="147" y="2"/>
                    </a:lnTo>
                    <a:lnTo>
                      <a:pt x="155" y="5"/>
                    </a:lnTo>
                    <a:lnTo>
                      <a:pt x="160" y="10"/>
                    </a:lnTo>
                    <a:lnTo>
                      <a:pt x="165" y="20"/>
                    </a:lnTo>
                    <a:lnTo>
                      <a:pt x="165" y="25"/>
                    </a:lnTo>
                    <a:lnTo>
                      <a:pt x="167" y="32"/>
                    </a:lnTo>
                    <a:lnTo>
                      <a:pt x="167" y="40"/>
                    </a:lnTo>
                    <a:lnTo>
                      <a:pt x="167" y="87"/>
                    </a:lnTo>
                    <a:lnTo>
                      <a:pt x="167" y="95"/>
                    </a:lnTo>
                    <a:lnTo>
                      <a:pt x="167" y="100"/>
                    </a:lnTo>
                    <a:lnTo>
                      <a:pt x="170" y="102"/>
                    </a:lnTo>
                    <a:lnTo>
                      <a:pt x="172" y="105"/>
                    </a:lnTo>
                    <a:lnTo>
                      <a:pt x="177" y="105"/>
                    </a:lnTo>
                    <a:lnTo>
                      <a:pt x="182" y="107"/>
                    </a:lnTo>
                    <a:lnTo>
                      <a:pt x="182" y="109"/>
                    </a:lnTo>
                    <a:lnTo>
                      <a:pt x="130" y="109"/>
                    </a:lnTo>
                    <a:lnTo>
                      <a:pt x="130" y="107"/>
                    </a:lnTo>
                    <a:lnTo>
                      <a:pt x="132" y="107"/>
                    </a:lnTo>
                    <a:lnTo>
                      <a:pt x="137" y="105"/>
                    </a:lnTo>
                    <a:lnTo>
                      <a:pt x="142" y="105"/>
                    </a:lnTo>
                    <a:lnTo>
                      <a:pt x="145" y="102"/>
                    </a:lnTo>
                    <a:lnTo>
                      <a:pt x="147" y="97"/>
                    </a:lnTo>
                    <a:lnTo>
                      <a:pt x="147" y="95"/>
                    </a:lnTo>
                    <a:lnTo>
                      <a:pt x="147" y="87"/>
                    </a:lnTo>
                    <a:lnTo>
                      <a:pt x="147" y="40"/>
                    </a:lnTo>
                    <a:lnTo>
                      <a:pt x="147" y="32"/>
                    </a:lnTo>
                    <a:lnTo>
                      <a:pt x="145" y="25"/>
                    </a:lnTo>
                    <a:lnTo>
                      <a:pt x="145" y="22"/>
                    </a:lnTo>
                    <a:lnTo>
                      <a:pt x="140" y="17"/>
                    </a:lnTo>
                    <a:lnTo>
                      <a:pt x="135" y="15"/>
                    </a:lnTo>
                    <a:lnTo>
                      <a:pt x="130" y="15"/>
                    </a:lnTo>
                    <a:lnTo>
                      <a:pt x="122" y="15"/>
                    </a:lnTo>
                    <a:lnTo>
                      <a:pt x="117" y="17"/>
                    </a:lnTo>
                    <a:lnTo>
                      <a:pt x="110" y="22"/>
                    </a:lnTo>
                    <a:lnTo>
                      <a:pt x="103" y="30"/>
                    </a:lnTo>
                    <a:lnTo>
                      <a:pt x="103" y="30"/>
                    </a:lnTo>
                    <a:lnTo>
                      <a:pt x="103" y="35"/>
                    </a:lnTo>
                    <a:lnTo>
                      <a:pt x="103" y="87"/>
                    </a:lnTo>
                    <a:lnTo>
                      <a:pt x="103" y="92"/>
                    </a:lnTo>
                    <a:lnTo>
                      <a:pt x="103" y="97"/>
                    </a:lnTo>
                    <a:lnTo>
                      <a:pt x="103" y="100"/>
                    </a:lnTo>
                    <a:lnTo>
                      <a:pt x="105" y="102"/>
                    </a:lnTo>
                    <a:lnTo>
                      <a:pt x="108" y="105"/>
                    </a:lnTo>
                    <a:lnTo>
                      <a:pt x="113" y="105"/>
                    </a:lnTo>
                    <a:lnTo>
                      <a:pt x="120" y="107"/>
                    </a:lnTo>
                    <a:lnTo>
                      <a:pt x="120" y="109"/>
                    </a:lnTo>
                    <a:lnTo>
                      <a:pt x="65" y="109"/>
                    </a:lnTo>
                    <a:lnTo>
                      <a:pt x="65" y="107"/>
                    </a:lnTo>
                    <a:lnTo>
                      <a:pt x="73" y="105"/>
                    </a:lnTo>
                    <a:lnTo>
                      <a:pt x="78" y="105"/>
                    </a:lnTo>
                    <a:lnTo>
                      <a:pt x="80" y="102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3" y="87"/>
                    </a:lnTo>
                    <a:lnTo>
                      <a:pt x="83" y="40"/>
                    </a:lnTo>
                    <a:lnTo>
                      <a:pt x="83" y="32"/>
                    </a:lnTo>
                    <a:lnTo>
                      <a:pt x="80" y="25"/>
                    </a:lnTo>
                    <a:lnTo>
                      <a:pt x="80" y="22"/>
                    </a:lnTo>
                    <a:lnTo>
                      <a:pt x="75" y="17"/>
                    </a:lnTo>
                    <a:lnTo>
                      <a:pt x="70" y="15"/>
                    </a:lnTo>
                    <a:lnTo>
                      <a:pt x="65" y="15"/>
                    </a:lnTo>
                    <a:lnTo>
                      <a:pt x="58" y="15"/>
                    </a:lnTo>
                    <a:lnTo>
                      <a:pt x="53" y="17"/>
                    </a:lnTo>
                    <a:lnTo>
                      <a:pt x="43" y="22"/>
                    </a:lnTo>
                    <a:lnTo>
                      <a:pt x="38" y="30"/>
                    </a:lnTo>
                    <a:lnTo>
                      <a:pt x="38" y="87"/>
                    </a:lnTo>
                    <a:lnTo>
                      <a:pt x="38" y="95"/>
                    </a:lnTo>
                    <a:lnTo>
                      <a:pt x="38" y="100"/>
                    </a:lnTo>
                    <a:lnTo>
                      <a:pt x="40" y="102"/>
                    </a:lnTo>
                    <a:lnTo>
                      <a:pt x="43" y="105"/>
                    </a:lnTo>
                    <a:lnTo>
                      <a:pt x="48" y="105"/>
                    </a:lnTo>
                    <a:lnTo>
                      <a:pt x="55" y="107"/>
                    </a:lnTo>
                    <a:lnTo>
                      <a:pt x="55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8" y="105"/>
                    </a:lnTo>
                    <a:lnTo>
                      <a:pt x="13" y="105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8" y="95"/>
                    </a:lnTo>
                    <a:lnTo>
                      <a:pt x="18" y="87"/>
                    </a:lnTo>
                    <a:lnTo>
                      <a:pt x="18" y="45"/>
                    </a:lnTo>
                    <a:lnTo>
                      <a:pt x="18" y="35"/>
                    </a:lnTo>
                    <a:lnTo>
                      <a:pt x="18" y="27"/>
                    </a:lnTo>
                    <a:lnTo>
                      <a:pt x="18" y="22"/>
                    </a:lnTo>
                    <a:lnTo>
                      <a:pt x="15" y="20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38" y="22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02"/>
              <p:cNvSpPr>
                <a:spLocks/>
              </p:cNvSpPr>
              <p:nvPr/>
            </p:nvSpPr>
            <p:spPr bwMode="auto">
              <a:xfrm>
                <a:off x="3620" y="3157"/>
                <a:ext cx="92" cy="114"/>
              </a:xfrm>
              <a:custGeom>
                <a:avLst/>
                <a:gdLst/>
                <a:ahLst/>
                <a:cxnLst>
                  <a:cxn ang="0">
                    <a:pos x="18" y="45"/>
                  </a:cxn>
                  <a:cxn ang="0">
                    <a:pos x="18" y="55"/>
                  </a:cxn>
                  <a:cxn ang="0">
                    <a:pos x="20" y="65"/>
                  </a:cxn>
                  <a:cxn ang="0">
                    <a:pos x="23" y="75"/>
                  </a:cxn>
                  <a:cxn ang="0">
                    <a:pos x="30" y="80"/>
                  </a:cxn>
                  <a:cxn ang="0">
                    <a:pos x="38" y="90"/>
                  </a:cxn>
                  <a:cxn ang="0">
                    <a:pos x="48" y="92"/>
                  </a:cxn>
                  <a:cxn ang="0">
                    <a:pos x="57" y="95"/>
                  </a:cxn>
                  <a:cxn ang="0">
                    <a:pos x="65" y="92"/>
                  </a:cxn>
                  <a:cxn ang="0">
                    <a:pos x="75" y="90"/>
                  </a:cxn>
                  <a:cxn ang="0">
                    <a:pos x="80" y="85"/>
                  </a:cxn>
                  <a:cxn ang="0">
                    <a:pos x="85" y="77"/>
                  </a:cxn>
                  <a:cxn ang="0">
                    <a:pos x="87" y="70"/>
                  </a:cxn>
                  <a:cxn ang="0">
                    <a:pos x="92" y="72"/>
                  </a:cxn>
                  <a:cxn ang="0">
                    <a:pos x="87" y="82"/>
                  </a:cxn>
                  <a:cxn ang="0">
                    <a:pos x="85" y="92"/>
                  </a:cxn>
                  <a:cxn ang="0">
                    <a:pos x="77" y="100"/>
                  </a:cxn>
                  <a:cxn ang="0">
                    <a:pos x="67" y="107"/>
                  </a:cxn>
                  <a:cxn ang="0">
                    <a:pos x="57" y="112"/>
                  </a:cxn>
                  <a:cxn ang="0">
                    <a:pos x="48" y="114"/>
                  </a:cxn>
                  <a:cxn ang="0">
                    <a:pos x="35" y="112"/>
                  </a:cxn>
                  <a:cxn ang="0">
                    <a:pos x="25" y="107"/>
                  </a:cxn>
                  <a:cxn ang="0">
                    <a:pos x="15" y="100"/>
                  </a:cxn>
                  <a:cxn ang="0">
                    <a:pos x="5" y="82"/>
                  </a:cxn>
                  <a:cxn ang="0">
                    <a:pos x="0" y="57"/>
                  </a:cxn>
                  <a:cxn ang="0">
                    <a:pos x="5" y="35"/>
                  </a:cxn>
                  <a:cxn ang="0">
                    <a:pos x="15" y="15"/>
                  </a:cxn>
                  <a:cxn ang="0">
                    <a:pos x="23" y="7"/>
                  </a:cxn>
                  <a:cxn ang="0">
                    <a:pos x="30" y="5"/>
                  </a:cxn>
                  <a:cxn ang="0">
                    <a:pos x="40" y="0"/>
                  </a:cxn>
                  <a:cxn ang="0">
                    <a:pos x="50" y="0"/>
                  </a:cxn>
                  <a:cxn ang="0">
                    <a:pos x="62" y="2"/>
                  </a:cxn>
                  <a:cxn ang="0">
                    <a:pos x="72" y="5"/>
                  </a:cxn>
                  <a:cxn ang="0">
                    <a:pos x="80" y="12"/>
                  </a:cxn>
                  <a:cxn ang="0">
                    <a:pos x="85" y="20"/>
                  </a:cxn>
                  <a:cxn ang="0">
                    <a:pos x="90" y="32"/>
                  </a:cxn>
                  <a:cxn ang="0">
                    <a:pos x="92" y="45"/>
                  </a:cxn>
                  <a:cxn ang="0">
                    <a:pos x="18" y="45"/>
                  </a:cxn>
                </a:cxnLst>
                <a:rect l="0" t="0" r="r" b="b"/>
                <a:pathLst>
                  <a:path w="92" h="114">
                    <a:moveTo>
                      <a:pt x="18" y="45"/>
                    </a:moveTo>
                    <a:lnTo>
                      <a:pt x="18" y="55"/>
                    </a:lnTo>
                    <a:lnTo>
                      <a:pt x="20" y="65"/>
                    </a:lnTo>
                    <a:lnTo>
                      <a:pt x="23" y="75"/>
                    </a:lnTo>
                    <a:lnTo>
                      <a:pt x="30" y="80"/>
                    </a:lnTo>
                    <a:lnTo>
                      <a:pt x="38" y="90"/>
                    </a:lnTo>
                    <a:lnTo>
                      <a:pt x="48" y="92"/>
                    </a:lnTo>
                    <a:lnTo>
                      <a:pt x="57" y="95"/>
                    </a:lnTo>
                    <a:lnTo>
                      <a:pt x="65" y="92"/>
                    </a:lnTo>
                    <a:lnTo>
                      <a:pt x="75" y="90"/>
                    </a:lnTo>
                    <a:lnTo>
                      <a:pt x="80" y="85"/>
                    </a:lnTo>
                    <a:lnTo>
                      <a:pt x="85" y="77"/>
                    </a:lnTo>
                    <a:lnTo>
                      <a:pt x="87" y="70"/>
                    </a:lnTo>
                    <a:lnTo>
                      <a:pt x="92" y="72"/>
                    </a:lnTo>
                    <a:lnTo>
                      <a:pt x="87" y="82"/>
                    </a:lnTo>
                    <a:lnTo>
                      <a:pt x="85" y="92"/>
                    </a:lnTo>
                    <a:lnTo>
                      <a:pt x="77" y="100"/>
                    </a:lnTo>
                    <a:lnTo>
                      <a:pt x="67" y="107"/>
                    </a:lnTo>
                    <a:lnTo>
                      <a:pt x="57" y="112"/>
                    </a:lnTo>
                    <a:lnTo>
                      <a:pt x="48" y="114"/>
                    </a:lnTo>
                    <a:lnTo>
                      <a:pt x="35" y="112"/>
                    </a:lnTo>
                    <a:lnTo>
                      <a:pt x="25" y="107"/>
                    </a:lnTo>
                    <a:lnTo>
                      <a:pt x="15" y="100"/>
                    </a:lnTo>
                    <a:lnTo>
                      <a:pt x="5" y="82"/>
                    </a:lnTo>
                    <a:lnTo>
                      <a:pt x="0" y="57"/>
                    </a:lnTo>
                    <a:lnTo>
                      <a:pt x="5" y="35"/>
                    </a:lnTo>
                    <a:lnTo>
                      <a:pt x="15" y="15"/>
                    </a:lnTo>
                    <a:lnTo>
                      <a:pt x="23" y="7"/>
                    </a:lnTo>
                    <a:lnTo>
                      <a:pt x="30" y="5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2" y="2"/>
                    </a:lnTo>
                    <a:lnTo>
                      <a:pt x="72" y="5"/>
                    </a:lnTo>
                    <a:lnTo>
                      <a:pt x="80" y="12"/>
                    </a:lnTo>
                    <a:lnTo>
                      <a:pt x="85" y="20"/>
                    </a:lnTo>
                    <a:lnTo>
                      <a:pt x="90" y="32"/>
                    </a:lnTo>
                    <a:lnTo>
                      <a:pt x="92" y="45"/>
                    </a:lnTo>
                    <a:lnTo>
                      <a:pt x="18" y="45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03"/>
              <p:cNvSpPr>
                <a:spLocks/>
              </p:cNvSpPr>
              <p:nvPr/>
            </p:nvSpPr>
            <p:spPr bwMode="auto">
              <a:xfrm>
                <a:off x="3638" y="3164"/>
                <a:ext cx="49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49" y="30"/>
                  </a:cxn>
                  <a:cxn ang="0">
                    <a:pos x="47" y="20"/>
                  </a:cxn>
                  <a:cxn ang="0">
                    <a:pos x="47" y="15"/>
                  </a:cxn>
                  <a:cxn ang="0">
                    <a:pos x="42" y="10"/>
                  </a:cxn>
                  <a:cxn ang="0">
                    <a:pos x="37" y="5"/>
                  </a:cxn>
                  <a:cxn ang="0">
                    <a:pos x="32" y="3"/>
                  </a:cxn>
                  <a:cxn ang="0">
                    <a:pos x="25" y="0"/>
                  </a:cxn>
                  <a:cxn ang="0">
                    <a:pos x="20" y="3"/>
                  </a:cxn>
                  <a:cxn ang="0">
                    <a:pos x="15" y="5"/>
                  </a:cxn>
                  <a:cxn ang="0">
                    <a:pos x="7" y="8"/>
                  </a:cxn>
                  <a:cxn ang="0">
                    <a:pos x="5" y="15"/>
                  </a:cxn>
                  <a:cxn ang="0">
                    <a:pos x="2" y="20"/>
                  </a:cxn>
                  <a:cxn ang="0">
                    <a:pos x="0" y="30"/>
                  </a:cxn>
                </a:cxnLst>
                <a:rect l="0" t="0" r="r" b="b"/>
                <a:pathLst>
                  <a:path w="49" h="30">
                    <a:moveTo>
                      <a:pt x="0" y="30"/>
                    </a:moveTo>
                    <a:lnTo>
                      <a:pt x="49" y="30"/>
                    </a:lnTo>
                    <a:lnTo>
                      <a:pt x="47" y="20"/>
                    </a:lnTo>
                    <a:lnTo>
                      <a:pt x="47" y="15"/>
                    </a:lnTo>
                    <a:lnTo>
                      <a:pt x="42" y="10"/>
                    </a:lnTo>
                    <a:lnTo>
                      <a:pt x="37" y="5"/>
                    </a:lnTo>
                    <a:lnTo>
                      <a:pt x="32" y="3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7" y="8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0" y="3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04"/>
              <p:cNvSpPr>
                <a:spLocks/>
              </p:cNvSpPr>
              <p:nvPr/>
            </p:nvSpPr>
            <p:spPr bwMode="auto">
              <a:xfrm>
                <a:off x="3720" y="3125"/>
                <a:ext cx="65" cy="1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34"/>
                  </a:cxn>
                  <a:cxn ang="0">
                    <a:pos x="62" y="34"/>
                  </a:cxn>
                  <a:cxn ang="0">
                    <a:pos x="62" y="44"/>
                  </a:cxn>
                  <a:cxn ang="0">
                    <a:pos x="37" y="44"/>
                  </a:cxn>
                  <a:cxn ang="0">
                    <a:pos x="37" y="112"/>
                  </a:cxn>
                  <a:cxn ang="0">
                    <a:pos x="37" y="119"/>
                  </a:cxn>
                  <a:cxn ang="0">
                    <a:pos x="37" y="124"/>
                  </a:cxn>
                  <a:cxn ang="0">
                    <a:pos x="40" y="127"/>
                  </a:cxn>
                  <a:cxn ang="0">
                    <a:pos x="42" y="129"/>
                  </a:cxn>
                  <a:cxn ang="0">
                    <a:pos x="47" y="132"/>
                  </a:cxn>
                  <a:cxn ang="0">
                    <a:pos x="52" y="129"/>
                  </a:cxn>
                  <a:cxn ang="0">
                    <a:pos x="55" y="129"/>
                  </a:cxn>
                  <a:cxn ang="0">
                    <a:pos x="57" y="124"/>
                  </a:cxn>
                  <a:cxn ang="0">
                    <a:pos x="60" y="122"/>
                  </a:cxn>
                  <a:cxn ang="0">
                    <a:pos x="65" y="122"/>
                  </a:cxn>
                  <a:cxn ang="0">
                    <a:pos x="60" y="132"/>
                  </a:cxn>
                  <a:cxn ang="0">
                    <a:pos x="52" y="139"/>
                  </a:cxn>
                  <a:cxn ang="0">
                    <a:pos x="45" y="141"/>
                  </a:cxn>
                  <a:cxn ang="0">
                    <a:pos x="37" y="144"/>
                  </a:cxn>
                  <a:cxn ang="0">
                    <a:pos x="32" y="144"/>
                  </a:cxn>
                  <a:cxn ang="0">
                    <a:pos x="27" y="141"/>
                  </a:cxn>
                  <a:cxn ang="0">
                    <a:pos x="22" y="137"/>
                  </a:cxn>
                  <a:cxn ang="0">
                    <a:pos x="20" y="132"/>
                  </a:cxn>
                  <a:cxn ang="0">
                    <a:pos x="17" y="127"/>
                  </a:cxn>
                  <a:cxn ang="0">
                    <a:pos x="17" y="117"/>
                  </a:cxn>
                  <a:cxn ang="0">
                    <a:pos x="17" y="44"/>
                  </a:cxn>
                  <a:cxn ang="0">
                    <a:pos x="0" y="44"/>
                  </a:cxn>
                  <a:cxn ang="0">
                    <a:pos x="0" y="39"/>
                  </a:cxn>
                  <a:cxn ang="0">
                    <a:pos x="7" y="37"/>
                  </a:cxn>
                  <a:cxn ang="0">
                    <a:pos x="15" y="32"/>
                  </a:cxn>
                  <a:cxn ang="0">
                    <a:pos x="20" y="24"/>
                  </a:cxn>
                  <a:cxn ang="0">
                    <a:pos x="25" y="17"/>
                  </a:cxn>
                  <a:cxn ang="0">
                    <a:pos x="30" y="10"/>
                  </a:cxn>
                  <a:cxn ang="0">
                    <a:pos x="32" y="0"/>
                  </a:cxn>
                  <a:cxn ang="0">
                    <a:pos x="37" y="0"/>
                  </a:cxn>
                </a:cxnLst>
                <a:rect l="0" t="0" r="r" b="b"/>
                <a:pathLst>
                  <a:path w="65" h="144">
                    <a:moveTo>
                      <a:pt x="37" y="0"/>
                    </a:moveTo>
                    <a:lnTo>
                      <a:pt x="37" y="34"/>
                    </a:lnTo>
                    <a:lnTo>
                      <a:pt x="62" y="34"/>
                    </a:lnTo>
                    <a:lnTo>
                      <a:pt x="62" y="44"/>
                    </a:lnTo>
                    <a:lnTo>
                      <a:pt x="37" y="44"/>
                    </a:lnTo>
                    <a:lnTo>
                      <a:pt x="37" y="112"/>
                    </a:lnTo>
                    <a:lnTo>
                      <a:pt x="37" y="119"/>
                    </a:lnTo>
                    <a:lnTo>
                      <a:pt x="37" y="124"/>
                    </a:lnTo>
                    <a:lnTo>
                      <a:pt x="40" y="127"/>
                    </a:lnTo>
                    <a:lnTo>
                      <a:pt x="42" y="129"/>
                    </a:lnTo>
                    <a:lnTo>
                      <a:pt x="47" y="132"/>
                    </a:lnTo>
                    <a:lnTo>
                      <a:pt x="52" y="129"/>
                    </a:lnTo>
                    <a:lnTo>
                      <a:pt x="55" y="129"/>
                    </a:lnTo>
                    <a:lnTo>
                      <a:pt x="57" y="124"/>
                    </a:lnTo>
                    <a:lnTo>
                      <a:pt x="60" y="122"/>
                    </a:lnTo>
                    <a:lnTo>
                      <a:pt x="65" y="122"/>
                    </a:lnTo>
                    <a:lnTo>
                      <a:pt x="60" y="132"/>
                    </a:lnTo>
                    <a:lnTo>
                      <a:pt x="52" y="139"/>
                    </a:lnTo>
                    <a:lnTo>
                      <a:pt x="45" y="141"/>
                    </a:lnTo>
                    <a:lnTo>
                      <a:pt x="37" y="144"/>
                    </a:lnTo>
                    <a:lnTo>
                      <a:pt x="32" y="144"/>
                    </a:lnTo>
                    <a:lnTo>
                      <a:pt x="27" y="141"/>
                    </a:lnTo>
                    <a:lnTo>
                      <a:pt x="22" y="137"/>
                    </a:lnTo>
                    <a:lnTo>
                      <a:pt x="20" y="132"/>
                    </a:lnTo>
                    <a:lnTo>
                      <a:pt x="17" y="127"/>
                    </a:lnTo>
                    <a:lnTo>
                      <a:pt x="17" y="117"/>
                    </a:lnTo>
                    <a:lnTo>
                      <a:pt x="17" y="44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7" y="37"/>
                    </a:lnTo>
                    <a:lnTo>
                      <a:pt x="15" y="32"/>
                    </a:lnTo>
                    <a:lnTo>
                      <a:pt x="20" y="24"/>
                    </a:lnTo>
                    <a:lnTo>
                      <a:pt x="25" y="17"/>
                    </a:lnTo>
                    <a:lnTo>
                      <a:pt x="30" y="10"/>
                    </a:lnTo>
                    <a:lnTo>
                      <a:pt x="32" y="0"/>
                    </a:lnTo>
                    <a:lnTo>
                      <a:pt x="37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05"/>
              <p:cNvSpPr>
                <a:spLocks/>
              </p:cNvSpPr>
              <p:nvPr/>
            </p:nvSpPr>
            <p:spPr bwMode="auto">
              <a:xfrm>
                <a:off x="3794" y="3157"/>
                <a:ext cx="90" cy="114"/>
              </a:xfrm>
              <a:custGeom>
                <a:avLst/>
                <a:gdLst/>
                <a:ahLst/>
                <a:cxnLst>
                  <a:cxn ang="0">
                    <a:pos x="15" y="45"/>
                  </a:cxn>
                  <a:cxn ang="0">
                    <a:pos x="15" y="55"/>
                  </a:cxn>
                  <a:cxn ang="0">
                    <a:pos x="18" y="65"/>
                  </a:cxn>
                  <a:cxn ang="0">
                    <a:pos x="23" y="75"/>
                  </a:cxn>
                  <a:cxn ang="0">
                    <a:pos x="28" y="80"/>
                  </a:cxn>
                  <a:cxn ang="0">
                    <a:pos x="35" y="90"/>
                  </a:cxn>
                  <a:cxn ang="0">
                    <a:pos x="45" y="92"/>
                  </a:cxn>
                  <a:cxn ang="0">
                    <a:pos x="55" y="95"/>
                  </a:cxn>
                  <a:cxn ang="0">
                    <a:pos x="65" y="92"/>
                  </a:cxn>
                  <a:cxn ang="0">
                    <a:pos x="73" y="90"/>
                  </a:cxn>
                  <a:cxn ang="0">
                    <a:pos x="78" y="85"/>
                  </a:cxn>
                  <a:cxn ang="0">
                    <a:pos x="83" y="77"/>
                  </a:cxn>
                  <a:cxn ang="0">
                    <a:pos x="85" y="70"/>
                  </a:cxn>
                  <a:cxn ang="0">
                    <a:pos x="90" y="72"/>
                  </a:cxn>
                  <a:cxn ang="0">
                    <a:pos x="88" y="82"/>
                  </a:cxn>
                  <a:cxn ang="0">
                    <a:pos x="83" y="92"/>
                  </a:cxn>
                  <a:cxn ang="0">
                    <a:pos x="75" y="100"/>
                  </a:cxn>
                  <a:cxn ang="0">
                    <a:pos x="68" y="107"/>
                  </a:cxn>
                  <a:cxn ang="0">
                    <a:pos x="58" y="112"/>
                  </a:cxn>
                  <a:cxn ang="0">
                    <a:pos x="45" y="114"/>
                  </a:cxn>
                  <a:cxn ang="0">
                    <a:pos x="33" y="112"/>
                  </a:cxn>
                  <a:cxn ang="0">
                    <a:pos x="23" y="107"/>
                  </a:cxn>
                  <a:cxn ang="0">
                    <a:pos x="13" y="100"/>
                  </a:cxn>
                  <a:cxn ang="0">
                    <a:pos x="3" y="82"/>
                  </a:cxn>
                  <a:cxn ang="0">
                    <a:pos x="0" y="57"/>
                  </a:cxn>
                  <a:cxn ang="0">
                    <a:pos x="3" y="35"/>
                  </a:cxn>
                  <a:cxn ang="0">
                    <a:pos x="13" y="15"/>
                  </a:cxn>
                  <a:cxn ang="0">
                    <a:pos x="20" y="7"/>
                  </a:cxn>
                  <a:cxn ang="0">
                    <a:pos x="30" y="5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60" y="2"/>
                  </a:cxn>
                  <a:cxn ang="0">
                    <a:pos x="70" y="5"/>
                  </a:cxn>
                  <a:cxn ang="0">
                    <a:pos x="78" y="12"/>
                  </a:cxn>
                  <a:cxn ang="0">
                    <a:pos x="85" y="20"/>
                  </a:cxn>
                  <a:cxn ang="0">
                    <a:pos x="88" y="32"/>
                  </a:cxn>
                  <a:cxn ang="0">
                    <a:pos x="90" y="45"/>
                  </a:cxn>
                  <a:cxn ang="0">
                    <a:pos x="15" y="45"/>
                  </a:cxn>
                </a:cxnLst>
                <a:rect l="0" t="0" r="r" b="b"/>
                <a:pathLst>
                  <a:path w="90" h="114">
                    <a:moveTo>
                      <a:pt x="15" y="45"/>
                    </a:moveTo>
                    <a:lnTo>
                      <a:pt x="15" y="55"/>
                    </a:lnTo>
                    <a:lnTo>
                      <a:pt x="18" y="65"/>
                    </a:lnTo>
                    <a:lnTo>
                      <a:pt x="23" y="75"/>
                    </a:lnTo>
                    <a:lnTo>
                      <a:pt x="28" y="80"/>
                    </a:lnTo>
                    <a:lnTo>
                      <a:pt x="35" y="90"/>
                    </a:lnTo>
                    <a:lnTo>
                      <a:pt x="45" y="92"/>
                    </a:lnTo>
                    <a:lnTo>
                      <a:pt x="55" y="95"/>
                    </a:lnTo>
                    <a:lnTo>
                      <a:pt x="65" y="92"/>
                    </a:lnTo>
                    <a:lnTo>
                      <a:pt x="73" y="90"/>
                    </a:lnTo>
                    <a:lnTo>
                      <a:pt x="78" y="85"/>
                    </a:lnTo>
                    <a:lnTo>
                      <a:pt x="83" y="77"/>
                    </a:lnTo>
                    <a:lnTo>
                      <a:pt x="85" y="70"/>
                    </a:lnTo>
                    <a:lnTo>
                      <a:pt x="90" y="72"/>
                    </a:lnTo>
                    <a:lnTo>
                      <a:pt x="88" y="82"/>
                    </a:lnTo>
                    <a:lnTo>
                      <a:pt x="83" y="92"/>
                    </a:lnTo>
                    <a:lnTo>
                      <a:pt x="75" y="100"/>
                    </a:lnTo>
                    <a:lnTo>
                      <a:pt x="68" y="107"/>
                    </a:lnTo>
                    <a:lnTo>
                      <a:pt x="58" y="112"/>
                    </a:lnTo>
                    <a:lnTo>
                      <a:pt x="45" y="114"/>
                    </a:lnTo>
                    <a:lnTo>
                      <a:pt x="33" y="112"/>
                    </a:lnTo>
                    <a:lnTo>
                      <a:pt x="23" y="107"/>
                    </a:lnTo>
                    <a:lnTo>
                      <a:pt x="13" y="100"/>
                    </a:lnTo>
                    <a:lnTo>
                      <a:pt x="3" y="82"/>
                    </a:lnTo>
                    <a:lnTo>
                      <a:pt x="0" y="57"/>
                    </a:lnTo>
                    <a:lnTo>
                      <a:pt x="3" y="35"/>
                    </a:lnTo>
                    <a:lnTo>
                      <a:pt x="13" y="15"/>
                    </a:lnTo>
                    <a:lnTo>
                      <a:pt x="20" y="7"/>
                    </a:lnTo>
                    <a:lnTo>
                      <a:pt x="30" y="5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0" y="2"/>
                    </a:lnTo>
                    <a:lnTo>
                      <a:pt x="70" y="5"/>
                    </a:lnTo>
                    <a:lnTo>
                      <a:pt x="78" y="12"/>
                    </a:lnTo>
                    <a:lnTo>
                      <a:pt x="85" y="20"/>
                    </a:lnTo>
                    <a:lnTo>
                      <a:pt x="88" y="32"/>
                    </a:lnTo>
                    <a:lnTo>
                      <a:pt x="90" y="45"/>
                    </a:lnTo>
                    <a:lnTo>
                      <a:pt x="15" y="45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06"/>
              <p:cNvSpPr>
                <a:spLocks/>
              </p:cNvSpPr>
              <p:nvPr/>
            </p:nvSpPr>
            <p:spPr bwMode="auto">
              <a:xfrm>
                <a:off x="3809" y="3164"/>
                <a:ext cx="50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0" y="30"/>
                  </a:cxn>
                  <a:cxn ang="0">
                    <a:pos x="50" y="20"/>
                  </a:cxn>
                  <a:cxn ang="0">
                    <a:pos x="48" y="15"/>
                  </a:cxn>
                  <a:cxn ang="0">
                    <a:pos x="45" y="10"/>
                  </a:cxn>
                  <a:cxn ang="0">
                    <a:pos x="40" y="5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0" y="3"/>
                  </a:cxn>
                  <a:cxn ang="0">
                    <a:pos x="15" y="5"/>
                  </a:cxn>
                  <a:cxn ang="0">
                    <a:pos x="10" y="8"/>
                  </a:cxn>
                  <a:cxn ang="0">
                    <a:pos x="5" y="15"/>
                  </a:cxn>
                  <a:cxn ang="0">
                    <a:pos x="3" y="20"/>
                  </a:cxn>
                  <a:cxn ang="0">
                    <a:pos x="0" y="30"/>
                  </a:cxn>
                </a:cxnLst>
                <a:rect l="0" t="0" r="r" b="b"/>
                <a:pathLst>
                  <a:path w="50" h="30">
                    <a:moveTo>
                      <a:pt x="0" y="30"/>
                    </a:moveTo>
                    <a:lnTo>
                      <a:pt x="50" y="30"/>
                    </a:lnTo>
                    <a:lnTo>
                      <a:pt x="50" y="20"/>
                    </a:lnTo>
                    <a:lnTo>
                      <a:pt x="48" y="15"/>
                    </a:lnTo>
                    <a:lnTo>
                      <a:pt x="45" y="10"/>
                    </a:lnTo>
                    <a:lnTo>
                      <a:pt x="40" y="5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0" y="3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0" y="3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07"/>
              <p:cNvSpPr>
                <a:spLocks/>
              </p:cNvSpPr>
              <p:nvPr/>
            </p:nvSpPr>
            <p:spPr bwMode="auto">
              <a:xfrm>
                <a:off x="3892" y="3157"/>
                <a:ext cx="79" cy="10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25"/>
                  </a:cxn>
                  <a:cxn ang="0">
                    <a:pos x="44" y="15"/>
                  </a:cxn>
                  <a:cxn ang="0">
                    <a:pos x="52" y="5"/>
                  </a:cxn>
                  <a:cxn ang="0">
                    <a:pos x="57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4" y="5"/>
                  </a:cxn>
                  <a:cxn ang="0">
                    <a:pos x="79" y="7"/>
                  </a:cxn>
                  <a:cxn ang="0">
                    <a:pos x="79" y="12"/>
                  </a:cxn>
                  <a:cxn ang="0">
                    <a:pos x="79" y="17"/>
                  </a:cxn>
                  <a:cxn ang="0">
                    <a:pos x="77" y="20"/>
                  </a:cxn>
                  <a:cxn ang="0">
                    <a:pos x="74" y="22"/>
                  </a:cxn>
                  <a:cxn ang="0">
                    <a:pos x="69" y="25"/>
                  </a:cxn>
                  <a:cxn ang="0">
                    <a:pos x="64" y="22"/>
                  </a:cxn>
                  <a:cxn ang="0">
                    <a:pos x="59" y="20"/>
                  </a:cxn>
                  <a:cxn ang="0">
                    <a:pos x="57" y="17"/>
                  </a:cxn>
                  <a:cxn ang="0">
                    <a:pos x="52" y="15"/>
                  </a:cxn>
                  <a:cxn ang="0">
                    <a:pos x="49" y="17"/>
                  </a:cxn>
                  <a:cxn ang="0">
                    <a:pos x="49" y="17"/>
                  </a:cxn>
                  <a:cxn ang="0">
                    <a:pos x="42" y="25"/>
                  </a:cxn>
                  <a:cxn ang="0">
                    <a:pos x="37" y="35"/>
                  </a:cxn>
                  <a:cxn ang="0">
                    <a:pos x="37" y="85"/>
                  </a:cxn>
                  <a:cxn ang="0">
                    <a:pos x="37" y="92"/>
                  </a:cxn>
                  <a:cxn ang="0">
                    <a:pos x="39" y="100"/>
                  </a:cxn>
                  <a:cxn ang="0">
                    <a:pos x="42" y="102"/>
                  </a:cxn>
                  <a:cxn ang="0">
                    <a:pos x="44" y="105"/>
                  </a:cxn>
                  <a:cxn ang="0">
                    <a:pos x="49" y="105"/>
                  </a:cxn>
                  <a:cxn ang="0">
                    <a:pos x="57" y="107"/>
                  </a:cxn>
                  <a:cxn ang="0">
                    <a:pos x="57" y="109"/>
                  </a:cxn>
                  <a:cxn ang="0">
                    <a:pos x="2" y="109"/>
                  </a:cxn>
                  <a:cxn ang="0">
                    <a:pos x="2" y="107"/>
                  </a:cxn>
                  <a:cxn ang="0">
                    <a:pos x="10" y="105"/>
                  </a:cxn>
                  <a:cxn ang="0">
                    <a:pos x="15" y="105"/>
                  </a:cxn>
                  <a:cxn ang="0">
                    <a:pos x="17" y="102"/>
                  </a:cxn>
                  <a:cxn ang="0">
                    <a:pos x="17" y="97"/>
                  </a:cxn>
                  <a:cxn ang="0">
                    <a:pos x="17" y="95"/>
                  </a:cxn>
                  <a:cxn ang="0">
                    <a:pos x="17" y="87"/>
                  </a:cxn>
                  <a:cxn ang="0">
                    <a:pos x="17" y="45"/>
                  </a:cxn>
                  <a:cxn ang="0">
                    <a:pos x="17" y="35"/>
                  </a:cxn>
                  <a:cxn ang="0">
                    <a:pos x="17" y="27"/>
                  </a:cxn>
                  <a:cxn ang="0">
                    <a:pos x="17" y="22"/>
                  </a:cxn>
                  <a:cxn ang="0">
                    <a:pos x="17" y="20"/>
                  </a:cxn>
                  <a:cxn ang="0">
                    <a:pos x="15" y="17"/>
                  </a:cxn>
                  <a:cxn ang="0">
                    <a:pos x="12" y="15"/>
                  </a:cxn>
                  <a:cxn ang="0">
                    <a:pos x="10" y="15"/>
                  </a:cxn>
                  <a:cxn ang="0">
                    <a:pos x="5" y="15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32" y="0"/>
                  </a:cxn>
                  <a:cxn ang="0">
                    <a:pos x="37" y="0"/>
                  </a:cxn>
                </a:cxnLst>
                <a:rect l="0" t="0" r="r" b="b"/>
                <a:pathLst>
                  <a:path w="79" h="109">
                    <a:moveTo>
                      <a:pt x="37" y="0"/>
                    </a:moveTo>
                    <a:lnTo>
                      <a:pt x="37" y="25"/>
                    </a:lnTo>
                    <a:lnTo>
                      <a:pt x="44" y="15"/>
                    </a:lnTo>
                    <a:lnTo>
                      <a:pt x="52" y="5"/>
                    </a:lnTo>
                    <a:lnTo>
                      <a:pt x="57" y="2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74" y="5"/>
                    </a:lnTo>
                    <a:lnTo>
                      <a:pt x="79" y="7"/>
                    </a:lnTo>
                    <a:lnTo>
                      <a:pt x="79" y="12"/>
                    </a:lnTo>
                    <a:lnTo>
                      <a:pt x="79" y="17"/>
                    </a:lnTo>
                    <a:lnTo>
                      <a:pt x="77" y="20"/>
                    </a:lnTo>
                    <a:lnTo>
                      <a:pt x="74" y="22"/>
                    </a:lnTo>
                    <a:lnTo>
                      <a:pt x="69" y="25"/>
                    </a:lnTo>
                    <a:lnTo>
                      <a:pt x="64" y="22"/>
                    </a:lnTo>
                    <a:lnTo>
                      <a:pt x="59" y="20"/>
                    </a:lnTo>
                    <a:lnTo>
                      <a:pt x="57" y="17"/>
                    </a:lnTo>
                    <a:lnTo>
                      <a:pt x="52" y="15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2" y="25"/>
                    </a:lnTo>
                    <a:lnTo>
                      <a:pt x="37" y="35"/>
                    </a:lnTo>
                    <a:lnTo>
                      <a:pt x="37" y="85"/>
                    </a:lnTo>
                    <a:lnTo>
                      <a:pt x="37" y="92"/>
                    </a:lnTo>
                    <a:lnTo>
                      <a:pt x="39" y="100"/>
                    </a:lnTo>
                    <a:lnTo>
                      <a:pt x="42" y="102"/>
                    </a:lnTo>
                    <a:lnTo>
                      <a:pt x="44" y="105"/>
                    </a:lnTo>
                    <a:lnTo>
                      <a:pt x="49" y="105"/>
                    </a:lnTo>
                    <a:lnTo>
                      <a:pt x="57" y="107"/>
                    </a:lnTo>
                    <a:lnTo>
                      <a:pt x="57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10" y="105"/>
                    </a:lnTo>
                    <a:lnTo>
                      <a:pt x="15" y="105"/>
                    </a:lnTo>
                    <a:lnTo>
                      <a:pt x="17" y="102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7" y="87"/>
                    </a:lnTo>
                    <a:lnTo>
                      <a:pt x="17" y="45"/>
                    </a:lnTo>
                    <a:lnTo>
                      <a:pt x="17" y="35"/>
                    </a:lnTo>
                    <a:lnTo>
                      <a:pt x="17" y="27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0" y="12"/>
                    </a:lnTo>
                    <a:lnTo>
                      <a:pt x="32" y="0"/>
                    </a:lnTo>
                    <a:lnTo>
                      <a:pt x="37" y="0"/>
                    </a:lnTo>
                  </a:path>
                </a:pathLst>
              </a:custGeom>
              <a:grp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0" name="Straight Connector 119"/>
            <p:cNvCxnSpPr>
              <a:stCxn id="77" idx="1"/>
            </p:cNvCxnSpPr>
            <p:nvPr/>
          </p:nvCxnSpPr>
          <p:spPr>
            <a:xfrm flipV="1">
              <a:off x="4635205" y="2092060"/>
              <a:ext cx="52026" cy="3563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V="1">
              <a:off x="3951527" y="2007591"/>
              <a:ext cx="186743" cy="9015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3270798" y="1381350"/>
              <a:ext cx="886981" cy="25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Hodoscope</a:t>
              </a:r>
              <a:endParaRPr lang="en-US" sz="10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232697" y="1994199"/>
              <a:ext cx="7928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Lucite Č</a:t>
              </a:r>
              <a:endParaRPr lang="en-US" sz="1000" b="1" dirty="0"/>
            </a:p>
          </p:txBody>
        </p:sp>
        <p:cxnSp>
          <p:nvCxnSpPr>
            <p:cNvPr id="130" name="Straight Arrow Connector 129"/>
            <p:cNvCxnSpPr>
              <a:endCxn id="55" idx="3"/>
            </p:cNvCxnSpPr>
            <p:nvPr/>
          </p:nvCxnSpPr>
          <p:spPr>
            <a:xfrm rot="5400000" flipV="1">
              <a:off x="4071306" y="1509590"/>
              <a:ext cx="155872" cy="1497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5400000" flipV="1">
              <a:off x="4037080" y="1442962"/>
              <a:ext cx="373221" cy="11042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388551" y="1120139"/>
              <a:ext cx="9933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Drift Chamber</a:t>
              </a:r>
              <a:endParaRPr lang="en-US" sz="1000" b="1" dirty="0"/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 rot="10800000">
              <a:off x="3972456" y="1757209"/>
              <a:ext cx="721217" cy="3348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437"/>
          <p:cNvGrpSpPr/>
          <p:nvPr/>
        </p:nvGrpSpPr>
        <p:grpSpPr>
          <a:xfrm>
            <a:off x="2683436" y="3383747"/>
            <a:ext cx="1837866" cy="932575"/>
            <a:chOff x="4796712" y="4572281"/>
            <a:chExt cx="1837866" cy="957267"/>
          </a:xfrm>
        </p:grpSpPr>
        <p:grpSp>
          <p:nvGrpSpPr>
            <p:cNvPr id="167" name="Group 433"/>
            <p:cNvGrpSpPr/>
            <p:nvPr/>
          </p:nvGrpSpPr>
          <p:grpSpPr>
            <a:xfrm>
              <a:off x="5101562" y="4572281"/>
              <a:ext cx="1480214" cy="957267"/>
              <a:chOff x="5101561" y="4572283"/>
              <a:chExt cx="2257425" cy="1600201"/>
            </a:xfrm>
          </p:grpSpPr>
          <p:sp>
            <p:nvSpPr>
              <p:cNvPr id="172" name="Oval 8"/>
              <p:cNvSpPr>
                <a:spLocks noChangeArrowheads="1"/>
              </p:cNvSpPr>
              <p:nvPr/>
            </p:nvSpPr>
            <p:spPr bwMode="auto">
              <a:xfrm>
                <a:off x="5101561" y="4572283"/>
                <a:ext cx="2257425" cy="16002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3" name="AutoShape 9"/>
              <p:cNvCxnSpPr>
                <a:cxnSpLocks noChangeShapeType="1"/>
              </p:cNvCxnSpPr>
              <p:nvPr/>
            </p:nvCxnSpPr>
            <p:spPr bwMode="auto">
              <a:xfrm rot="10800000">
                <a:off x="5271428" y="5340841"/>
                <a:ext cx="1992308" cy="29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none" w="med" len="med"/>
              </a:ln>
            </p:spPr>
          </p:cxnSp>
          <p:cxnSp>
            <p:nvCxnSpPr>
              <p:cNvPr id="174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5769418" y="5131975"/>
                <a:ext cx="757101" cy="410469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75" name="Freeform 11"/>
              <p:cNvSpPr>
                <a:spLocks/>
              </p:cNvSpPr>
              <p:nvPr/>
            </p:nvSpPr>
            <p:spPr bwMode="auto">
              <a:xfrm rot="5400000">
                <a:off x="6547096" y="4997129"/>
                <a:ext cx="217474" cy="873151"/>
              </a:xfrm>
              <a:custGeom>
                <a:avLst/>
                <a:gdLst/>
                <a:ahLst/>
                <a:cxnLst>
                  <a:cxn ang="0">
                    <a:pos x="0" y="1245"/>
                  </a:cxn>
                  <a:cxn ang="0">
                    <a:pos x="30" y="0"/>
                  </a:cxn>
                  <a:cxn ang="0">
                    <a:pos x="285" y="30"/>
                  </a:cxn>
                  <a:cxn ang="0">
                    <a:pos x="0" y="1245"/>
                  </a:cxn>
                </a:cxnLst>
                <a:rect l="0" t="0" r="r" b="b"/>
                <a:pathLst>
                  <a:path w="285" h="1245">
                    <a:moveTo>
                      <a:pt x="0" y="1245"/>
                    </a:moveTo>
                    <a:lnTo>
                      <a:pt x="30" y="0"/>
                    </a:lnTo>
                    <a:lnTo>
                      <a:pt x="285" y="30"/>
                    </a:lnTo>
                    <a:lnTo>
                      <a:pt x="0" y="12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6" name="AutoShape 12"/>
              <p:cNvCxnSpPr>
                <a:cxnSpLocks noChangeShapeType="1"/>
              </p:cNvCxnSpPr>
              <p:nvPr/>
            </p:nvCxnSpPr>
            <p:spPr bwMode="auto">
              <a:xfrm>
                <a:off x="6217681" y="5326499"/>
                <a:ext cx="935362" cy="10224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7" name="Freeform 13"/>
              <p:cNvSpPr>
                <a:spLocks/>
              </p:cNvSpPr>
              <p:nvPr/>
            </p:nvSpPr>
            <p:spPr bwMode="auto">
              <a:xfrm rot="19014501" flipH="1">
                <a:off x="5969626" y="4764008"/>
                <a:ext cx="702865" cy="403875"/>
              </a:xfrm>
              <a:custGeom>
                <a:avLst/>
                <a:gdLst/>
                <a:ahLst/>
                <a:cxnLst>
                  <a:cxn ang="0">
                    <a:pos x="1140" y="525"/>
                  </a:cxn>
                  <a:cxn ang="0">
                    <a:pos x="0" y="285"/>
                  </a:cxn>
                  <a:cxn ang="0">
                    <a:pos x="90" y="0"/>
                  </a:cxn>
                  <a:cxn ang="0">
                    <a:pos x="1140" y="525"/>
                  </a:cxn>
                </a:cxnLst>
                <a:rect l="0" t="0" r="r" b="b"/>
                <a:pathLst>
                  <a:path w="1140" h="525">
                    <a:moveTo>
                      <a:pt x="1140" y="525"/>
                    </a:moveTo>
                    <a:lnTo>
                      <a:pt x="0" y="285"/>
                    </a:lnTo>
                    <a:lnTo>
                      <a:pt x="90" y="0"/>
                    </a:lnTo>
                    <a:lnTo>
                      <a:pt x="1140" y="52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78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6201418" y="4701092"/>
                <a:ext cx="244259" cy="6441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9" name="AutoShape 28"/>
              <p:cNvCxnSpPr>
                <a:cxnSpLocks noChangeShapeType="1"/>
              </p:cNvCxnSpPr>
              <p:nvPr/>
            </p:nvCxnSpPr>
            <p:spPr bwMode="auto">
              <a:xfrm rot="5400000">
                <a:off x="5500639" y="5052645"/>
                <a:ext cx="347422" cy="863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180" name="AutoShape 30"/>
              <p:cNvCxnSpPr>
                <a:cxnSpLocks noChangeShapeType="1"/>
              </p:cNvCxnSpPr>
              <p:nvPr/>
            </p:nvCxnSpPr>
            <p:spPr bwMode="auto">
              <a:xfrm rot="10800000">
                <a:off x="5848037" y="5689075"/>
                <a:ext cx="430953" cy="39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</p:grpSp>
        <p:sp>
          <p:nvSpPr>
            <p:cNvPr id="168" name="Text Box 31"/>
            <p:cNvSpPr txBox="1">
              <a:spLocks noChangeArrowheads="1"/>
            </p:cNvSpPr>
            <p:nvPr/>
          </p:nvSpPr>
          <p:spPr bwMode="auto">
            <a:xfrm>
              <a:off x="5608867" y="5248259"/>
              <a:ext cx="722773" cy="23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64mg/cm</a:t>
              </a:r>
              <a:r>
                <a:rPr kumimoji="0" lang="en-US" altLang="zh-CN" sz="1000" i="0" u="none" strike="noStrike" cap="none" normalizeH="0" baseline="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69" name="Text Box 29"/>
            <p:cNvSpPr txBox="1">
              <a:spLocks noChangeArrowheads="1"/>
            </p:cNvSpPr>
            <p:nvPr/>
          </p:nvSpPr>
          <p:spPr bwMode="auto">
            <a:xfrm>
              <a:off x="4796712" y="4735074"/>
              <a:ext cx="737313" cy="20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22mg/cm</a:t>
              </a:r>
              <a:r>
                <a:rPr kumimoji="0" lang="en-US" altLang="zh-CN" sz="1000" i="0" u="none" strike="noStrike" cap="none" normalizeH="0" baseline="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70" name="Text Box 15"/>
            <p:cNvSpPr txBox="1">
              <a:spLocks noChangeArrowheads="1"/>
            </p:cNvSpPr>
            <p:nvPr/>
          </p:nvSpPr>
          <p:spPr bwMode="auto">
            <a:xfrm>
              <a:off x="6231882" y="5050632"/>
              <a:ext cx="402696" cy="28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71" name="Text Box 16"/>
            <p:cNvSpPr txBox="1">
              <a:spLocks noChangeArrowheads="1"/>
            </p:cNvSpPr>
            <p:nvPr/>
          </p:nvSpPr>
          <p:spPr bwMode="auto">
            <a:xfrm>
              <a:off x="5924849" y="4590272"/>
              <a:ext cx="343015" cy="292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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cxnSp>
        <p:nvCxnSpPr>
          <p:cNvPr id="186" name="Straight Connector 185"/>
          <p:cNvCxnSpPr>
            <a:stCxn id="77" idx="0"/>
          </p:cNvCxnSpPr>
          <p:nvPr/>
        </p:nvCxnSpPr>
        <p:spPr>
          <a:xfrm flipH="1">
            <a:off x="3193774" y="2849216"/>
            <a:ext cx="1113182" cy="6626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77" idx="0"/>
          </p:cNvCxnSpPr>
          <p:nvPr/>
        </p:nvCxnSpPr>
        <p:spPr>
          <a:xfrm>
            <a:off x="4306956" y="2849216"/>
            <a:ext cx="159027" cy="9806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944121" y="5955299"/>
            <a:ext cx="745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I:  HKS(K) &amp; Enge(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Decay Pion Spectroscopy Experiment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II: HKS(K) &amp; HES(e’) for Mass Spectroscopy Experiment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31075" y="4206240"/>
            <a:ext cx="2544137" cy="1211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Is there enough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space between SHMS and HMS?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Experimental Layout If in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Hall 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911634" y="2573384"/>
            <a:ext cx="182880" cy="222068"/>
          </a:xfrm>
          <a:custGeom>
            <a:avLst/>
            <a:gdLst>
              <a:gd name="connsiteX0" fmla="*/ 13062 w 182880"/>
              <a:gd name="connsiteY0" fmla="*/ 13063 h 222068"/>
              <a:gd name="connsiteX1" fmla="*/ 182880 w 182880"/>
              <a:gd name="connsiteY1" fmla="*/ 0 h 222068"/>
              <a:gd name="connsiteX2" fmla="*/ 169817 w 182880"/>
              <a:gd name="connsiteY2" fmla="*/ 222068 h 222068"/>
              <a:gd name="connsiteX3" fmla="*/ 0 w 182880"/>
              <a:gd name="connsiteY3" fmla="*/ 182880 h 222068"/>
              <a:gd name="connsiteX4" fmla="*/ 13062 w 182880"/>
              <a:gd name="connsiteY4" fmla="*/ 13063 h 22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" h="222068">
                <a:moveTo>
                  <a:pt x="13062" y="13063"/>
                </a:moveTo>
                <a:lnTo>
                  <a:pt x="182880" y="0"/>
                </a:lnTo>
                <a:lnTo>
                  <a:pt x="169817" y="222068"/>
                </a:lnTo>
                <a:lnTo>
                  <a:pt x="0" y="182880"/>
                </a:lnTo>
                <a:lnTo>
                  <a:pt x="13062" y="1306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68225">
            <a:off x="5227670" y="2771999"/>
            <a:ext cx="3114286" cy="25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>
          <a:xfrm>
            <a:off x="5094514" y="2455818"/>
            <a:ext cx="313508" cy="209006"/>
          </a:xfrm>
          <a:custGeom>
            <a:avLst/>
            <a:gdLst>
              <a:gd name="connsiteX0" fmla="*/ 313508 w 313508"/>
              <a:gd name="connsiteY0" fmla="*/ 248195 h 248195"/>
              <a:gd name="connsiteX1" fmla="*/ 248194 w 313508"/>
              <a:gd name="connsiteY1" fmla="*/ 0 h 248195"/>
              <a:gd name="connsiteX2" fmla="*/ 0 w 313508"/>
              <a:gd name="connsiteY2" fmla="*/ 0 h 248195"/>
              <a:gd name="connsiteX3" fmla="*/ 0 w 313508"/>
              <a:gd name="connsiteY3" fmla="*/ 248195 h 248195"/>
              <a:gd name="connsiteX4" fmla="*/ 313508 w 313508"/>
              <a:gd name="connsiteY4" fmla="*/ 248195 h 24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08" h="248195">
                <a:moveTo>
                  <a:pt x="313508" y="248195"/>
                </a:moveTo>
                <a:lnTo>
                  <a:pt x="248194" y="0"/>
                </a:lnTo>
                <a:lnTo>
                  <a:pt x="0" y="0"/>
                </a:lnTo>
                <a:lnTo>
                  <a:pt x="0" y="248195"/>
                </a:lnTo>
                <a:lnTo>
                  <a:pt x="313508" y="24819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094514" y="2677888"/>
            <a:ext cx="313507" cy="235130"/>
          </a:xfrm>
          <a:custGeom>
            <a:avLst/>
            <a:gdLst>
              <a:gd name="connsiteX0" fmla="*/ 0 w 313508"/>
              <a:gd name="connsiteY0" fmla="*/ 0 h 326571"/>
              <a:gd name="connsiteX1" fmla="*/ 313508 w 313508"/>
              <a:gd name="connsiteY1" fmla="*/ 0 h 326571"/>
              <a:gd name="connsiteX2" fmla="*/ 195942 w 313508"/>
              <a:gd name="connsiteY2" fmla="*/ 326571 h 326571"/>
              <a:gd name="connsiteX3" fmla="*/ 0 w 313508"/>
              <a:gd name="connsiteY3" fmla="*/ 313508 h 326571"/>
              <a:gd name="connsiteX4" fmla="*/ 0 w 313508"/>
              <a:gd name="connsiteY4" fmla="*/ 0 h 32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08" h="326571">
                <a:moveTo>
                  <a:pt x="0" y="0"/>
                </a:moveTo>
                <a:lnTo>
                  <a:pt x="313508" y="0"/>
                </a:lnTo>
                <a:lnTo>
                  <a:pt x="195942" y="326571"/>
                </a:lnTo>
                <a:lnTo>
                  <a:pt x="0" y="313508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54433" y="2442754"/>
            <a:ext cx="470263" cy="4441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645920" y="2651759"/>
            <a:ext cx="671430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 rot="21449153">
            <a:off x="5375844" y="1554481"/>
            <a:ext cx="1821790" cy="1021656"/>
          </a:xfrm>
          <a:custGeom>
            <a:avLst/>
            <a:gdLst>
              <a:gd name="connsiteX0" fmla="*/ 3414712 w 3486150"/>
              <a:gd name="connsiteY0" fmla="*/ 1900237 h 2257425"/>
              <a:gd name="connsiteX1" fmla="*/ 2986087 w 3486150"/>
              <a:gd name="connsiteY1" fmla="*/ 1943100 h 2257425"/>
              <a:gd name="connsiteX2" fmla="*/ 2986087 w 3486150"/>
              <a:gd name="connsiteY2" fmla="*/ 2000250 h 2257425"/>
              <a:gd name="connsiteX3" fmla="*/ 1571625 w 3486150"/>
              <a:gd name="connsiteY3" fmla="*/ 2157412 h 2257425"/>
              <a:gd name="connsiteX4" fmla="*/ 1557337 w 3486150"/>
              <a:gd name="connsiteY4" fmla="*/ 2100262 h 2257425"/>
              <a:gd name="connsiteX5" fmla="*/ 42862 w 3486150"/>
              <a:gd name="connsiteY5" fmla="*/ 2257425 h 2257425"/>
              <a:gd name="connsiteX6" fmla="*/ 0 w 3486150"/>
              <a:gd name="connsiteY6" fmla="*/ 2043112 h 2257425"/>
              <a:gd name="connsiteX7" fmla="*/ 1443037 w 3486150"/>
              <a:gd name="connsiteY7" fmla="*/ 1557337 h 2257425"/>
              <a:gd name="connsiteX8" fmla="*/ 1343025 w 3486150"/>
              <a:gd name="connsiteY8" fmla="*/ 1057275 h 2257425"/>
              <a:gd name="connsiteX9" fmla="*/ 2728912 w 3486150"/>
              <a:gd name="connsiteY9" fmla="*/ 614362 h 2257425"/>
              <a:gd name="connsiteX10" fmla="*/ 2843212 w 3486150"/>
              <a:gd name="connsiteY10" fmla="*/ 1114425 h 2257425"/>
              <a:gd name="connsiteX11" fmla="*/ 3486150 w 3486150"/>
              <a:gd name="connsiteY11" fmla="*/ 914400 h 2257425"/>
              <a:gd name="connsiteX12" fmla="*/ 3300412 w 3486150"/>
              <a:gd name="connsiteY12" fmla="*/ 57150 h 2257425"/>
              <a:gd name="connsiteX13" fmla="*/ 3471862 w 3486150"/>
              <a:gd name="connsiteY13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86150" h="2257425">
                <a:moveTo>
                  <a:pt x="3414712" y="1900237"/>
                </a:moveTo>
                <a:lnTo>
                  <a:pt x="2986087" y="1943100"/>
                </a:lnTo>
                <a:lnTo>
                  <a:pt x="2986087" y="2000250"/>
                </a:lnTo>
                <a:lnTo>
                  <a:pt x="1571625" y="2157412"/>
                </a:lnTo>
                <a:lnTo>
                  <a:pt x="1557337" y="2100262"/>
                </a:lnTo>
                <a:lnTo>
                  <a:pt x="42862" y="2257425"/>
                </a:lnTo>
                <a:lnTo>
                  <a:pt x="0" y="2043112"/>
                </a:lnTo>
                <a:lnTo>
                  <a:pt x="1443037" y="1557337"/>
                </a:lnTo>
                <a:lnTo>
                  <a:pt x="1343025" y="1057275"/>
                </a:lnTo>
                <a:lnTo>
                  <a:pt x="2728912" y="614362"/>
                </a:lnTo>
                <a:lnTo>
                  <a:pt x="2843212" y="1114425"/>
                </a:lnTo>
                <a:lnTo>
                  <a:pt x="3486150" y="914400"/>
                </a:lnTo>
                <a:lnTo>
                  <a:pt x="3300412" y="57150"/>
                </a:lnTo>
                <a:lnTo>
                  <a:pt x="3471862" y="0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689566" y="2612572"/>
            <a:ext cx="561702" cy="522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25142" y="2129247"/>
            <a:ext cx="2129246" cy="4833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37314" y="2664823"/>
            <a:ext cx="78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4689569" y="2664826"/>
            <a:ext cx="548636" cy="9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6453051" y="3331029"/>
            <a:ext cx="738051" cy="2468880"/>
          </a:xfrm>
          <a:custGeom>
            <a:avLst/>
            <a:gdLst>
              <a:gd name="connsiteX0" fmla="*/ 0 w 738051"/>
              <a:gd name="connsiteY0" fmla="*/ 0 h 2468880"/>
              <a:gd name="connsiteX1" fmla="*/ 91440 w 738051"/>
              <a:gd name="connsiteY1" fmla="*/ 39189 h 2468880"/>
              <a:gd name="connsiteX2" fmla="*/ 182880 w 738051"/>
              <a:gd name="connsiteY2" fmla="*/ 91440 h 2468880"/>
              <a:gd name="connsiteX3" fmla="*/ 261257 w 738051"/>
              <a:gd name="connsiteY3" fmla="*/ 156755 h 2468880"/>
              <a:gd name="connsiteX4" fmla="*/ 313508 w 738051"/>
              <a:gd name="connsiteY4" fmla="*/ 195943 h 2468880"/>
              <a:gd name="connsiteX5" fmla="*/ 404948 w 738051"/>
              <a:gd name="connsiteY5" fmla="*/ 274320 h 2468880"/>
              <a:gd name="connsiteX6" fmla="*/ 470263 w 738051"/>
              <a:gd name="connsiteY6" fmla="*/ 365760 h 2468880"/>
              <a:gd name="connsiteX7" fmla="*/ 522514 w 738051"/>
              <a:gd name="connsiteY7" fmla="*/ 418012 h 2468880"/>
              <a:gd name="connsiteX8" fmla="*/ 561703 w 738051"/>
              <a:gd name="connsiteY8" fmla="*/ 483326 h 2468880"/>
              <a:gd name="connsiteX9" fmla="*/ 600891 w 738051"/>
              <a:gd name="connsiteY9" fmla="*/ 561703 h 2468880"/>
              <a:gd name="connsiteX10" fmla="*/ 640080 w 738051"/>
              <a:gd name="connsiteY10" fmla="*/ 640080 h 2468880"/>
              <a:gd name="connsiteX11" fmla="*/ 666205 w 738051"/>
              <a:gd name="connsiteY11" fmla="*/ 705395 h 2468880"/>
              <a:gd name="connsiteX12" fmla="*/ 692331 w 738051"/>
              <a:gd name="connsiteY12" fmla="*/ 809898 h 2468880"/>
              <a:gd name="connsiteX13" fmla="*/ 718457 w 738051"/>
              <a:gd name="connsiteY13" fmla="*/ 927463 h 2468880"/>
              <a:gd name="connsiteX14" fmla="*/ 718457 w 738051"/>
              <a:gd name="connsiteY14" fmla="*/ 1045029 h 2468880"/>
              <a:gd name="connsiteX15" fmla="*/ 718457 w 738051"/>
              <a:gd name="connsiteY15" fmla="*/ 1123406 h 2468880"/>
              <a:gd name="connsiteX16" fmla="*/ 718457 w 738051"/>
              <a:gd name="connsiteY16" fmla="*/ 1227909 h 2468880"/>
              <a:gd name="connsiteX17" fmla="*/ 600891 w 738051"/>
              <a:gd name="connsiteY17" fmla="*/ 2468880 h 2468880"/>
              <a:gd name="connsiteX18" fmla="*/ 600891 w 738051"/>
              <a:gd name="connsiteY18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051" h="2468880">
                <a:moveTo>
                  <a:pt x="0" y="0"/>
                </a:moveTo>
                <a:cubicBezTo>
                  <a:pt x="30480" y="11974"/>
                  <a:pt x="60960" y="23949"/>
                  <a:pt x="91440" y="39189"/>
                </a:cubicBezTo>
                <a:cubicBezTo>
                  <a:pt x="121920" y="54429"/>
                  <a:pt x="154577" y="71846"/>
                  <a:pt x="182880" y="91440"/>
                </a:cubicBezTo>
                <a:cubicBezTo>
                  <a:pt x="211183" y="111034"/>
                  <a:pt x="239486" y="139338"/>
                  <a:pt x="261257" y="156755"/>
                </a:cubicBezTo>
                <a:cubicBezTo>
                  <a:pt x="283028" y="174172"/>
                  <a:pt x="289559" y="176349"/>
                  <a:pt x="313508" y="195943"/>
                </a:cubicBezTo>
                <a:cubicBezTo>
                  <a:pt x="337457" y="215537"/>
                  <a:pt x="378822" y="246017"/>
                  <a:pt x="404948" y="274320"/>
                </a:cubicBezTo>
                <a:cubicBezTo>
                  <a:pt x="431074" y="302623"/>
                  <a:pt x="450669" y="341811"/>
                  <a:pt x="470263" y="365760"/>
                </a:cubicBezTo>
                <a:cubicBezTo>
                  <a:pt x="489857" y="389709"/>
                  <a:pt x="507274" y="398418"/>
                  <a:pt x="522514" y="418012"/>
                </a:cubicBezTo>
                <a:cubicBezTo>
                  <a:pt x="537754" y="437606"/>
                  <a:pt x="548640" y="459378"/>
                  <a:pt x="561703" y="483326"/>
                </a:cubicBezTo>
                <a:cubicBezTo>
                  <a:pt x="574766" y="507274"/>
                  <a:pt x="600891" y="561703"/>
                  <a:pt x="600891" y="561703"/>
                </a:cubicBezTo>
                <a:cubicBezTo>
                  <a:pt x="613954" y="587829"/>
                  <a:pt x="629194" y="616131"/>
                  <a:pt x="640080" y="640080"/>
                </a:cubicBezTo>
                <a:cubicBezTo>
                  <a:pt x="650966" y="664029"/>
                  <a:pt x="657497" y="677092"/>
                  <a:pt x="666205" y="705395"/>
                </a:cubicBezTo>
                <a:cubicBezTo>
                  <a:pt x="674913" y="733698"/>
                  <a:pt x="683622" y="772887"/>
                  <a:pt x="692331" y="809898"/>
                </a:cubicBezTo>
                <a:cubicBezTo>
                  <a:pt x="701040" y="846909"/>
                  <a:pt x="714103" y="888275"/>
                  <a:pt x="718457" y="927463"/>
                </a:cubicBezTo>
                <a:cubicBezTo>
                  <a:pt x="722811" y="966651"/>
                  <a:pt x="718457" y="1045029"/>
                  <a:pt x="718457" y="1045029"/>
                </a:cubicBezTo>
                <a:lnTo>
                  <a:pt x="718457" y="1123406"/>
                </a:lnTo>
                <a:cubicBezTo>
                  <a:pt x="718457" y="1153886"/>
                  <a:pt x="738051" y="1003663"/>
                  <a:pt x="718457" y="1227909"/>
                </a:cubicBezTo>
                <a:cubicBezTo>
                  <a:pt x="698863" y="1452155"/>
                  <a:pt x="600891" y="2468880"/>
                  <a:pt x="600891" y="2468880"/>
                </a:cubicBezTo>
                <a:lnTo>
                  <a:pt x="600891" y="2468880"/>
                </a:ln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52"/>
          <p:cNvGrpSpPr/>
          <p:nvPr/>
        </p:nvGrpSpPr>
        <p:grpSpPr>
          <a:xfrm rot="13683277">
            <a:off x="3500847" y="2782387"/>
            <a:ext cx="1593674" cy="1815732"/>
            <a:chOff x="771526" y="1234901"/>
            <a:chExt cx="3200162" cy="3667531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 rot="20531950" flipH="1">
              <a:off x="3074489" y="3874776"/>
              <a:ext cx="497280" cy="572318"/>
            </a:xfrm>
            <a:prstGeom prst="rect">
              <a:avLst/>
            </a:prstGeom>
            <a:solidFill>
              <a:srgbClr val="D21EBD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 rot="20483155" flipH="1">
              <a:off x="2782165" y="3337714"/>
              <a:ext cx="713322" cy="433273"/>
            </a:xfrm>
            <a:prstGeom prst="rect">
              <a:avLst/>
            </a:prstGeom>
            <a:solidFill>
              <a:srgbClr val="D21EBD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5"/>
            <p:cNvGrpSpPr>
              <a:grpSpLocks/>
            </p:cNvGrpSpPr>
            <p:nvPr/>
          </p:nvGrpSpPr>
          <p:grpSpPr bwMode="auto">
            <a:xfrm rot="222060" flipH="1">
              <a:off x="1581164" y="1234901"/>
              <a:ext cx="2390524" cy="2297961"/>
              <a:chOff x="4015" y="2142"/>
              <a:chExt cx="1870" cy="1851"/>
            </a:xfrm>
          </p:grpSpPr>
          <p:grpSp>
            <p:nvGrpSpPr>
              <p:cNvPr id="36" name="Group 6"/>
              <p:cNvGrpSpPr>
                <a:grpSpLocks/>
              </p:cNvGrpSpPr>
              <p:nvPr/>
            </p:nvGrpSpPr>
            <p:grpSpPr bwMode="auto">
              <a:xfrm>
                <a:off x="4015" y="2142"/>
                <a:ext cx="1776" cy="1851"/>
                <a:chOff x="4015" y="2142"/>
                <a:chExt cx="1776" cy="1851"/>
              </a:xfrm>
            </p:grpSpPr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4020" y="2147"/>
                  <a:ext cx="1771" cy="1846"/>
                </a:xfrm>
                <a:custGeom>
                  <a:avLst/>
                  <a:gdLst/>
                  <a:ahLst/>
                  <a:cxnLst>
                    <a:cxn ang="0">
                      <a:pos x="0" y="1254"/>
                    </a:cxn>
                    <a:cxn ang="0">
                      <a:pos x="1448" y="1846"/>
                    </a:cxn>
                    <a:cxn ang="0">
                      <a:pos x="1771" y="1594"/>
                    </a:cxn>
                    <a:cxn ang="0">
                      <a:pos x="1431" y="0"/>
                    </a:cxn>
                    <a:cxn ang="0">
                      <a:pos x="0" y="1254"/>
                    </a:cxn>
                  </a:cxnLst>
                  <a:rect l="0" t="0" r="r" b="b"/>
                  <a:pathLst>
                    <a:path w="1771" h="1846">
                      <a:moveTo>
                        <a:pt x="0" y="1254"/>
                      </a:moveTo>
                      <a:lnTo>
                        <a:pt x="1448" y="1846"/>
                      </a:lnTo>
                      <a:lnTo>
                        <a:pt x="1771" y="1594"/>
                      </a:lnTo>
                      <a:lnTo>
                        <a:pt x="1431" y="0"/>
                      </a:lnTo>
                      <a:lnTo>
                        <a:pt x="0" y="1254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8575">
                  <a:solidFill>
                    <a:srgbClr val="4F81BD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4015" y="2142"/>
                  <a:ext cx="1431" cy="1250"/>
                </a:xfrm>
                <a:custGeom>
                  <a:avLst/>
                  <a:gdLst/>
                  <a:ahLst/>
                  <a:cxnLst>
                    <a:cxn ang="0">
                      <a:pos x="0" y="1250"/>
                    </a:cxn>
                    <a:cxn ang="0">
                      <a:pos x="1431" y="0"/>
                    </a:cxn>
                    <a:cxn ang="0">
                      <a:pos x="1272" y="31"/>
                    </a:cxn>
                    <a:cxn ang="0">
                      <a:pos x="1109" y="80"/>
                    </a:cxn>
                    <a:cxn ang="0">
                      <a:pos x="959" y="137"/>
                    </a:cxn>
                    <a:cxn ang="0">
                      <a:pos x="844" y="195"/>
                    </a:cxn>
                    <a:cxn ang="0">
                      <a:pos x="694" y="283"/>
                    </a:cxn>
                    <a:cxn ang="0">
                      <a:pos x="544" y="398"/>
                    </a:cxn>
                    <a:cxn ang="0">
                      <a:pos x="429" y="499"/>
                    </a:cxn>
                    <a:cxn ang="0">
                      <a:pos x="323" y="619"/>
                    </a:cxn>
                    <a:cxn ang="0">
                      <a:pos x="243" y="716"/>
                    </a:cxn>
                    <a:cxn ang="0">
                      <a:pos x="168" y="840"/>
                    </a:cxn>
                    <a:cxn ang="0">
                      <a:pos x="102" y="959"/>
                    </a:cxn>
                    <a:cxn ang="0">
                      <a:pos x="53" y="1083"/>
                    </a:cxn>
                    <a:cxn ang="0">
                      <a:pos x="0" y="1250"/>
                    </a:cxn>
                  </a:cxnLst>
                  <a:rect l="0" t="0" r="r" b="b"/>
                  <a:pathLst>
                    <a:path w="1431" h="1250">
                      <a:moveTo>
                        <a:pt x="0" y="1250"/>
                      </a:moveTo>
                      <a:lnTo>
                        <a:pt x="1431" y="0"/>
                      </a:lnTo>
                      <a:lnTo>
                        <a:pt x="1272" y="31"/>
                      </a:lnTo>
                      <a:lnTo>
                        <a:pt x="1109" y="80"/>
                      </a:lnTo>
                      <a:lnTo>
                        <a:pt x="959" y="137"/>
                      </a:lnTo>
                      <a:lnTo>
                        <a:pt x="844" y="195"/>
                      </a:lnTo>
                      <a:lnTo>
                        <a:pt x="694" y="283"/>
                      </a:lnTo>
                      <a:lnTo>
                        <a:pt x="544" y="398"/>
                      </a:lnTo>
                      <a:lnTo>
                        <a:pt x="429" y="499"/>
                      </a:lnTo>
                      <a:lnTo>
                        <a:pt x="323" y="619"/>
                      </a:lnTo>
                      <a:lnTo>
                        <a:pt x="243" y="716"/>
                      </a:lnTo>
                      <a:lnTo>
                        <a:pt x="168" y="840"/>
                      </a:lnTo>
                      <a:lnTo>
                        <a:pt x="102" y="959"/>
                      </a:lnTo>
                      <a:lnTo>
                        <a:pt x="53" y="1083"/>
                      </a:lnTo>
                      <a:lnTo>
                        <a:pt x="0" y="1250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8575">
                  <a:solidFill>
                    <a:srgbClr val="4F81BD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4214" y="3494"/>
                <a:ext cx="976" cy="45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3"/>
                  </a:cxn>
                  <a:cxn ang="0">
                    <a:pos x="22" y="97"/>
                  </a:cxn>
                  <a:cxn ang="0">
                    <a:pos x="53" y="128"/>
                  </a:cxn>
                  <a:cxn ang="0">
                    <a:pos x="97" y="150"/>
                  </a:cxn>
                  <a:cxn ang="0">
                    <a:pos x="839" y="451"/>
                  </a:cxn>
                  <a:cxn ang="0">
                    <a:pos x="875" y="455"/>
                  </a:cxn>
                  <a:cxn ang="0">
                    <a:pos x="923" y="446"/>
                  </a:cxn>
                  <a:cxn ang="0">
                    <a:pos x="959" y="420"/>
                  </a:cxn>
                  <a:cxn ang="0">
                    <a:pos x="976" y="389"/>
                  </a:cxn>
                  <a:cxn ang="0">
                    <a:pos x="4" y="0"/>
                  </a:cxn>
                </a:cxnLst>
                <a:rect l="0" t="0" r="r" b="b"/>
                <a:pathLst>
                  <a:path w="976" h="455">
                    <a:moveTo>
                      <a:pt x="4" y="0"/>
                    </a:moveTo>
                    <a:lnTo>
                      <a:pt x="0" y="53"/>
                    </a:lnTo>
                    <a:lnTo>
                      <a:pt x="22" y="97"/>
                    </a:lnTo>
                    <a:lnTo>
                      <a:pt x="53" y="128"/>
                    </a:lnTo>
                    <a:lnTo>
                      <a:pt x="97" y="150"/>
                    </a:lnTo>
                    <a:lnTo>
                      <a:pt x="839" y="451"/>
                    </a:lnTo>
                    <a:lnTo>
                      <a:pt x="875" y="455"/>
                    </a:lnTo>
                    <a:lnTo>
                      <a:pt x="923" y="446"/>
                    </a:lnTo>
                    <a:lnTo>
                      <a:pt x="959" y="420"/>
                    </a:lnTo>
                    <a:lnTo>
                      <a:pt x="976" y="38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 rot="14166034">
                <a:off x="5170" y="2642"/>
                <a:ext cx="976" cy="45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3"/>
                  </a:cxn>
                  <a:cxn ang="0">
                    <a:pos x="22" y="97"/>
                  </a:cxn>
                  <a:cxn ang="0">
                    <a:pos x="53" y="128"/>
                  </a:cxn>
                  <a:cxn ang="0">
                    <a:pos x="97" y="150"/>
                  </a:cxn>
                  <a:cxn ang="0">
                    <a:pos x="839" y="451"/>
                  </a:cxn>
                  <a:cxn ang="0">
                    <a:pos x="875" y="455"/>
                  </a:cxn>
                  <a:cxn ang="0">
                    <a:pos x="923" y="446"/>
                  </a:cxn>
                  <a:cxn ang="0">
                    <a:pos x="959" y="420"/>
                  </a:cxn>
                  <a:cxn ang="0">
                    <a:pos x="976" y="389"/>
                  </a:cxn>
                  <a:cxn ang="0">
                    <a:pos x="4" y="0"/>
                  </a:cxn>
                </a:cxnLst>
                <a:rect l="0" t="0" r="r" b="b"/>
                <a:pathLst>
                  <a:path w="976" h="455">
                    <a:moveTo>
                      <a:pt x="4" y="0"/>
                    </a:moveTo>
                    <a:lnTo>
                      <a:pt x="0" y="53"/>
                    </a:lnTo>
                    <a:lnTo>
                      <a:pt x="22" y="97"/>
                    </a:lnTo>
                    <a:lnTo>
                      <a:pt x="53" y="128"/>
                    </a:lnTo>
                    <a:lnTo>
                      <a:pt x="97" y="150"/>
                    </a:lnTo>
                    <a:lnTo>
                      <a:pt x="839" y="451"/>
                    </a:lnTo>
                    <a:lnTo>
                      <a:pt x="875" y="455"/>
                    </a:lnTo>
                    <a:lnTo>
                      <a:pt x="923" y="446"/>
                    </a:lnTo>
                    <a:lnTo>
                      <a:pt x="959" y="420"/>
                    </a:lnTo>
                    <a:lnTo>
                      <a:pt x="976" y="38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B0F0"/>
              </a:solidFill>
              <a:ln w="2857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4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2509461" y="3859067"/>
              <a:ext cx="1591195" cy="49553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5" name="AutoShape 12"/>
            <p:cNvCxnSpPr>
              <a:cxnSpLocks noChangeShapeType="1"/>
            </p:cNvCxnSpPr>
            <p:nvPr/>
          </p:nvCxnSpPr>
          <p:spPr bwMode="auto">
            <a:xfrm rot="10800000">
              <a:off x="771526" y="1871663"/>
              <a:ext cx="987961" cy="25174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</p:cxnSp>
      </p:grpSp>
      <p:cxnSp>
        <p:nvCxnSpPr>
          <p:cNvPr id="29" name="Straight Connector 28"/>
          <p:cNvCxnSpPr/>
          <p:nvPr/>
        </p:nvCxnSpPr>
        <p:spPr>
          <a:xfrm>
            <a:off x="4519749" y="2638697"/>
            <a:ext cx="104502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38205" y="2756264"/>
            <a:ext cx="1214846" cy="5617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7708266">
            <a:off x="5888898" y="3019218"/>
            <a:ext cx="543472" cy="321420"/>
          </a:xfrm>
          <a:prstGeom prst="rect">
            <a:avLst/>
          </a:prstGeom>
          <a:solidFill>
            <a:srgbClr val="D5379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7737314">
            <a:off x="5522820" y="2737877"/>
            <a:ext cx="368854" cy="472937"/>
          </a:xfrm>
          <a:prstGeom prst="rect">
            <a:avLst/>
          </a:prstGeom>
          <a:solidFill>
            <a:srgbClr val="D5379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048103" y="2547257"/>
            <a:ext cx="1998617" cy="2076994"/>
          </a:xfrm>
          <a:custGeom>
            <a:avLst/>
            <a:gdLst>
              <a:gd name="connsiteX0" fmla="*/ 1985554 w 1998617"/>
              <a:gd name="connsiteY0" fmla="*/ 2076994 h 2076994"/>
              <a:gd name="connsiteX1" fmla="*/ 169817 w 1998617"/>
              <a:gd name="connsiteY1" fmla="*/ 1920240 h 2076994"/>
              <a:gd name="connsiteX2" fmla="*/ 0 w 1998617"/>
              <a:gd name="connsiteY2" fmla="*/ 1619794 h 2076994"/>
              <a:gd name="connsiteX3" fmla="*/ 796834 w 1998617"/>
              <a:gd name="connsiteY3" fmla="*/ 0 h 2076994"/>
              <a:gd name="connsiteX4" fmla="*/ 901337 w 1998617"/>
              <a:gd name="connsiteY4" fmla="*/ 65314 h 2076994"/>
              <a:gd name="connsiteX5" fmla="*/ 1084217 w 1998617"/>
              <a:gd name="connsiteY5" fmla="*/ 169817 h 2076994"/>
              <a:gd name="connsiteX6" fmla="*/ 1267097 w 1998617"/>
              <a:gd name="connsiteY6" fmla="*/ 300445 h 2076994"/>
              <a:gd name="connsiteX7" fmla="*/ 1423851 w 1998617"/>
              <a:gd name="connsiteY7" fmla="*/ 444137 h 2076994"/>
              <a:gd name="connsiteX8" fmla="*/ 1528354 w 1998617"/>
              <a:gd name="connsiteY8" fmla="*/ 574765 h 2076994"/>
              <a:gd name="connsiteX9" fmla="*/ 1632857 w 1998617"/>
              <a:gd name="connsiteY9" fmla="*/ 705394 h 2076994"/>
              <a:gd name="connsiteX10" fmla="*/ 1763485 w 1998617"/>
              <a:gd name="connsiteY10" fmla="*/ 914400 h 2076994"/>
              <a:gd name="connsiteX11" fmla="*/ 1854925 w 1998617"/>
              <a:gd name="connsiteY11" fmla="*/ 1123405 h 2076994"/>
              <a:gd name="connsiteX12" fmla="*/ 1920240 w 1998617"/>
              <a:gd name="connsiteY12" fmla="*/ 1293222 h 2076994"/>
              <a:gd name="connsiteX13" fmla="*/ 1972491 w 1998617"/>
              <a:gd name="connsiteY13" fmla="*/ 1541417 h 2076994"/>
              <a:gd name="connsiteX14" fmla="*/ 1998617 w 1998617"/>
              <a:gd name="connsiteY14" fmla="*/ 1802674 h 2076994"/>
              <a:gd name="connsiteX15" fmla="*/ 1985554 w 1998617"/>
              <a:gd name="connsiteY15" fmla="*/ 2076994 h 207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8617" h="2076994">
                <a:moveTo>
                  <a:pt x="1985554" y="2076994"/>
                </a:moveTo>
                <a:lnTo>
                  <a:pt x="169817" y="1920240"/>
                </a:lnTo>
                <a:lnTo>
                  <a:pt x="0" y="1619794"/>
                </a:lnTo>
                <a:lnTo>
                  <a:pt x="796834" y="0"/>
                </a:lnTo>
                <a:lnTo>
                  <a:pt x="901337" y="65314"/>
                </a:lnTo>
                <a:lnTo>
                  <a:pt x="1084217" y="169817"/>
                </a:lnTo>
                <a:lnTo>
                  <a:pt x="1267097" y="300445"/>
                </a:lnTo>
                <a:lnTo>
                  <a:pt x="1423851" y="444137"/>
                </a:lnTo>
                <a:lnTo>
                  <a:pt x="1528354" y="574765"/>
                </a:lnTo>
                <a:lnTo>
                  <a:pt x="1632857" y="705394"/>
                </a:lnTo>
                <a:lnTo>
                  <a:pt x="1763485" y="914400"/>
                </a:lnTo>
                <a:lnTo>
                  <a:pt x="1854925" y="1123405"/>
                </a:lnTo>
                <a:lnTo>
                  <a:pt x="1920240" y="1293222"/>
                </a:lnTo>
                <a:lnTo>
                  <a:pt x="1972491" y="1541417"/>
                </a:lnTo>
                <a:lnTo>
                  <a:pt x="1998617" y="1802674"/>
                </a:lnTo>
                <a:lnTo>
                  <a:pt x="1985554" y="207699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78731" y="2834639"/>
            <a:ext cx="509452" cy="914400"/>
          </a:xfrm>
          <a:custGeom>
            <a:avLst/>
            <a:gdLst>
              <a:gd name="connsiteX0" fmla="*/ 509452 w 509452"/>
              <a:gd name="connsiteY0" fmla="*/ 0 h 914400"/>
              <a:gd name="connsiteX1" fmla="*/ 431075 w 509452"/>
              <a:gd name="connsiteY1" fmla="*/ 0 h 914400"/>
              <a:gd name="connsiteX2" fmla="*/ 431075 w 509452"/>
              <a:gd name="connsiteY2" fmla="*/ 0 h 914400"/>
              <a:gd name="connsiteX3" fmla="*/ 352697 w 509452"/>
              <a:gd name="connsiteY3" fmla="*/ 78378 h 914400"/>
              <a:gd name="connsiteX4" fmla="*/ 13063 w 509452"/>
              <a:gd name="connsiteY4" fmla="*/ 783772 h 914400"/>
              <a:gd name="connsiteX5" fmla="*/ 0 w 509452"/>
              <a:gd name="connsiteY5" fmla="*/ 822960 h 914400"/>
              <a:gd name="connsiteX6" fmla="*/ 0 w 509452"/>
              <a:gd name="connsiteY6" fmla="*/ 875212 h 914400"/>
              <a:gd name="connsiteX7" fmla="*/ 26126 w 509452"/>
              <a:gd name="connsiteY7" fmla="*/ 914400 h 914400"/>
              <a:gd name="connsiteX8" fmla="*/ 52252 w 509452"/>
              <a:gd name="connsiteY8" fmla="*/ 914400 h 914400"/>
              <a:gd name="connsiteX9" fmla="*/ 509452 w 509452"/>
              <a:gd name="connsiteY9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452" h="914400">
                <a:moveTo>
                  <a:pt x="509452" y="0"/>
                </a:moveTo>
                <a:lnTo>
                  <a:pt x="431075" y="0"/>
                </a:lnTo>
                <a:lnTo>
                  <a:pt x="431075" y="0"/>
                </a:lnTo>
                <a:lnTo>
                  <a:pt x="352697" y="78378"/>
                </a:lnTo>
                <a:lnTo>
                  <a:pt x="13063" y="783772"/>
                </a:lnTo>
                <a:lnTo>
                  <a:pt x="0" y="822960"/>
                </a:lnTo>
                <a:lnTo>
                  <a:pt x="0" y="875212"/>
                </a:lnTo>
                <a:lnTo>
                  <a:pt x="26126" y="914400"/>
                </a:lnTo>
                <a:lnTo>
                  <a:pt x="52252" y="914400"/>
                </a:lnTo>
                <a:lnTo>
                  <a:pt x="509452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62057" y="4506685"/>
            <a:ext cx="1058091" cy="195943"/>
          </a:xfrm>
          <a:custGeom>
            <a:avLst/>
            <a:gdLst>
              <a:gd name="connsiteX0" fmla="*/ 0 w 1058091"/>
              <a:gd name="connsiteY0" fmla="*/ 0 h 195943"/>
              <a:gd name="connsiteX1" fmla="*/ 0 w 1058091"/>
              <a:gd name="connsiteY1" fmla="*/ 78377 h 195943"/>
              <a:gd name="connsiteX2" fmla="*/ 39189 w 1058091"/>
              <a:gd name="connsiteY2" fmla="*/ 104503 h 195943"/>
              <a:gd name="connsiteX3" fmla="*/ 65314 w 1058091"/>
              <a:gd name="connsiteY3" fmla="*/ 117566 h 195943"/>
              <a:gd name="connsiteX4" fmla="*/ 104503 w 1058091"/>
              <a:gd name="connsiteY4" fmla="*/ 130629 h 195943"/>
              <a:gd name="connsiteX5" fmla="*/ 940526 w 1058091"/>
              <a:gd name="connsiteY5" fmla="*/ 195943 h 195943"/>
              <a:gd name="connsiteX6" fmla="*/ 992777 w 1058091"/>
              <a:gd name="connsiteY6" fmla="*/ 195943 h 195943"/>
              <a:gd name="connsiteX7" fmla="*/ 1031966 w 1058091"/>
              <a:gd name="connsiteY7" fmla="*/ 169817 h 195943"/>
              <a:gd name="connsiteX8" fmla="*/ 1058091 w 1058091"/>
              <a:gd name="connsiteY8" fmla="*/ 117566 h 195943"/>
              <a:gd name="connsiteX9" fmla="*/ 1058091 w 1058091"/>
              <a:gd name="connsiteY9" fmla="*/ 104503 h 195943"/>
              <a:gd name="connsiteX10" fmla="*/ 0 w 1058091"/>
              <a:gd name="connsiteY10" fmla="*/ 0 h 19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091" h="195943">
                <a:moveTo>
                  <a:pt x="0" y="0"/>
                </a:moveTo>
                <a:lnTo>
                  <a:pt x="0" y="78377"/>
                </a:lnTo>
                <a:lnTo>
                  <a:pt x="39189" y="104503"/>
                </a:lnTo>
                <a:lnTo>
                  <a:pt x="65314" y="117566"/>
                </a:lnTo>
                <a:lnTo>
                  <a:pt x="104503" y="130629"/>
                </a:lnTo>
                <a:lnTo>
                  <a:pt x="940526" y="195943"/>
                </a:lnTo>
                <a:lnTo>
                  <a:pt x="992777" y="195943"/>
                </a:lnTo>
                <a:lnTo>
                  <a:pt x="1031966" y="169817"/>
                </a:lnTo>
                <a:lnTo>
                  <a:pt x="1058091" y="117566"/>
                </a:lnTo>
                <a:lnTo>
                  <a:pt x="1058091" y="10450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7" idx="2"/>
          </p:cNvCxnSpPr>
          <p:nvPr/>
        </p:nvCxnSpPr>
        <p:spPr>
          <a:xfrm>
            <a:off x="5460274" y="2860765"/>
            <a:ext cx="845849" cy="38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82185" y="1131623"/>
            <a:ext cx="253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 - Electron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4217" y="4626944"/>
            <a:ext cx="200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HKS - Kaons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308" y="4557275"/>
            <a:ext cx="200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 - Pions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Group 437"/>
          <p:cNvGrpSpPr/>
          <p:nvPr/>
        </p:nvGrpSpPr>
        <p:grpSpPr>
          <a:xfrm>
            <a:off x="3101069" y="1104377"/>
            <a:ext cx="1904127" cy="964772"/>
            <a:chOff x="4796712" y="4572284"/>
            <a:chExt cx="1904127" cy="990316"/>
          </a:xfrm>
        </p:grpSpPr>
        <p:grpSp>
          <p:nvGrpSpPr>
            <p:cNvPr id="46" name="Group 433"/>
            <p:cNvGrpSpPr/>
            <p:nvPr/>
          </p:nvGrpSpPr>
          <p:grpSpPr>
            <a:xfrm>
              <a:off x="5101562" y="4572284"/>
              <a:ext cx="1480214" cy="961742"/>
              <a:chOff x="5101561" y="4572283"/>
              <a:chExt cx="2257425" cy="1607680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5101561" y="4572283"/>
                <a:ext cx="2257425" cy="160020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2" name="AutoShape 9"/>
              <p:cNvCxnSpPr>
                <a:cxnSpLocks noChangeShapeType="1"/>
              </p:cNvCxnSpPr>
              <p:nvPr/>
            </p:nvCxnSpPr>
            <p:spPr bwMode="auto">
              <a:xfrm rot="10800000">
                <a:off x="5271428" y="5340841"/>
                <a:ext cx="1992308" cy="29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none" w="med" len="med"/>
              </a:ln>
            </p:spPr>
          </p:cxnSp>
          <p:cxnSp>
            <p:nvCxnSpPr>
              <p:cNvPr id="53" name="AutoShape 10"/>
              <p:cNvCxnSpPr>
                <a:cxnSpLocks noChangeShapeType="1"/>
              </p:cNvCxnSpPr>
              <p:nvPr/>
            </p:nvCxnSpPr>
            <p:spPr bwMode="auto">
              <a:xfrm rot="5400000" flipH="1">
                <a:off x="6078196" y="4911620"/>
                <a:ext cx="262743" cy="839882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 rot="5400000" flipH="1">
                <a:off x="6609617" y="4737553"/>
                <a:ext cx="197057" cy="977773"/>
              </a:xfrm>
              <a:custGeom>
                <a:avLst/>
                <a:gdLst/>
                <a:ahLst/>
                <a:cxnLst>
                  <a:cxn ang="0">
                    <a:pos x="0" y="1245"/>
                  </a:cxn>
                  <a:cxn ang="0">
                    <a:pos x="30" y="0"/>
                  </a:cxn>
                  <a:cxn ang="0">
                    <a:pos x="285" y="30"/>
                  </a:cxn>
                  <a:cxn ang="0">
                    <a:pos x="0" y="1245"/>
                  </a:cxn>
                </a:cxnLst>
                <a:rect l="0" t="0" r="r" b="b"/>
                <a:pathLst>
                  <a:path w="285" h="1245">
                    <a:moveTo>
                      <a:pt x="0" y="1245"/>
                    </a:moveTo>
                    <a:lnTo>
                      <a:pt x="30" y="0"/>
                    </a:lnTo>
                    <a:lnTo>
                      <a:pt x="285" y="30"/>
                    </a:lnTo>
                    <a:lnTo>
                      <a:pt x="0" y="12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5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6217681" y="5210459"/>
                <a:ext cx="950805" cy="1160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 rot="7544387" flipH="1">
                <a:off x="5723549" y="5605077"/>
                <a:ext cx="790812" cy="358960"/>
              </a:xfrm>
              <a:custGeom>
                <a:avLst/>
                <a:gdLst/>
                <a:ahLst/>
                <a:cxnLst>
                  <a:cxn ang="0">
                    <a:pos x="1140" y="525"/>
                  </a:cxn>
                  <a:cxn ang="0">
                    <a:pos x="0" y="285"/>
                  </a:cxn>
                  <a:cxn ang="0">
                    <a:pos x="90" y="0"/>
                  </a:cxn>
                  <a:cxn ang="0">
                    <a:pos x="1140" y="525"/>
                  </a:cxn>
                </a:cxnLst>
                <a:rect l="0" t="0" r="r" b="b"/>
                <a:pathLst>
                  <a:path w="1140" h="525">
                    <a:moveTo>
                      <a:pt x="1140" y="525"/>
                    </a:moveTo>
                    <a:lnTo>
                      <a:pt x="0" y="285"/>
                    </a:lnTo>
                    <a:lnTo>
                      <a:pt x="90" y="0"/>
                    </a:lnTo>
                    <a:lnTo>
                      <a:pt x="1140" y="52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7" name="AutoShape 14"/>
              <p:cNvCxnSpPr>
                <a:cxnSpLocks noChangeShapeType="1"/>
              </p:cNvCxnSpPr>
              <p:nvPr/>
            </p:nvCxnSpPr>
            <p:spPr bwMode="auto">
              <a:xfrm rot="5400000">
                <a:off x="5699822" y="5604214"/>
                <a:ext cx="760585" cy="2426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8" name="AutoShape 28"/>
              <p:cNvCxnSpPr>
                <a:cxnSpLocks noChangeShapeType="1"/>
              </p:cNvCxnSpPr>
              <p:nvPr/>
            </p:nvCxnSpPr>
            <p:spPr bwMode="auto">
              <a:xfrm rot="5400000">
                <a:off x="5500639" y="5052645"/>
                <a:ext cx="347422" cy="863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59" name="AutoShape 30"/>
              <p:cNvCxnSpPr>
                <a:cxnSpLocks noChangeShapeType="1"/>
              </p:cNvCxnSpPr>
              <p:nvPr/>
            </p:nvCxnSpPr>
            <p:spPr bwMode="auto">
              <a:xfrm rot="10800000">
                <a:off x="5969298" y="5029630"/>
                <a:ext cx="430953" cy="39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</p:cxnSp>
        </p:grp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5516102" y="4595310"/>
              <a:ext cx="722773" cy="23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64mg/cm</a:t>
              </a:r>
              <a:r>
                <a:rPr kumimoji="0" lang="en-US" altLang="zh-CN" sz="1000" i="0" u="none" strike="noStrike" cap="none" normalizeH="0" baseline="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8" name="Text Box 29"/>
            <p:cNvSpPr txBox="1">
              <a:spLocks noChangeArrowheads="1"/>
            </p:cNvSpPr>
            <p:nvPr/>
          </p:nvSpPr>
          <p:spPr bwMode="auto">
            <a:xfrm>
              <a:off x="4796712" y="4735074"/>
              <a:ext cx="737313" cy="208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22mg/cm</a:t>
              </a:r>
              <a:r>
                <a:rPr kumimoji="0" lang="en-US" altLang="zh-CN" sz="1000" i="0" u="none" strike="noStrike" cap="none" normalizeH="0" baseline="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6298143" y="4737762"/>
              <a:ext cx="402696" cy="281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5381510" y="5270427"/>
              <a:ext cx="343015" cy="292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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ea typeface="宋体" pitchFamily="2" charset="-122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cxnSp>
        <p:nvCxnSpPr>
          <p:cNvPr id="60" name="Straight Connector 59"/>
          <p:cNvCxnSpPr>
            <a:endCxn id="51" idx="6"/>
          </p:cNvCxnSpPr>
          <p:nvPr/>
        </p:nvCxnSpPr>
        <p:spPr>
          <a:xfrm rot="5400000" flipH="1" flipV="1">
            <a:off x="4186255" y="1940047"/>
            <a:ext cx="1069259" cy="3304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1" idx="3"/>
          </p:cNvCxnSpPr>
          <p:nvPr/>
        </p:nvCxnSpPr>
        <p:spPr>
          <a:xfrm rot="10800000">
            <a:off x="3622692" y="1900381"/>
            <a:ext cx="925859" cy="7429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92330" y="5955299"/>
            <a:ext cx="7824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I:  HRS(K) &amp; Enge(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Decay Pion Spectroscopy Experiment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II: HRS(K) &amp; HRS(e’) for Mass Spectroscopy Experiment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2116182"/>
            <a:ext cx="381435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Is there scheduling problem?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2751908"/>
            <a:ext cx="381435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Are there sufficient utilities?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940526"/>
            <a:ext cx="8621486" cy="5917474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High quality with low background</a:t>
            </a:r>
          </a:p>
          <a:p>
            <a:r>
              <a:rPr lang="en-US" sz="3000" dirty="0" smtClean="0"/>
              <a:t>High precision on binding energy and high resolution</a:t>
            </a:r>
          </a:p>
          <a:p>
            <a:r>
              <a:rPr lang="en-US" sz="2800" dirty="0" smtClean="0"/>
              <a:t>High yield rate which leads to wide range of physics: 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Elementary production at forward angle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Detailed and precise level structure of light and medium heavy hypernuclei (shell models)</a:t>
            </a:r>
          </a:p>
          <a:p>
            <a:pPr lvl="1">
              <a:spcBef>
                <a:spcPts val="24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Precise shell structure of heavy hypernuclei (single particle nature and field theory)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High efficiency and productivity: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	</a:t>
            </a:r>
            <a:r>
              <a:rPr lang="en-US" sz="2600" dirty="0" smtClean="0">
                <a:solidFill>
                  <a:srgbClr val="FF0000"/>
                </a:solidFill>
              </a:rPr>
              <a:t>one exp.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 4—5 6GeV experiments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New physics: Decay pion spectroscopy (Light Hypernuclei)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Precise ground state </a:t>
            </a:r>
            <a:r>
              <a:rPr lang="en-US" sz="2600" i="1" dirty="0" smtClean="0">
                <a:solidFill>
                  <a:srgbClr val="FF0000"/>
                </a:solidFill>
              </a:rPr>
              <a:t>B</a:t>
            </a:r>
            <a:r>
              <a:rPr lang="en-US" sz="2600" baseline="-25000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  <a:sym typeface="Symbol"/>
              </a:rPr>
              <a:t>Determination of ground state </a:t>
            </a:r>
            <a:r>
              <a:rPr lang="en-US" sz="2600" i="1" dirty="0" err="1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600" baseline="30000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Search for neutron rich limit (high Isospin states 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600" i="1" dirty="0" smtClean="0">
                <a:solidFill>
                  <a:srgbClr val="FF0000"/>
                </a:solidFill>
                <a:sym typeface="Symbol"/>
              </a:rPr>
              <a:t></a:t>
            </a:r>
            <a:r>
              <a:rPr lang="en-US" sz="2600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"/>
            <a:ext cx="8153400" cy="84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Technical Features of Future Program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008" y="971436"/>
            <a:ext cx="8964488" cy="4185756"/>
            <a:chOff x="72008" y="971436"/>
            <a:chExt cx="8964488" cy="4185756"/>
          </a:xfrm>
        </p:grpSpPr>
        <p:pic>
          <p:nvPicPr>
            <p:cNvPr id="5" name="Picture 2" descr="D:\University\presentation\HKS-HES co\momc_rough_ac_cu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1130363"/>
              <a:ext cx="8964488" cy="4026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3"/>
            <p:cNvSpPr txBox="1"/>
            <p:nvPr/>
          </p:nvSpPr>
          <p:spPr>
            <a:xfrm>
              <a:off x="611560" y="971436"/>
              <a:ext cx="192713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110 ~ 160 MeV/c</a:t>
              </a:r>
              <a:endParaRPr kumimoji="1" lang="ja-JP" altLang="en-US" dirty="0"/>
            </a:p>
          </p:txBody>
        </p:sp>
        <p:sp>
          <p:nvSpPr>
            <p:cNvPr id="7" name="テキスト ボックス 5"/>
            <p:cNvSpPr txBox="1"/>
            <p:nvPr/>
          </p:nvSpPr>
          <p:spPr>
            <a:xfrm>
              <a:off x="3286115" y="971436"/>
              <a:ext cx="25362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110.05 ~ 160.05 MeV/c</a:t>
              </a:r>
              <a:endParaRPr kumimoji="1" lang="ja-JP" altLang="en-US" dirty="0"/>
            </a:p>
          </p:txBody>
        </p:sp>
        <p:sp>
          <p:nvSpPr>
            <p:cNvPr id="8" name="テキスト ボックス 6"/>
            <p:cNvSpPr txBox="1"/>
            <p:nvPr/>
          </p:nvSpPr>
          <p:spPr>
            <a:xfrm>
              <a:off x="6396665" y="971436"/>
              <a:ext cx="22797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110.1 ~ 160.1 MeV/c</a:t>
              </a:r>
              <a:endParaRPr kumimoji="1" lang="ja-JP" altLang="en-US" dirty="0"/>
            </a:p>
          </p:txBody>
        </p:sp>
        <p:sp>
          <p:nvSpPr>
            <p:cNvPr id="9" name="テキスト ボックス 7"/>
            <p:cNvSpPr txBox="1"/>
            <p:nvPr/>
          </p:nvSpPr>
          <p:spPr>
            <a:xfrm>
              <a:off x="306989" y="2987660"/>
              <a:ext cx="25362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110.15 ~ 160.15 MeV/c</a:t>
              </a:r>
              <a:endParaRPr kumimoji="1" lang="ja-JP" altLang="en-US" dirty="0"/>
            </a:p>
          </p:txBody>
        </p:sp>
        <p:sp>
          <p:nvSpPr>
            <p:cNvPr id="10" name="テキスト ボックス 8"/>
            <p:cNvSpPr txBox="1"/>
            <p:nvPr/>
          </p:nvSpPr>
          <p:spPr>
            <a:xfrm>
              <a:off x="3414356" y="2996952"/>
              <a:ext cx="227979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110.2 ~ 160.2 MeV/c</a:t>
              </a:r>
              <a:endParaRPr kumimoji="1" lang="ja-JP" alt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77969" y="3097940"/>
            <a:ext cx="24418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•Possible observation</a:t>
            </a:r>
          </a:p>
          <a:p>
            <a:r>
              <a:rPr lang="en-US" baseline="30000" dirty="0" smtClean="0"/>
              <a:t>4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H ground state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•Different histograms have different binning; central peak remains</a:t>
            </a:r>
            <a:endParaRPr lang="en-US" dirty="0"/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860078" y="5301208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Central Mom. : 133.5 MeV/c   </a:t>
            </a:r>
            <a:r>
              <a:rPr kumimoji="1" lang="ja-JP" altLang="en-US" sz="2400" dirty="0" smtClean="0"/>
              <a:t>→  </a:t>
            </a:r>
            <a:r>
              <a:rPr lang="en-US" altLang="ja-JP" sz="2400" dirty="0" smtClean="0"/>
              <a:t>B</a:t>
            </a:r>
            <a:r>
              <a:rPr lang="en-US" altLang="ja-JP" sz="2400" baseline="-25000" dirty="0" smtClean="0"/>
              <a:t>Λ</a:t>
            </a:r>
            <a:r>
              <a:rPr lang="en-US" altLang="ja-JP" sz="2400" dirty="0" smtClean="0"/>
              <a:t>(</a:t>
            </a:r>
            <a:r>
              <a:rPr kumimoji="1" lang="en-US" altLang="ja-JP" sz="2400" baseline="30000" dirty="0" smtClean="0"/>
              <a:t>4</a:t>
            </a:r>
            <a:r>
              <a:rPr kumimoji="1" lang="en-US" altLang="ja-JP" sz="2400" baseline="-25000" dirty="0" smtClean="0"/>
              <a:t>Λ</a:t>
            </a:r>
            <a:r>
              <a:rPr kumimoji="1" lang="en-US" altLang="ja-JP" sz="2400" dirty="0" smtClean="0"/>
              <a:t>H) : ~ </a:t>
            </a:r>
            <a:r>
              <a:rPr kumimoji="1" lang="ja-JP" altLang="en-US" sz="2400" dirty="0" smtClean="0"/>
              <a:t>－</a:t>
            </a:r>
            <a:r>
              <a:rPr kumimoji="1" lang="en-US" altLang="ja-JP" sz="2400" dirty="0" smtClean="0"/>
              <a:t>1.60 MeV</a:t>
            </a:r>
          </a:p>
          <a:p>
            <a:r>
              <a:rPr lang="en-US" altLang="ja-JP" sz="2400" dirty="0" smtClean="0"/>
              <a:t>Width : 97 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/c FWHM</a:t>
            </a:r>
          </a:p>
          <a:p>
            <a:r>
              <a:rPr kumimoji="1" lang="en-US" altLang="ja-JP" sz="2400" dirty="0" smtClean="0"/>
              <a:t>Target straggling loss was not corrected</a:t>
            </a:r>
          </a:p>
          <a:p>
            <a:r>
              <a:rPr kumimoji="1" lang="en-US" altLang="ja-JP" sz="2400" dirty="0" smtClean="0"/>
              <a:t>Spec-C momentum calibration was not yet done</a:t>
            </a:r>
            <a:endParaRPr kumimoji="1" lang="ja-JP" alt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9144000" cy="84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MAMI-C Short Test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Run on Decay Pion Spectroscopy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" y="0"/>
            <a:ext cx="8229600" cy="78377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992777"/>
            <a:ext cx="8603088" cy="569135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Goals: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To understand YN and YY interactions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To study short range interactions in baryonic media</a:t>
            </a:r>
            <a:br>
              <a:rPr lang="en-US" sz="2600" dirty="0" smtClean="0"/>
            </a:br>
            <a:r>
              <a:rPr lang="en-US" sz="2600" dirty="0" smtClean="0"/>
              <a:t>(OPE is absent in </a:t>
            </a:r>
            <a:r>
              <a:rPr lang="en-US" sz="2600" dirty="0" smtClean="0">
                <a:sym typeface="Symbol"/>
              </a:rPr>
              <a:t>N interaction)</a:t>
            </a:r>
            <a:endParaRPr lang="en-US" sz="2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To better explore nuclear structure using </a:t>
            </a:r>
            <a:r>
              <a:rPr lang="en-US" sz="2600" dirty="0" smtClean="0">
                <a:sym typeface="Symbol"/>
              </a:rPr>
              <a:t> as a probe (not Pauli blocked by nucleons)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</a:rPr>
              <a:t>Model the baryonic many body system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</a:rPr>
              <a:t>Study the role and the single particle nature of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 in various nuclear medium and density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Shell Model with </a:t>
            </a:r>
            <a:r>
              <a:rPr lang="en-US" dirty="0" smtClean="0">
                <a:sym typeface="Symbol"/>
              </a:rPr>
              <a:t>-N Effective Potential (</a:t>
            </a:r>
            <a:r>
              <a:rPr lang="en-US" i="1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N</a:t>
            </a:r>
            <a:r>
              <a:rPr lang="en-US" i="1" dirty="0" err="1" smtClean="0">
                <a:sym typeface="Symbol"/>
              </a:rPr>
              <a:t>s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      </a:t>
            </a:r>
            <a:r>
              <a:rPr lang="en-US" sz="2400" dirty="0" smtClean="0"/>
              <a:t>V</a:t>
            </a:r>
            <a:r>
              <a:rPr lang="en-US" sz="2400" baseline="-25000" dirty="0" smtClean="0">
                <a:sym typeface="Symbol"/>
              </a:rPr>
              <a:t>N</a:t>
            </a:r>
            <a:r>
              <a:rPr lang="en-US" sz="2400" dirty="0" smtClean="0">
                <a:sym typeface="Symbol"/>
              </a:rPr>
              <a:t>= V</a:t>
            </a:r>
            <a:r>
              <a:rPr lang="en-US" sz="2400" baseline="-25000" dirty="0" smtClean="0"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(r)+V</a:t>
            </a:r>
            <a:r>
              <a:rPr lang="en-US" sz="2400" baseline="-25000" dirty="0" smtClean="0">
                <a:sym typeface="Symbol"/>
              </a:rPr>
              <a:t></a:t>
            </a:r>
            <a:r>
              <a:rPr lang="en-US" sz="2400" dirty="0" smtClean="0">
                <a:sym typeface="Symbol"/>
              </a:rPr>
              <a:t>(r)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</a:t>
            </a:r>
            <a:r>
              <a:rPr lang="en-US" sz="2400" baseline="-25000" dirty="0" smtClean="0">
                <a:sym typeface="Symbol"/>
              </a:rPr>
              <a:t></a:t>
            </a:r>
            <a:r>
              <a:rPr lang="en-US" sz="2400" dirty="0" smtClean="0">
                <a:sym typeface="Symbol"/>
              </a:rPr>
              <a:t>+V</a:t>
            </a:r>
            <a:r>
              <a:rPr lang="en-US" sz="2400" baseline="-25000" dirty="0" smtClean="0">
                <a:sym typeface="Symbol"/>
              </a:rPr>
              <a:t></a:t>
            </a:r>
            <a:r>
              <a:rPr lang="en-US" sz="2400" dirty="0" smtClean="0">
                <a:sym typeface="Symbol"/>
              </a:rPr>
              <a:t>(r)</a:t>
            </a:r>
            <a:r>
              <a:rPr lang="en-US" sz="2400" b="1" i="1" dirty="0" smtClean="0">
                <a:sym typeface="Symbol"/>
              </a:rPr>
              <a:t>L</a:t>
            </a:r>
            <a:r>
              <a:rPr lang="en-US" sz="2400" baseline="-25000" dirty="0" smtClean="0">
                <a:sym typeface="Symbol"/>
              </a:rPr>
              <a:t>N </a:t>
            </a:r>
            <a:r>
              <a:rPr lang="en-US" sz="2400" dirty="0" smtClean="0">
                <a:sym typeface="Symbol"/>
              </a:rPr>
              <a:t>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</a:t>
            </a:r>
            <a:r>
              <a:rPr lang="en-US" sz="2400" baseline="-25000" dirty="0" smtClean="0">
                <a:sym typeface="Symbol"/>
              </a:rPr>
              <a:t></a:t>
            </a:r>
            <a:r>
              <a:rPr lang="en-US" sz="2400" dirty="0" smtClean="0">
                <a:sym typeface="Symbol"/>
              </a:rPr>
              <a:t>+V</a:t>
            </a:r>
            <a:r>
              <a:rPr lang="en-US" sz="2400" baseline="-25000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(r)</a:t>
            </a:r>
            <a:r>
              <a:rPr lang="en-US" sz="2400" b="1" i="1" dirty="0" smtClean="0">
                <a:sym typeface="Symbol"/>
              </a:rPr>
              <a:t>L</a:t>
            </a:r>
            <a:r>
              <a:rPr lang="en-US" sz="2400" baseline="-25000" dirty="0" smtClean="0">
                <a:sym typeface="Symbol"/>
              </a:rPr>
              <a:t>N </a:t>
            </a:r>
            <a:r>
              <a:rPr lang="en-US" sz="2400" dirty="0" smtClean="0">
                <a:sym typeface="Symbol"/>
              </a:rPr>
              <a:t>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sz="2400" dirty="0" err="1" smtClean="0">
                <a:sym typeface="Symbol"/>
              </a:rPr>
              <a:t>+V</a:t>
            </a:r>
            <a:r>
              <a:rPr lang="en-US" sz="2400" baseline="-25000" dirty="0" err="1" smtClean="0">
                <a:sym typeface="Symbol"/>
              </a:rPr>
              <a:t>T</a:t>
            </a:r>
            <a:r>
              <a:rPr lang="en-US" sz="2400" dirty="0" smtClean="0">
                <a:sym typeface="Symbol"/>
              </a:rPr>
              <a:t>(r)</a:t>
            </a:r>
            <a:r>
              <a:rPr lang="en-US" sz="2400" i="1" dirty="0" smtClean="0">
                <a:sym typeface="Symbol"/>
              </a:rPr>
              <a:t>S</a:t>
            </a:r>
            <a:r>
              <a:rPr lang="en-US" sz="2400" baseline="-25000" dirty="0" smtClean="0">
                <a:sym typeface="Symbol"/>
              </a:rPr>
              <a:t>12</a:t>
            </a:r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1400" dirty="0" smtClean="0">
              <a:sym typeface="Symbol"/>
            </a:endParaRPr>
          </a:p>
          <a:p>
            <a:pPr>
              <a:buNone/>
            </a:pPr>
            <a:r>
              <a:rPr lang="en-US" sz="2400" dirty="0" smtClean="0">
                <a:sym typeface="Symbol"/>
              </a:rPr>
              <a:t>	       Additional Contribution:  - coupling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28800" y="4770949"/>
            <a:ext cx="7018986" cy="1417934"/>
            <a:chOff x="1828800" y="4770949"/>
            <a:chExt cx="7018986" cy="1417934"/>
          </a:xfrm>
        </p:grpSpPr>
        <p:sp>
          <p:nvSpPr>
            <p:cNvPr id="4" name="Oval 3"/>
            <p:cNvSpPr/>
            <p:nvPr/>
          </p:nvSpPr>
          <p:spPr>
            <a:xfrm>
              <a:off x="1828800" y="4789563"/>
              <a:ext cx="613171" cy="5445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97955" y="5334084"/>
              <a:ext cx="68727" cy="2939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537909" y="4784910"/>
              <a:ext cx="613171" cy="5445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919578" y="5329431"/>
              <a:ext cx="81199" cy="2857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090491" y="5475989"/>
              <a:ext cx="459526" cy="680113"/>
              <a:chOff x="2246811" y="5264329"/>
              <a:chExt cx="522515" cy="56617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46811" y="5368834"/>
                <a:ext cx="522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C00000"/>
                    </a:solidFill>
                  </a:rPr>
                  <a:t>V</a:t>
                </a:r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59875" y="5264329"/>
                <a:ext cx="365759" cy="378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—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813364" y="5613447"/>
              <a:ext cx="475520" cy="49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sym typeface="Symbol"/>
                </a:rPr>
                <a:t>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97621" y="4808181"/>
              <a:ext cx="613171" cy="5445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39222" y="5621673"/>
              <a:ext cx="562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  <a:sym typeface="Symbol"/>
                </a:rPr>
                <a:t>S</a:t>
              </a:r>
              <a:r>
                <a:rPr lang="en-US" sz="2400" baseline="-25000" dirty="0" smtClean="0">
                  <a:solidFill>
                    <a:srgbClr val="C00000"/>
                  </a:solidFill>
                  <a:sym typeface="Symbol"/>
                </a:rPr>
                <a:t>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4018208" y="5366663"/>
              <a:ext cx="86002" cy="3000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66284" y="5630981"/>
              <a:ext cx="668599" cy="473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  <a:sym typeface="Symbol"/>
                </a:rPr>
                <a:t>S</a:t>
              </a:r>
              <a:r>
                <a:rPr lang="en-US" sz="2400" baseline="-25000" dirty="0" smtClean="0">
                  <a:solidFill>
                    <a:srgbClr val="C00000"/>
                  </a:solidFill>
                  <a:sym typeface="Symbol"/>
                </a:rPr>
                <a:t>N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282579" y="4803527"/>
              <a:ext cx="613171" cy="5445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5100034" y="5306161"/>
              <a:ext cx="326458" cy="3605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28223" y="5627410"/>
              <a:ext cx="475520" cy="49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  <a:sym typeface="Symbol"/>
                </a:rPr>
                <a:t>T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717481" y="4770949"/>
              <a:ext cx="613171" cy="5445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6053070" y="5273583"/>
              <a:ext cx="820841" cy="38024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04586" y="5542552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Radial Integrals Coefficients of operators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4078" y="6185235"/>
            <a:ext cx="1188719" cy="447385"/>
            <a:chOff x="6257109" y="6030687"/>
            <a:chExt cx="1188719" cy="46166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6257109" y="6257109"/>
              <a:ext cx="4833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762205" y="6030687"/>
              <a:ext cx="683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sym typeface="Symbol"/>
                </a:rPr>
                <a:t>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083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983"/>
            <a:ext cx="8229600" cy="4028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Hypernuclear Physics is an important part of nuclear physics</a:t>
            </a:r>
          </a:p>
          <a:p>
            <a:r>
              <a:rPr lang="en-US" dirty="0" smtClean="0"/>
              <a:t>Program with CEBAF beam is the only one that provides precise B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 and features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	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Precision mass spectroscopy</a:t>
            </a:r>
          </a:p>
          <a:p>
            <a:r>
              <a:rPr lang="en-US" dirty="0" smtClean="0">
                <a:sym typeface="Symbol"/>
              </a:rPr>
              <a:t>Future program will be highly productive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High yields, low backgrounds</a:t>
            </a:r>
            <a:r>
              <a:rPr lang="en-US" dirty="0">
                <a:sym typeface="Symbol"/>
              </a:rPr>
              <a:t/>
            </a:r>
            <a:br>
              <a:rPr lang="en-US" dirty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Simultaneous pion decay measurement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0"/>
            <a:ext cx="8641724" cy="1136469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Reliability of Emulsion Results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/>
              <a:t>Using (K</a:t>
            </a:r>
            <a:r>
              <a:rPr lang="en-US" sz="3000" b="1" baseline="30000" dirty="0" smtClean="0"/>
              <a:t>-</a:t>
            </a:r>
            <a:r>
              <a:rPr lang="en-US" sz="2800" b="1" i="1" baseline="-30000" dirty="0" smtClean="0"/>
              <a:t>stop</a:t>
            </a:r>
            <a:r>
              <a:rPr lang="en-US" sz="3000" b="1" dirty="0" smtClean="0"/>
              <a:t>, </a:t>
            </a:r>
            <a:r>
              <a:rPr lang="en-US" sz="3000" b="1" dirty="0" smtClean="0">
                <a:sym typeface="Symbol"/>
              </a:rPr>
              <a:t></a:t>
            </a:r>
            <a:r>
              <a:rPr lang="en-US" sz="3000" b="1" baseline="30000" dirty="0" smtClean="0">
                <a:sym typeface="Symbol"/>
              </a:rPr>
              <a:t>-</a:t>
            </a:r>
            <a:r>
              <a:rPr lang="en-US" sz="3000" b="1" dirty="0" smtClean="0">
                <a:sym typeface="Symbol"/>
              </a:rPr>
              <a:t>) Reaction</a:t>
            </a:r>
            <a:endParaRPr lang="en-US" sz="3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255133" y="1353080"/>
            <a:ext cx="8483918" cy="4296004"/>
            <a:chOff x="229008" y="1458687"/>
            <a:chExt cx="8483918" cy="42960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008" y="1463855"/>
              <a:ext cx="4188844" cy="4153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8433" y="1487034"/>
              <a:ext cx="4194493" cy="409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24297" y="2037806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4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He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80754" y="3731624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/>
                <a:t>4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H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7692" y="4711338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3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H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2251" y="2686595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7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He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7749" y="1458687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7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Li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4205" y="3087189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6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He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2583" y="5477692"/>
              <a:ext cx="7663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B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 (</a:t>
              </a:r>
              <a:r>
                <a:rPr lang="en-US" sz="1200" dirty="0" err="1" smtClean="0">
                  <a:sym typeface="Symbol"/>
                </a:rPr>
                <a:t>MeV</a:t>
              </a:r>
              <a:r>
                <a:rPr lang="en-US" sz="1200" dirty="0" smtClean="0">
                  <a:sym typeface="Symbol"/>
                </a:rPr>
                <a:t>)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2914" y="3670663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5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He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0354" y="1606732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9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Be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83233" y="2259876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9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Li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35039" y="2704011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8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Be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74228" y="3553097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8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Li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3417" y="4781007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8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He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39542" y="5133703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7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Be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03027" y="2651760"/>
              <a:ext cx="587830" cy="287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13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N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59783" y="3069771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13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C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77052" y="4776651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10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B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94617" y="3535679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12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B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9635" y="4275908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11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B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68343" y="5146766"/>
              <a:ext cx="5094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aseline="30000" dirty="0" smtClean="0">
                  <a:sym typeface="Symbol"/>
                </a:rPr>
                <a:t>9</a:t>
              </a:r>
              <a:r>
                <a:rPr lang="en-US" sz="1200" baseline="-25000" dirty="0" smtClean="0">
                  <a:sym typeface="Symbol"/>
                </a:rPr>
                <a:t></a:t>
              </a:r>
              <a:r>
                <a:rPr lang="en-US" sz="1200" dirty="0" smtClean="0">
                  <a:sym typeface="Symbol"/>
                </a:rPr>
                <a:t>B</a:t>
              </a:r>
              <a:endParaRPr lang="en-US" sz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7382" y="5643153"/>
            <a:ext cx="4911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Important source of data </a:t>
            </a:r>
          </a:p>
          <a:p>
            <a:r>
              <a:rPr lang="en-US" sz="2400" dirty="0" smtClean="0"/>
              <a:t>but lack </a:t>
            </a:r>
            <a:r>
              <a:rPr lang="en-US" sz="2400" u="sng" dirty="0" smtClean="0"/>
              <a:t>statistics</a:t>
            </a:r>
            <a:r>
              <a:rPr lang="en-US" sz="2400" dirty="0" smtClean="0"/>
              <a:t> and </a:t>
            </a:r>
            <a:r>
              <a:rPr lang="en-US" sz="2400" u="sng" dirty="0" smtClean="0"/>
              <a:t>resolution</a:t>
            </a:r>
            <a:endParaRPr lang="en-US" sz="2400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5525588" y="5839096"/>
            <a:ext cx="33049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Reliability: Questionable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0"/>
            <a:ext cx="8377156" cy="97879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 of Gamma Spectroscopy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 smtClean="0"/>
              <a:t>22 Gamma transitions were so far observed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 descr="all_gamma_levels6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6220"/>
            <a:ext cx="9144000" cy="571178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315913" y="1236373"/>
            <a:ext cx="2265363" cy="2430752"/>
            <a:chOff x="199" y="406"/>
            <a:chExt cx="1427" cy="1904"/>
          </a:xfrm>
        </p:grpSpPr>
        <p:pic>
          <p:nvPicPr>
            <p:cNvPr id="9" name="Picture 19" descr="all_gamma_levels8"/>
            <p:cNvPicPr>
              <a:picLocks noChangeAspect="1" noChangeArrowheads="1"/>
            </p:cNvPicPr>
            <p:nvPr/>
          </p:nvPicPr>
          <p:blipFill>
            <a:blip r:embed="rId4" cstate="print"/>
            <a:srcRect r="73595" b="51515"/>
            <a:stretch>
              <a:fillRect/>
            </a:stretch>
          </p:blipFill>
          <p:spPr bwMode="auto">
            <a:xfrm>
              <a:off x="258" y="406"/>
              <a:ext cx="1368" cy="1904"/>
            </a:xfrm>
            <a:prstGeom prst="rect">
              <a:avLst/>
            </a:prstGeom>
            <a:noFill/>
          </p:spPr>
        </p:pic>
        <p:pic>
          <p:nvPicPr>
            <p:cNvPr id="11" name="Picture 18" descr="HH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t="53151" b="35434"/>
            <a:stretch>
              <a:fillRect/>
            </a:stretch>
          </p:blipFill>
          <p:spPr bwMode="auto">
            <a:xfrm>
              <a:off x="199" y="1344"/>
              <a:ext cx="936" cy="201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7223760" y="2293175"/>
            <a:ext cx="1920240" cy="646331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Missing predicted gamma ray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97634" y="1092129"/>
            <a:ext cx="1946366" cy="1136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33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Theory: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Doublets of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-Shell Hypernuclei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397" y="2181497"/>
            <a:ext cx="847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i="1" dirty="0" err="1" smtClean="0"/>
              <a:t>J</a:t>
            </a:r>
            <a:r>
              <a:rPr lang="en-US" i="1" baseline="30000" dirty="0" err="1" smtClean="0"/>
              <a:t>p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          </a:t>
            </a:r>
            <a:r>
              <a:rPr lang="en-US" i="1" dirty="0" err="1" smtClean="0"/>
              <a:t>J</a:t>
            </a:r>
            <a:r>
              <a:rPr lang="en-US" i="1" baseline="30000" dirty="0" err="1" smtClean="0"/>
              <a:t>p</a:t>
            </a:r>
            <a:r>
              <a:rPr lang="en-US" i="1" baseline="-25000" dirty="0" err="1" smtClean="0"/>
              <a:t>l</a:t>
            </a:r>
            <a:r>
              <a:rPr lang="en-US" i="1" dirty="0" smtClean="0"/>
              <a:t> 				                          </a:t>
            </a:r>
            <a:r>
              <a:rPr lang="en-US" i="1" dirty="0" smtClean="0">
                <a:sym typeface="Symbol"/>
              </a:rPr>
              <a:t></a:t>
            </a:r>
            <a:r>
              <a:rPr lang="en-US" i="1" dirty="0" err="1" smtClean="0">
                <a:sym typeface="Symbol"/>
              </a:rPr>
              <a:t>E</a:t>
            </a:r>
            <a:r>
              <a:rPr lang="en-US" i="1" baseline="30000" dirty="0" err="1" smtClean="0">
                <a:sym typeface="Symbol"/>
              </a:rPr>
              <a:t>exp</a:t>
            </a:r>
            <a:r>
              <a:rPr lang="en-US" i="1" dirty="0" smtClean="0">
                <a:sym typeface="Symbol"/>
              </a:rPr>
              <a:t> </a:t>
            </a:r>
          </a:p>
          <a:p>
            <a:r>
              <a:rPr lang="en-US" b="1" baseline="30000" dirty="0" smtClean="0">
                <a:solidFill>
                  <a:srgbClr val="002060"/>
                </a:solidFill>
              </a:rPr>
              <a:t>7</a:t>
            </a:r>
            <a:r>
              <a:rPr lang="en-US" b="1" baseline="-25000" dirty="0" smtClean="0">
                <a:solidFill>
                  <a:srgbClr val="002060"/>
                </a:solidFill>
                <a:sym typeface="Symbol"/>
              </a:rPr>
              <a:t>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Li</a:t>
            </a:r>
            <a:r>
              <a:rPr lang="en-US" b="1" baseline="-250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   3/2</a:t>
            </a:r>
            <a:r>
              <a:rPr lang="en-US" b="1" baseline="30000" dirty="0" smtClean="0">
                <a:solidFill>
                  <a:srgbClr val="002060"/>
                </a:solidFill>
              </a:rPr>
              <a:t>+</a:t>
            </a:r>
            <a:r>
              <a:rPr lang="en-US" b="1" i="1" dirty="0" smtClean="0">
                <a:solidFill>
                  <a:srgbClr val="002060"/>
                </a:solidFill>
              </a:rPr>
              <a:t>     </a:t>
            </a:r>
            <a:r>
              <a:rPr lang="en-US" b="1" dirty="0" smtClean="0">
                <a:solidFill>
                  <a:srgbClr val="002060"/>
                </a:solidFill>
              </a:rPr>
              <a:t>1/2</a:t>
            </a:r>
            <a:r>
              <a:rPr lang="en-US" b="1" baseline="30000" dirty="0" smtClean="0">
                <a:solidFill>
                  <a:srgbClr val="002060"/>
                </a:solidFill>
              </a:rPr>
              <a:t>+</a:t>
            </a:r>
            <a:r>
              <a:rPr lang="en-US" b="1" i="1" dirty="0" smtClean="0">
                <a:solidFill>
                  <a:srgbClr val="002060"/>
                </a:solidFill>
              </a:rPr>
              <a:t>   			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                         692</a:t>
            </a:r>
          </a:p>
          <a:p>
            <a:r>
              <a:rPr lang="en-US" baseline="30000" dirty="0" smtClean="0"/>
              <a:t>7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Li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   5/2</a:t>
            </a:r>
            <a:r>
              <a:rPr lang="en-US" baseline="30000" dirty="0" smtClean="0"/>
              <a:t>+</a:t>
            </a:r>
            <a:r>
              <a:rPr lang="en-US" i="1" dirty="0" smtClean="0"/>
              <a:t>     </a:t>
            </a:r>
            <a:r>
              <a:rPr lang="en-US" dirty="0" smtClean="0"/>
              <a:t>3/2</a:t>
            </a:r>
            <a:r>
              <a:rPr lang="en-US" baseline="30000" dirty="0" smtClean="0"/>
              <a:t>+</a:t>
            </a:r>
            <a:r>
              <a:rPr lang="en-US" i="1" dirty="0" smtClean="0"/>
              <a:t>   			</a:t>
            </a:r>
            <a:r>
              <a:rPr lang="en-US" dirty="0" smtClean="0">
                <a:sym typeface="Symbol"/>
              </a:rPr>
              <a:t>                           471</a:t>
            </a:r>
          </a:p>
          <a:p>
            <a:r>
              <a:rPr lang="en-US" baseline="30000" dirty="0" smtClean="0">
                <a:sym typeface="Symbol"/>
              </a:rPr>
              <a:t>9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Be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</a:t>
            </a:r>
            <a:r>
              <a:rPr lang="en-US" dirty="0" smtClean="0"/>
              <a:t>3/2</a:t>
            </a:r>
            <a:r>
              <a:rPr lang="en-US" baseline="30000" dirty="0" smtClean="0"/>
              <a:t>+</a:t>
            </a:r>
            <a:r>
              <a:rPr lang="en-US" i="1" dirty="0" smtClean="0"/>
              <a:t>     </a:t>
            </a:r>
            <a:r>
              <a:rPr lang="en-US" dirty="0" smtClean="0"/>
              <a:t>5/2</a:t>
            </a:r>
            <a:r>
              <a:rPr lang="en-US" baseline="30000" dirty="0" smtClean="0"/>
              <a:t>+</a:t>
            </a:r>
            <a:r>
              <a:rPr lang="en-US" i="1" dirty="0" smtClean="0"/>
              <a:t>   			</a:t>
            </a:r>
            <a:r>
              <a:rPr lang="en-US" dirty="0" smtClean="0">
                <a:sym typeface="Symbol"/>
              </a:rPr>
              <a:t>                             43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711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 = 0.430MeV     S</a:t>
            </a:r>
            <a:r>
              <a:rPr lang="en-US" sz="2000" b="1" i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 = -0.015MeV     S</a:t>
            </a:r>
            <a:r>
              <a:rPr lang="en-US" sz="2000" b="1" i="1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 = -0.390MeV      T = 0.030MeV</a:t>
            </a:r>
          </a:p>
          <a:p>
            <a:pPr algn="ctr"/>
            <a:r>
              <a:rPr lang="en-US" sz="2000" i="1" dirty="0" smtClean="0">
                <a:solidFill>
                  <a:srgbClr val="C00000"/>
                </a:solidFill>
                <a:sym typeface="Symbol"/>
              </a:rPr>
              <a:t>(  strength is solved and calculated by other means)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04162" y="1915885"/>
            <a:ext cx="5752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 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Contributions in </a:t>
            </a:r>
            <a:r>
              <a:rPr lang="en-US" b="1" i="1" dirty="0" err="1" smtClean="0">
                <a:solidFill>
                  <a:srgbClr val="C00000"/>
                </a:solidFill>
                <a:sym typeface="Symbol"/>
              </a:rPr>
              <a:t>keV</a:t>
            </a:r>
            <a:endParaRPr lang="en-US" b="1" i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i="1" dirty="0" smtClean="0">
                <a:solidFill>
                  <a:srgbClr val="C00000"/>
                </a:solidFill>
                <a:sym typeface="Symbol"/>
              </a:rPr>
              <a:t>                     S</a:t>
            </a:r>
            <a:r>
              <a:rPr lang="en-US" i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S</a:t>
            </a:r>
            <a:r>
              <a:rPr lang="en-US" i="1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T </a:t>
            </a:r>
            <a:r>
              <a:rPr lang="en-US" i="1" dirty="0" smtClean="0"/>
              <a:t>	 	     </a:t>
            </a:r>
            <a:r>
              <a:rPr lang="en-US" i="1" dirty="0" smtClean="0">
                <a:sym typeface="Symbol"/>
              </a:rPr>
              <a:t>E</a:t>
            </a:r>
            <a:r>
              <a:rPr lang="en-US" i="1" baseline="30000" dirty="0" smtClean="0">
                <a:sym typeface="Symbol"/>
              </a:rPr>
              <a:t>th</a:t>
            </a:r>
            <a:r>
              <a:rPr lang="en-US" i="1" dirty="0" smtClean="0">
                <a:sym typeface="Symbol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72</a:t>
            </a:r>
            <a:r>
              <a:rPr lang="en-US" b="1" i="1" dirty="0" smtClean="0">
                <a:solidFill>
                  <a:srgbClr val="002060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628 </a:t>
            </a:r>
            <a:r>
              <a:rPr lang="en-US" b="1" i="1" dirty="0" smtClean="0">
                <a:solidFill>
                  <a:srgbClr val="002060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-1</a:t>
            </a:r>
            <a:r>
              <a:rPr lang="en-US" b="1" i="1" dirty="0" smtClean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-4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 -9                         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693</a:t>
            </a:r>
          </a:p>
          <a:p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74        557      -32          -8        -71                          494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-8          -14        37           0        28                            44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5226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sym typeface="Symbol"/>
              </a:rPr>
              <a:t>  However, they need to be modified for heavier hypernuclei</a:t>
            </a:r>
          </a:p>
          <a:p>
            <a:pPr algn="ctr"/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 = 0.330MeV     S</a:t>
            </a:r>
            <a:r>
              <a:rPr lang="en-US" sz="2000" b="1" i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 = -0.015MeV     S</a:t>
            </a:r>
            <a:r>
              <a:rPr lang="en-US" sz="2000" b="1" i="1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 = -0.350MeV      T = 0.0239MeV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276" y="4646023"/>
            <a:ext cx="7958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en-US" i="1" dirty="0" err="1" smtClean="0"/>
              <a:t>J</a:t>
            </a:r>
            <a:r>
              <a:rPr lang="en-US" i="1" baseline="30000" dirty="0" err="1" smtClean="0"/>
              <a:t>p</a:t>
            </a:r>
            <a:r>
              <a:rPr lang="en-US" i="1" baseline="-25000" dirty="0" err="1" smtClean="0"/>
              <a:t>u</a:t>
            </a:r>
            <a:r>
              <a:rPr lang="en-US" i="1" dirty="0" smtClean="0"/>
              <a:t>          </a:t>
            </a:r>
            <a:r>
              <a:rPr lang="en-US" i="1" dirty="0" err="1" smtClean="0"/>
              <a:t>J</a:t>
            </a:r>
            <a:r>
              <a:rPr lang="en-US" i="1" baseline="30000" dirty="0" err="1" smtClean="0"/>
              <a:t>p</a:t>
            </a:r>
            <a:r>
              <a:rPr lang="en-US" i="1" baseline="-25000" dirty="0" err="1" smtClean="0"/>
              <a:t>l</a:t>
            </a:r>
            <a:r>
              <a:rPr lang="en-US" i="1" dirty="0" smtClean="0"/>
              <a:t> 				                          </a:t>
            </a:r>
            <a:r>
              <a:rPr lang="en-US" i="1" dirty="0" smtClean="0">
                <a:sym typeface="Symbol"/>
              </a:rPr>
              <a:t></a:t>
            </a:r>
            <a:r>
              <a:rPr lang="en-US" i="1" dirty="0" err="1" smtClean="0">
                <a:sym typeface="Symbol"/>
              </a:rPr>
              <a:t>E</a:t>
            </a:r>
            <a:r>
              <a:rPr lang="en-US" i="1" baseline="30000" dirty="0" err="1" smtClean="0">
                <a:sym typeface="Symbol"/>
              </a:rPr>
              <a:t>exp</a:t>
            </a:r>
            <a:r>
              <a:rPr lang="en-US" i="1" dirty="0" smtClean="0">
                <a:sym typeface="Symbol"/>
              </a:rPr>
              <a:t> </a:t>
            </a:r>
          </a:p>
          <a:p>
            <a:r>
              <a:rPr lang="en-US" baseline="30000" dirty="0" smtClean="0">
                <a:sym typeface="Symbol"/>
              </a:rPr>
              <a:t>11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  </a:t>
            </a:r>
            <a:r>
              <a:rPr lang="en-US" dirty="0" smtClean="0"/>
              <a:t>   7/2</a:t>
            </a:r>
            <a:r>
              <a:rPr lang="en-US" baseline="30000" dirty="0" smtClean="0"/>
              <a:t>+</a:t>
            </a:r>
            <a:r>
              <a:rPr lang="en-US" i="1" dirty="0" smtClean="0"/>
              <a:t>      </a:t>
            </a:r>
            <a:r>
              <a:rPr lang="en-US" dirty="0" smtClean="0"/>
              <a:t>5/2</a:t>
            </a:r>
            <a:r>
              <a:rPr lang="en-US" baseline="30000" dirty="0" smtClean="0"/>
              <a:t>+</a:t>
            </a:r>
            <a:r>
              <a:rPr lang="en-US" i="1" dirty="0" smtClean="0"/>
              <a:t>   </a:t>
            </a:r>
            <a:r>
              <a:rPr lang="en-US" b="1" i="1" dirty="0" smtClean="0">
                <a:solidFill>
                  <a:srgbClr val="002060"/>
                </a:solidFill>
              </a:rPr>
              <a:t>			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                         </a:t>
            </a:r>
            <a:r>
              <a:rPr lang="en-US" dirty="0" smtClean="0">
                <a:sym typeface="Symbol"/>
              </a:rPr>
              <a:t>264</a:t>
            </a:r>
          </a:p>
          <a:p>
            <a:r>
              <a:rPr lang="en-US" baseline="30000" dirty="0" smtClean="0">
                <a:sym typeface="Symbol"/>
              </a:rPr>
              <a:t>11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  3/2</a:t>
            </a:r>
            <a:r>
              <a:rPr lang="en-US" baseline="30000" dirty="0" smtClean="0"/>
              <a:t>+</a:t>
            </a:r>
            <a:r>
              <a:rPr lang="en-US" i="1" dirty="0" smtClean="0"/>
              <a:t>      </a:t>
            </a:r>
            <a:r>
              <a:rPr lang="en-US" dirty="0" smtClean="0"/>
              <a:t>1/2</a:t>
            </a:r>
            <a:r>
              <a:rPr lang="en-US" baseline="30000" dirty="0" smtClean="0"/>
              <a:t>+</a:t>
            </a:r>
            <a:r>
              <a:rPr lang="en-US" i="1" dirty="0" smtClean="0"/>
              <a:t>   			</a:t>
            </a:r>
            <a:r>
              <a:rPr lang="en-US" dirty="0" smtClean="0">
                <a:sym typeface="Symbol"/>
              </a:rPr>
              <a:t>                           505</a:t>
            </a:r>
          </a:p>
          <a:p>
            <a:r>
              <a:rPr lang="en-US" baseline="30000" dirty="0" smtClean="0">
                <a:sym typeface="Symbol"/>
              </a:rPr>
              <a:t>12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</a:t>
            </a:r>
            <a:r>
              <a:rPr lang="en-US" dirty="0" smtClean="0"/>
              <a:t>2</a:t>
            </a:r>
            <a:r>
              <a:rPr lang="en-US" baseline="30000" dirty="0" smtClean="0"/>
              <a:t>-</a:t>
            </a:r>
            <a:r>
              <a:rPr lang="en-US" i="1" dirty="0" smtClean="0"/>
              <a:t>     </a:t>
            </a:r>
            <a:r>
              <a:rPr lang="en-US" dirty="0" smtClean="0"/>
              <a:t>     1</a:t>
            </a:r>
            <a:r>
              <a:rPr lang="en-US" baseline="30000" dirty="0" smtClean="0"/>
              <a:t>-</a:t>
            </a:r>
            <a:r>
              <a:rPr lang="en-US" i="1" dirty="0" smtClean="0"/>
              <a:t>   			</a:t>
            </a:r>
            <a:r>
              <a:rPr lang="en-US" dirty="0" smtClean="0">
                <a:sym typeface="Symbol"/>
              </a:rPr>
              <a:t>             	           161</a:t>
            </a:r>
          </a:p>
          <a:p>
            <a:r>
              <a:rPr lang="en-US" baseline="30000" dirty="0" smtClean="0">
                <a:sym typeface="Symbol"/>
              </a:rPr>
              <a:t>15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N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</a:t>
            </a:r>
            <a:r>
              <a:rPr lang="en-US" dirty="0" smtClean="0"/>
              <a:t> 3/2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i="1" dirty="0" smtClean="0"/>
              <a:t>      </a:t>
            </a:r>
            <a:r>
              <a:rPr lang="en-US" dirty="0" smtClean="0"/>
              <a:t>1/2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r>
              <a:rPr lang="en-US" i="1" dirty="0" smtClean="0"/>
              <a:t>   			</a:t>
            </a:r>
            <a:r>
              <a:rPr lang="en-US" dirty="0" smtClean="0">
                <a:sym typeface="Symbol"/>
              </a:rPr>
              <a:t>                           481</a:t>
            </a:r>
          </a:p>
          <a:p>
            <a:r>
              <a:rPr lang="en-US" baseline="30000" dirty="0" smtClean="0">
                <a:sym typeface="Symbol"/>
              </a:rPr>
              <a:t>16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O      1</a:t>
            </a:r>
            <a:r>
              <a:rPr lang="en-US" baseline="30000" dirty="0" smtClean="0"/>
              <a:t>-</a:t>
            </a:r>
            <a:r>
              <a:rPr lang="en-US" i="1" dirty="0" smtClean="0"/>
              <a:t>     </a:t>
            </a:r>
            <a:r>
              <a:rPr lang="en-US" dirty="0" smtClean="0"/>
              <a:t>     0</a:t>
            </a:r>
            <a:r>
              <a:rPr lang="en-US" baseline="30000" dirty="0" smtClean="0"/>
              <a:t>-</a:t>
            </a:r>
            <a:r>
              <a:rPr lang="en-US" i="1" dirty="0" smtClean="0"/>
              <a:t>   			</a:t>
            </a:r>
            <a:r>
              <a:rPr lang="en-US" dirty="0" smtClean="0">
                <a:sym typeface="Symbol"/>
              </a:rPr>
              <a:t>             	             26</a:t>
            </a:r>
          </a:p>
          <a:p>
            <a:r>
              <a:rPr lang="en-US" baseline="30000" dirty="0" smtClean="0">
                <a:sym typeface="Symbol"/>
              </a:rPr>
              <a:t>16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O      2</a:t>
            </a:r>
            <a:r>
              <a:rPr lang="en-US" baseline="30000" dirty="0" smtClean="0"/>
              <a:t>-</a:t>
            </a:r>
            <a:r>
              <a:rPr lang="en-US" i="1" dirty="0" smtClean="0"/>
              <a:t>     </a:t>
            </a:r>
            <a:r>
              <a:rPr lang="en-US" dirty="0" smtClean="0"/>
              <a:t>     1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2</a:t>
            </a:r>
            <a:r>
              <a:rPr lang="en-US" i="1" dirty="0" smtClean="0"/>
              <a:t>   			</a:t>
            </a:r>
            <a:r>
              <a:rPr lang="en-US" dirty="0" smtClean="0">
                <a:sym typeface="Symbol"/>
              </a:rPr>
              <a:t>             	           224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0137" y="4380412"/>
            <a:ext cx="5821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   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Contributions in </a:t>
            </a:r>
            <a:r>
              <a:rPr lang="en-US" b="1" i="1" dirty="0" err="1" smtClean="0">
                <a:solidFill>
                  <a:srgbClr val="C00000"/>
                </a:solidFill>
                <a:sym typeface="Symbol"/>
              </a:rPr>
              <a:t>keV</a:t>
            </a:r>
            <a:endParaRPr lang="en-US" i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i="1" dirty="0" smtClean="0">
                <a:solidFill>
                  <a:srgbClr val="C00000"/>
                </a:solidFill>
                <a:sym typeface="Symbol"/>
              </a:rPr>
              <a:t>                      S</a:t>
            </a:r>
            <a:r>
              <a:rPr lang="en-US" i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S</a:t>
            </a:r>
            <a:r>
              <a:rPr lang="en-US" i="1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T </a:t>
            </a:r>
            <a:r>
              <a:rPr lang="en-US" i="1" dirty="0" smtClean="0"/>
              <a:t>		     </a:t>
            </a:r>
            <a:r>
              <a:rPr lang="en-US" i="1" dirty="0" smtClean="0">
                <a:sym typeface="Symbol"/>
              </a:rPr>
              <a:t>E</a:t>
            </a:r>
            <a:r>
              <a:rPr lang="en-US" i="1" baseline="30000" dirty="0" smtClean="0">
                <a:sym typeface="Symbol"/>
              </a:rPr>
              <a:t>th</a:t>
            </a:r>
            <a:r>
              <a:rPr lang="en-US" i="1" dirty="0" smtClean="0">
                <a:sym typeface="Symbol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56</a:t>
            </a:r>
            <a:r>
              <a:rPr lang="en-US" b="1" i="1" dirty="0" smtClean="0">
                <a:solidFill>
                  <a:srgbClr val="00206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339 </a:t>
            </a:r>
            <a:r>
              <a:rPr lang="en-US" b="1" i="1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-3 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-10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-80                         267</a:t>
            </a:r>
          </a:p>
          <a:p>
            <a:r>
              <a:rPr lang="en-US" dirty="0" smtClean="0">
                <a:sym typeface="Symbol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61         424        -3        -44       -10                        475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61         175       -12       -13       -42                        153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65         451         -2       -16       -10                         507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-33        -123       -20           1     188                           23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92         207       -21          1       -41                         248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003" y="2498501"/>
            <a:ext cx="7856112" cy="29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546" y="2"/>
            <a:ext cx="8989454" cy="1068944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Calculated Contributions to Ground State  B</a:t>
            </a:r>
            <a:r>
              <a:rPr lang="en-US" sz="33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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(Examples)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5133702"/>
            <a:ext cx="8229600" cy="154141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Mass spectroscopy and level structures with precise binding energy measurement is very important</a:t>
            </a:r>
          </a:p>
          <a:p>
            <a:r>
              <a:rPr lang="en-US" sz="2400" dirty="0" smtClean="0"/>
              <a:t>Agreement between theory and limited experimental results is not consistently good (~15-20%)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1521" y="1088571"/>
            <a:ext cx="734095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                                             </a:t>
            </a:r>
            <a:r>
              <a:rPr lang="en-US" b="1" i="1" dirty="0" smtClean="0">
                <a:solidFill>
                  <a:srgbClr val="C00000"/>
                </a:solidFill>
                <a:sym typeface="Symbol"/>
              </a:rPr>
              <a:t>Contributions in </a:t>
            </a:r>
            <a:r>
              <a:rPr lang="en-US" b="1" i="1" dirty="0" err="1" smtClean="0">
                <a:solidFill>
                  <a:srgbClr val="C00000"/>
                </a:solidFill>
                <a:sym typeface="Symbol"/>
              </a:rPr>
              <a:t>keV</a:t>
            </a:r>
            <a:endParaRPr lang="en-US" i="1" dirty="0" smtClean="0">
              <a:solidFill>
                <a:srgbClr val="C00000"/>
              </a:solidFill>
              <a:sym typeface="Symbol"/>
            </a:endParaRPr>
          </a:p>
          <a:p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     </a:t>
            </a:r>
            <a:r>
              <a:rPr lang="en-US" i="1" dirty="0" err="1" smtClean="0"/>
              <a:t>J</a:t>
            </a:r>
            <a:r>
              <a:rPr lang="en-US" i="1" baseline="30000" dirty="0" err="1" smtClean="0"/>
              <a:t>p</a:t>
            </a:r>
            <a:r>
              <a:rPr lang="en-US" i="1" dirty="0" smtClean="0"/>
              <a:t>(</a:t>
            </a:r>
            <a:r>
              <a:rPr lang="en-US" i="1" dirty="0" err="1" smtClean="0"/>
              <a:t>g.s</a:t>
            </a:r>
            <a:r>
              <a:rPr lang="en-US" i="1" dirty="0" smtClean="0"/>
              <a:t>.)        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                      S</a:t>
            </a:r>
            <a:r>
              <a:rPr lang="en-US" i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 S</a:t>
            </a:r>
            <a:r>
              <a:rPr lang="en-US" i="1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i="1" dirty="0" smtClean="0">
                <a:solidFill>
                  <a:srgbClr val="C00000"/>
                </a:solidFill>
                <a:sym typeface="Symbol"/>
              </a:rPr>
              <a:t>           T </a:t>
            </a:r>
            <a:r>
              <a:rPr lang="en-US" i="1" dirty="0" smtClean="0">
                <a:sym typeface="Symbol"/>
              </a:rPr>
              <a:t>            </a:t>
            </a:r>
            <a:r>
              <a:rPr lang="en-US" b="1" i="1" dirty="0" smtClean="0">
                <a:solidFill>
                  <a:srgbClr val="C00000"/>
                </a:solidFill>
              </a:rPr>
              <a:t>Sum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 </a:t>
            </a:r>
          </a:p>
          <a:p>
            <a:r>
              <a:rPr lang="en-US" baseline="30000" dirty="0" smtClean="0">
                <a:sym typeface="Symbol"/>
              </a:rPr>
              <a:t>7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He</a:t>
            </a:r>
            <a:r>
              <a:rPr lang="en-US" dirty="0" smtClean="0"/>
              <a:t>        1/2</a:t>
            </a:r>
            <a:r>
              <a:rPr lang="en-US" baseline="30000" dirty="0" smtClean="0"/>
              <a:t>+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0000"/>
                </a:solidFill>
              </a:rPr>
              <a:t>101</a:t>
            </a:r>
            <a:r>
              <a:rPr lang="en-US" b="1" i="1" dirty="0" smtClean="0">
                <a:solidFill>
                  <a:srgbClr val="00206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  1 </a:t>
            </a:r>
            <a:r>
              <a:rPr lang="en-US" b="1" i="1" dirty="0" smtClean="0">
                <a:solidFill>
                  <a:srgbClr val="00206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     0       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176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0             278</a:t>
            </a:r>
            <a:endParaRPr lang="en-US" dirty="0" smtClean="0">
              <a:sym typeface="Symbol"/>
            </a:endParaRPr>
          </a:p>
          <a:p>
            <a:r>
              <a:rPr lang="en-US" baseline="30000" dirty="0" smtClean="0">
                <a:sym typeface="Symbol"/>
              </a:rPr>
              <a:t>7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Li</a:t>
            </a:r>
            <a:r>
              <a:rPr lang="en-US" dirty="0" smtClean="0"/>
              <a:t>           1/2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78       419           0            94         -2            589</a:t>
            </a:r>
          </a:p>
          <a:p>
            <a:r>
              <a:rPr lang="en-US" baseline="30000" dirty="0" smtClean="0">
                <a:sym typeface="Symbol"/>
              </a:rPr>
              <a:t>9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Li</a:t>
            </a:r>
            <a:r>
              <a:rPr lang="en-US" dirty="0" smtClean="0"/>
              <a:t>           3/2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183       350        -10         434        -6             952</a:t>
            </a:r>
          </a:p>
          <a:p>
            <a:r>
              <a:rPr lang="en-US" baseline="30000" dirty="0" smtClean="0">
                <a:sym typeface="Symbol"/>
              </a:rPr>
              <a:t>9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Be</a:t>
            </a:r>
            <a:r>
              <a:rPr lang="en-US" dirty="0" smtClean="0"/>
              <a:t>         1/2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 4           0           0          207         0             211</a:t>
            </a:r>
          </a:p>
          <a:p>
            <a:r>
              <a:rPr lang="en-US" baseline="30000" dirty="0" smtClean="0">
                <a:sym typeface="Symbol"/>
              </a:rPr>
              <a:t>11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Be</a:t>
            </a:r>
            <a:r>
              <a:rPr lang="en-US" dirty="0" smtClean="0"/>
              <a:t>        1/2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99           2           0          540         0             641</a:t>
            </a:r>
          </a:p>
          <a:p>
            <a:r>
              <a:rPr lang="en-US" baseline="30000" dirty="0" smtClean="0">
                <a:sym typeface="Symbol"/>
              </a:rPr>
              <a:t>10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</a:t>
            </a:r>
            <a:r>
              <a:rPr lang="en-US" dirty="0" smtClean="0"/>
              <a:t>            1</a:t>
            </a:r>
            <a:r>
              <a:rPr lang="en-US" baseline="30000" dirty="0" smtClean="0"/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          35       125        -13         386       -15            518</a:t>
            </a:r>
          </a:p>
          <a:p>
            <a:r>
              <a:rPr lang="en-US" baseline="30000" dirty="0" smtClean="0">
                <a:sym typeface="Symbol"/>
              </a:rPr>
              <a:t>11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</a:t>
            </a:r>
            <a:r>
              <a:rPr lang="en-US" dirty="0" smtClean="0"/>
              <a:t>          5/2</a:t>
            </a:r>
            <a:r>
              <a:rPr lang="en-US" baseline="30000" dirty="0" smtClean="0"/>
              <a:t>+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       66       203        -20         652       -43            858</a:t>
            </a:r>
          </a:p>
          <a:p>
            <a:r>
              <a:rPr lang="en-US" baseline="30000" dirty="0" smtClean="0">
                <a:sym typeface="Symbol"/>
              </a:rPr>
              <a:t>12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</a:t>
            </a:r>
            <a:r>
              <a:rPr lang="en-US" dirty="0" smtClean="0"/>
              <a:t>            1</a:t>
            </a:r>
            <a:r>
              <a:rPr lang="en-US" baseline="30000" dirty="0" smtClean="0"/>
              <a:t>-</a:t>
            </a:r>
            <a:r>
              <a:rPr lang="en-US" dirty="0" smtClean="0">
                <a:sym typeface="Symbol"/>
              </a:rPr>
              <a:t>   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103       108        -14         704       -29            869</a:t>
            </a:r>
          </a:p>
          <a:p>
            <a:r>
              <a:rPr lang="en-US" baseline="30000" dirty="0" smtClean="0">
                <a:sym typeface="Symbol"/>
              </a:rPr>
              <a:t>13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B</a:t>
            </a:r>
            <a:r>
              <a:rPr lang="en-US" dirty="0" smtClean="0"/>
              <a:t>          1/2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130       197          -6         621       -57            885</a:t>
            </a:r>
          </a:p>
          <a:p>
            <a:r>
              <a:rPr lang="en-US" baseline="30000" dirty="0" smtClean="0">
                <a:sym typeface="Symbol"/>
              </a:rPr>
              <a:t>13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C</a:t>
            </a:r>
            <a:r>
              <a:rPr lang="en-US" dirty="0" smtClean="0"/>
              <a:t>          1/2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28          -4            0         841        -1             864</a:t>
            </a:r>
          </a:p>
          <a:p>
            <a:r>
              <a:rPr lang="en-US" baseline="30000" dirty="0" smtClean="0">
                <a:sym typeface="Symbol"/>
              </a:rPr>
              <a:t>15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N</a:t>
            </a:r>
            <a:r>
              <a:rPr lang="en-US" dirty="0" smtClean="0"/>
              <a:t>          3/2</a:t>
            </a:r>
            <a:r>
              <a:rPr lang="en-US" baseline="30000" dirty="0" smtClean="0"/>
              <a:t>+</a:t>
            </a:r>
            <a:r>
              <a:rPr lang="en-US" dirty="0" smtClean="0">
                <a:sym typeface="Symbol"/>
              </a:rPr>
              <a:t>      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59         40         12         630      -69            726</a:t>
            </a:r>
            <a:endParaRPr lang="en-US" baseline="30000" dirty="0" smtClean="0">
              <a:sym typeface="Symbol"/>
            </a:endParaRPr>
          </a:p>
          <a:p>
            <a:r>
              <a:rPr lang="en-US" baseline="30000" dirty="0" smtClean="0">
                <a:sym typeface="Symbol"/>
              </a:rPr>
              <a:t>16</a:t>
            </a:r>
            <a:r>
              <a:rPr lang="en-US" baseline="-25000" dirty="0" smtClean="0">
                <a:sym typeface="Symbol"/>
              </a:rPr>
              <a:t></a:t>
            </a:r>
            <a:r>
              <a:rPr lang="en-US" dirty="0" smtClean="0">
                <a:sym typeface="Symbol"/>
              </a:rPr>
              <a:t>N</a:t>
            </a:r>
            <a:r>
              <a:rPr lang="en-US" dirty="0" smtClean="0"/>
              <a:t>            1</a:t>
            </a:r>
            <a:r>
              <a:rPr lang="en-US" baseline="30000" dirty="0" smtClean="0"/>
              <a:t>-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          62         94           6         349      -45             412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3595" y="1384480"/>
            <a:ext cx="613954" cy="36184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93489" y="1680755"/>
            <a:ext cx="613954" cy="291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4453" y="2764974"/>
            <a:ext cx="613954" cy="291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9112" y="1676218"/>
            <a:ext cx="613954" cy="291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4757" y="2220871"/>
            <a:ext cx="613954" cy="291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7453" y="3592470"/>
            <a:ext cx="613954" cy="291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4758" y="4689568"/>
            <a:ext cx="613954" cy="291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871989"/>
            <a:ext cx="78561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JLAB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71977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  Importance of resolution and mass calibration</a:t>
            </a:r>
            <a:br>
              <a:rPr lang="en-US" sz="3100" b="1" dirty="0" smtClean="0"/>
            </a:br>
            <a:r>
              <a:rPr lang="en-US" sz="2800" dirty="0" smtClean="0"/>
              <a:t>  </a:t>
            </a:r>
            <a:r>
              <a:rPr lang="en-US" sz="2200" dirty="0" smtClean="0"/>
              <a:t>example: </a:t>
            </a:r>
            <a:r>
              <a:rPr lang="en-US" altLang="ja-JP" sz="2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12</a:t>
            </a:r>
            <a:r>
              <a:rPr lang="en-US" altLang="ja-JP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C(</a:t>
            </a:r>
            <a:r>
              <a:rPr lang="en-US" altLang="ja-JP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</a:t>
            </a:r>
            <a:r>
              <a:rPr lang="en-US" altLang="ja-JP" sz="2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+</a:t>
            </a:r>
            <a:r>
              <a:rPr lang="en-US" altLang="ja-JP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,K</a:t>
            </a:r>
            <a:r>
              <a:rPr lang="en-US" altLang="ja-JP" sz="2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+</a:t>
            </a:r>
            <a:r>
              <a:rPr lang="en-US" altLang="ja-JP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</a:t>
            </a:r>
            <a:r>
              <a:rPr lang="en-US" altLang="ja-JP" sz="22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12</a:t>
            </a:r>
            <a:r>
              <a:rPr lang="en-US" altLang="ja-JP" sz="22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</a:t>
            </a:r>
            <a:r>
              <a:rPr lang="en-US" altLang="ja-JP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 mass spectra with meson beam</a:t>
            </a:r>
            <a:endParaRPr lang="en-US" sz="2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9069" y="3708914"/>
            <a:ext cx="3095625" cy="2525712"/>
            <a:chOff x="996950" y="3786188"/>
            <a:chExt cx="3095625" cy="2525712"/>
          </a:xfrm>
        </p:grpSpPr>
        <p:pic>
          <p:nvPicPr>
            <p:cNvPr id="5" name="Picture 6" descr="c12csfit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24000"/>
            </a:blip>
            <a:srcRect/>
            <a:stretch>
              <a:fillRect/>
            </a:stretch>
          </p:blipFill>
          <p:spPr bwMode="auto">
            <a:xfrm>
              <a:off x="1025525" y="3786188"/>
              <a:ext cx="2736850" cy="2235200"/>
            </a:xfrm>
            <a:prstGeom prst="rect">
              <a:avLst/>
            </a:prstGeom>
            <a:noFill/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996950" y="5945188"/>
              <a:ext cx="3095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ja-JP" b="1" dirty="0">
                  <a:solidFill>
                    <a:srgbClr val="E7194A"/>
                  </a:solidFill>
                  <a:latin typeface="Times New Roman" pitchFamily="18" charset="0"/>
                </a:rPr>
                <a:t>KEK336        2 </a:t>
              </a:r>
              <a:r>
                <a:rPr kumimoji="1" lang="en-US" altLang="ja-JP" b="1" dirty="0" err="1">
                  <a:solidFill>
                    <a:srgbClr val="E7194A"/>
                  </a:solidFill>
                  <a:latin typeface="Times New Roman" pitchFamily="18" charset="0"/>
                </a:rPr>
                <a:t>MeV</a:t>
              </a:r>
              <a:r>
                <a:rPr kumimoji="1" lang="en-US" altLang="ja-JP" b="1" dirty="0">
                  <a:solidFill>
                    <a:srgbClr val="E7194A"/>
                  </a:solidFill>
                  <a:latin typeface="Times New Roman" pitchFamily="18" charset="0"/>
                </a:rPr>
                <a:t>(FWHM)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3125" y="1377950"/>
            <a:ext cx="3505200" cy="3248025"/>
            <a:chOff x="4683125" y="1377950"/>
            <a:chExt cx="3505200" cy="324802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3125" y="1377950"/>
              <a:ext cx="3505200" cy="2855913"/>
            </a:xfrm>
            <a:prstGeom prst="rect">
              <a:avLst/>
            </a:prstGeom>
            <a:noFill/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683125" y="4259263"/>
              <a:ext cx="34988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ja-JP" b="1" dirty="0">
                  <a:solidFill>
                    <a:srgbClr val="E7194A"/>
                  </a:solidFill>
                  <a:latin typeface="Times New Roman" pitchFamily="18" charset="0"/>
                </a:rPr>
                <a:t>KEK E369       </a:t>
              </a:r>
              <a:r>
                <a:rPr kumimoji="1" lang="en-US" altLang="ja-JP" b="1" dirty="0" smtClean="0">
                  <a:solidFill>
                    <a:srgbClr val="E7194A"/>
                  </a:solidFill>
                  <a:latin typeface="Times New Roman" pitchFamily="18" charset="0"/>
                </a:rPr>
                <a:t>1.5 </a:t>
              </a:r>
              <a:r>
                <a:rPr kumimoji="1" lang="en-US" altLang="ja-JP" b="1" dirty="0" err="1">
                  <a:solidFill>
                    <a:srgbClr val="E7194A"/>
                  </a:solidFill>
                  <a:latin typeface="Times New Roman" pitchFamily="18" charset="0"/>
                </a:rPr>
                <a:t>MeV</a:t>
              </a:r>
              <a:r>
                <a:rPr kumimoji="1" lang="en-US" altLang="ja-JP" b="1" dirty="0">
                  <a:solidFill>
                    <a:srgbClr val="E7194A"/>
                  </a:solidFill>
                  <a:latin typeface="Times New Roman" pitchFamily="18" charset="0"/>
                </a:rPr>
                <a:t>(FWHM)</a:t>
              </a: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54568" y="4726546"/>
            <a:ext cx="5589432" cy="175432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ja-JP" sz="2000" b="1" i="1" dirty="0">
                <a:solidFill>
                  <a:srgbClr val="0070C0"/>
                </a:solidFill>
                <a:latin typeface="Arial" pitchFamily="34" charset="0"/>
              </a:rPr>
              <a:t>High resolution, high </a:t>
            </a:r>
            <a:r>
              <a:rPr kumimoji="1" lang="en-US" altLang="ja-JP" sz="2000" b="1" i="1" dirty="0" smtClean="0">
                <a:solidFill>
                  <a:srgbClr val="0070C0"/>
                </a:solidFill>
                <a:latin typeface="Arial" pitchFamily="34" charset="0"/>
              </a:rPr>
              <a:t>yields, and systematic </a:t>
            </a:r>
            <a:r>
              <a:rPr kumimoji="1" lang="en-US" altLang="ja-JP" sz="2000" b="1" i="1" dirty="0">
                <a:solidFill>
                  <a:srgbClr val="0070C0"/>
                </a:solidFill>
                <a:latin typeface="Arial" pitchFamily="34" charset="0"/>
              </a:rPr>
              <a:t>study is </a:t>
            </a:r>
            <a:r>
              <a:rPr kumimoji="1" lang="en-US" altLang="ja-JP" sz="2000" b="1" i="1" dirty="0" smtClean="0">
                <a:solidFill>
                  <a:srgbClr val="0070C0"/>
                </a:solidFill>
                <a:latin typeface="Arial" pitchFamily="34" charset="0"/>
              </a:rPr>
              <a:t>essential.  These are the “keys” to unlock </a:t>
            </a:r>
            <a:r>
              <a:rPr kumimoji="1" lang="en-US" altLang="ja-JP" sz="2000" b="1" i="1" dirty="0">
                <a:solidFill>
                  <a:srgbClr val="0070C0"/>
                </a:solidFill>
                <a:latin typeface="Arial" pitchFamily="34" charset="0"/>
              </a:rPr>
              <a:t>the “gate</a:t>
            </a:r>
            <a:r>
              <a:rPr kumimoji="1" lang="en-US" altLang="ja-JP" sz="2000" b="1" i="1" dirty="0" smtClean="0">
                <a:solidFill>
                  <a:srgbClr val="0070C0"/>
                </a:solidFill>
                <a:latin typeface="Arial" pitchFamily="34" charset="0"/>
              </a:rPr>
              <a:t>”.</a:t>
            </a:r>
          </a:p>
          <a:p>
            <a:endParaRPr kumimoji="1" lang="en-US" altLang="ja-JP" sz="8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r>
              <a:rPr kumimoji="1" lang="en-US" altLang="ja-JP" sz="2000" b="1" i="1" dirty="0" smtClean="0">
                <a:solidFill>
                  <a:srgbClr val="0070C0"/>
                </a:solidFill>
                <a:latin typeface="Arial" pitchFamily="34" charset="0"/>
              </a:rPr>
              <a:t>Meson beam lacks absolute mass calibration (no solid neutron target)</a:t>
            </a:r>
            <a:endParaRPr kumimoji="1" lang="en-US" altLang="ja-JP" sz="2000" b="1" i="1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9" name="Picture 10" descr="BNL12Cpik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748026" y="1513938"/>
            <a:ext cx="2857500" cy="2220913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346200" y="1379538"/>
            <a:ext cx="2241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solidFill>
                  <a:srgbClr val="E7194A"/>
                </a:solidFill>
                <a:latin typeface="Arial" pitchFamily="34" charset="0"/>
              </a:rPr>
              <a:t>BNL 3 MeV(FWHM)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0" y="2128838"/>
            <a:ext cx="720725" cy="2592387"/>
          </a:xfrm>
          <a:prstGeom prst="curvedRightArrow">
            <a:avLst>
              <a:gd name="adj1" fmla="val 71938"/>
              <a:gd name="adj2" fmla="val 143877"/>
              <a:gd name="adj3" fmla="val 33333"/>
            </a:avLst>
          </a:prstGeom>
          <a:solidFill>
            <a:srgbClr val="E3804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968436">
            <a:off x="3817938" y="35385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3804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341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Electro-production using CEBAF Beam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04495"/>
            <a:ext cx="8425543" cy="531707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High quality primary beam allows high precision mass spectroscopy on </a:t>
            </a:r>
            <a:r>
              <a:rPr lang="en-US" sz="2800" dirty="0" smtClean="0">
                <a:sym typeface="Symbol"/>
              </a:rPr>
              <a:t>-hypernuclei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ym typeface="Symbol"/>
              </a:rPr>
              <a:t>Producing  and </a:t>
            </a:r>
            <a:r>
              <a:rPr lang="en-US" sz="2800" baseline="30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from proton simultaneously allows absolute mass calibration – precise binding energy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ym typeface="Symbol"/>
              </a:rPr>
              <a:t>Mirror and neutron rich hypernuclei comparing those from (</a:t>
            </a:r>
            <a:r>
              <a:rPr lang="en-US" sz="2800" baseline="30000" dirty="0" smtClean="0">
                <a:sym typeface="Symbol"/>
              </a:rPr>
              <a:t>+</a:t>
            </a:r>
            <a:r>
              <a:rPr lang="en-US" sz="2800" dirty="0" smtClean="0">
                <a:sym typeface="Symbol"/>
              </a:rPr>
              <a:t>,K</a:t>
            </a:r>
            <a:r>
              <a:rPr lang="en-US" sz="2800" baseline="30000" dirty="0" smtClean="0">
                <a:sym typeface="Symbol"/>
              </a:rPr>
              <a:t>+</a:t>
            </a:r>
            <a:r>
              <a:rPr lang="en-US" sz="2800" dirty="0" smtClean="0">
                <a:sym typeface="Symbol"/>
              </a:rPr>
              <a:t>) reaction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ym typeface="Symbol"/>
              </a:rPr>
              <a:t>Spectroscopy  dominated by high spin-stretched spin-flip states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Results are important in determining </a:t>
            </a:r>
            <a:r>
              <a:rPr lang="en-US" sz="2800" i="1" dirty="0" smtClean="0">
                <a:solidFill>
                  <a:srgbClr val="C00000"/>
                </a:solidFill>
                <a:sym typeface="Symbol"/>
              </a:rPr>
              <a:t></a:t>
            </a:r>
            <a:r>
              <a:rPr lang="en-US" sz="2800" dirty="0" smtClean="0">
                <a:sym typeface="Symbol"/>
              </a:rPr>
              <a:t> , </a:t>
            </a:r>
            <a:r>
              <a:rPr lang="en-US" sz="2800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and </a:t>
            </a:r>
            <a:r>
              <a:rPr lang="en-US" sz="2800" i="1" dirty="0" smtClean="0">
                <a:solidFill>
                  <a:srgbClr val="C00000"/>
                </a:solidFill>
                <a:sym typeface="Symbol"/>
              </a:rPr>
              <a:t>V</a:t>
            </a:r>
            <a:r>
              <a:rPr lang="en-US" sz="2800" i="1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terms from </a:t>
            </a:r>
            <a:r>
              <a:rPr lang="en-US" sz="2800" i="1" dirty="0" smtClean="0">
                <a:sym typeface="Symbol"/>
              </a:rPr>
              <a:t></a:t>
            </a:r>
            <a:r>
              <a:rPr lang="en-US" sz="2800" baseline="-25000" dirty="0" smtClean="0">
                <a:sym typeface="Symbol"/>
              </a:rPr>
              <a:t>s</a:t>
            </a:r>
            <a:r>
              <a:rPr lang="en-US" sz="2800" dirty="0" smtClean="0">
                <a:sym typeface="Symbol"/>
              </a:rPr>
              <a:t> states and </a:t>
            </a:r>
            <a:r>
              <a:rPr lang="en-US" sz="2800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en-US" sz="2800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en-US" sz="2800" dirty="0" smtClean="0">
                <a:sym typeface="Symbol"/>
              </a:rPr>
              <a:t> term from states with </a:t>
            </a:r>
            <a:r>
              <a:rPr lang="en-US" sz="2800" i="1" dirty="0" smtClean="0">
                <a:sym typeface="Symbol"/>
              </a:rPr>
              <a:t></a:t>
            </a:r>
            <a:r>
              <a:rPr lang="en-US" sz="2800" dirty="0" smtClean="0">
                <a:sym typeface="Symbol"/>
              </a:rPr>
              <a:t> at higher orbits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136"/>
          </a:xfrm>
        </p:spPr>
        <p:txBody>
          <a:bodyPr/>
          <a:lstStyle/>
          <a:p>
            <a:r>
              <a:rPr lang="en-US" dirty="0" smtClean="0"/>
              <a:t>Hall C technique in 6GeV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7034" y="4164955"/>
            <a:ext cx="419243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Zero degree e’ tagging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High e’ single rate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Low beam luminosity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High accidental rate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Low yield rate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A first important milestone for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hypernuclear physics with electro-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production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984934"/>
            <a:ext cx="4141995" cy="3138039"/>
            <a:chOff x="0" y="984935"/>
            <a:chExt cx="4141995" cy="2606404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984935"/>
              <a:ext cx="4141995" cy="2606404"/>
              <a:chOff x="244475" y="2349909"/>
              <a:chExt cx="7302500" cy="4273550"/>
            </a:xfrm>
          </p:grpSpPr>
          <p:grpSp>
            <p:nvGrpSpPr>
              <p:cNvPr id="9" name="Group 2"/>
              <p:cNvGrpSpPr>
                <a:grpSpLocks/>
              </p:cNvGrpSpPr>
              <p:nvPr/>
            </p:nvGrpSpPr>
            <p:grpSpPr bwMode="auto">
              <a:xfrm>
                <a:off x="585787" y="4400959"/>
                <a:ext cx="4570413" cy="895350"/>
                <a:chOff x="1251" y="2792"/>
                <a:chExt cx="2278" cy="450"/>
              </a:xfrm>
            </p:grpSpPr>
            <p:sp>
              <p:nvSpPr>
                <p:cNvPr id="971" name="Rectangle 3"/>
                <p:cNvSpPr>
                  <a:spLocks noChangeArrowheads="1"/>
                </p:cNvSpPr>
                <p:nvPr/>
              </p:nvSpPr>
              <p:spPr bwMode="auto">
                <a:xfrm>
                  <a:off x="1251" y="2792"/>
                  <a:ext cx="2278" cy="450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Line 4"/>
                <p:cNvSpPr>
                  <a:spLocks noChangeShapeType="1"/>
                </p:cNvSpPr>
                <p:nvPr/>
              </p:nvSpPr>
              <p:spPr bwMode="auto">
                <a:xfrm>
                  <a:off x="125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Line 5"/>
                <p:cNvSpPr>
                  <a:spLocks noChangeShapeType="1"/>
                </p:cNvSpPr>
                <p:nvPr/>
              </p:nvSpPr>
              <p:spPr bwMode="auto">
                <a:xfrm>
                  <a:off x="125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Line 6"/>
                <p:cNvSpPr>
                  <a:spLocks noChangeShapeType="1"/>
                </p:cNvSpPr>
                <p:nvPr/>
              </p:nvSpPr>
              <p:spPr bwMode="auto">
                <a:xfrm>
                  <a:off x="126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Line 7"/>
                <p:cNvSpPr>
                  <a:spLocks noChangeShapeType="1"/>
                </p:cNvSpPr>
                <p:nvPr/>
              </p:nvSpPr>
              <p:spPr bwMode="auto">
                <a:xfrm>
                  <a:off x="127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Line 8"/>
                <p:cNvSpPr>
                  <a:spLocks noChangeShapeType="1"/>
                </p:cNvSpPr>
                <p:nvPr/>
              </p:nvSpPr>
              <p:spPr bwMode="auto">
                <a:xfrm>
                  <a:off x="127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Line 9"/>
                <p:cNvSpPr>
                  <a:spLocks noChangeShapeType="1"/>
                </p:cNvSpPr>
                <p:nvPr/>
              </p:nvSpPr>
              <p:spPr bwMode="auto">
                <a:xfrm>
                  <a:off x="128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Line 10"/>
                <p:cNvSpPr>
                  <a:spLocks noChangeShapeType="1"/>
                </p:cNvSpPr>
                <p:nvPr/>
              </p:nvSpPr>
              <p:spPr bwMode="auto">
                <a:xfrm>
                  <a:off x="1292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Line 11"/>
                <p:cNvSpPr>
                  <a:spLocks noChangeShapeType="1"/>
                </p:cNvSpPr>
                <p:nvPr/>
              </p:nvSpPr>
              <p:spPr bwMode="auto">
                <a:xfrm>
                  <a:off x="1299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Line 12"/>
                <p:cNvSpPr>
                  <a:spLocks noChangeShapeType="1"/>
                </p:cNvSpPr>
                <p:nvPr/>
              </p:nvSpPr>
              <p:spPr bwMode="auto">
                <a:xfrm>
                  <a:off x="130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Line 13"/>
                <p:cNvSpPr>
                  <a:spLocks noChangeShapeType="1"/>
                </p:cNvSpPr>
                <p:nvPr/>
              </p:nvSpPr>
              <p:spPr bwMode="auto">
                <a:xfrm>
                  <a:off x="131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Line 14"/>
                <p:cNvSpPr>
                  <a:spLocks noChangeShapeType="1"/>
                </p:cNvSpPr>
                <p:nvPr/>
              </p:nvSpPr>
              <p:spPr bwMode="auto">
                <a:xfrm>
                  <a:off x="132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Line 15"/>
                <p:cNvSpPr>
                  <a:spLocks noChangeShapeType="1"/>
                </p:cNvSpPr>
                <p:nvPr/>
              </p:nvSpPr>
              <p:spPr bwMode="auto">
                <a:xfrm>
                  <a:off x="132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Line 16"/>
                <p:cNvSpPr>
                  <a:spLocks noChangeShapeType="1"/>
                </p:cNvSpPr>
                <p:nvPr/>
              </p:nvSpPr>
              <p:spPr bwMode="auto">
                <a:xfrm>
                  <a:off x="133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Line 17"/>
                <p:cNvSpPr>
                  <a:spLocks noChangeShapeType="1"/>
                </p:cNvSpPr>
                <p:nvPr/>
              </p:nvSpPr>
              <p:spPr bwMode="auto">
                <a:xfrm>
                  <a:off x="134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Line 18"/>
                <p:cNvSpPr>
                  <a:spLocks noChangeShapeType="1"/>
                </p:cNvSpPr>
                <p:nvPr/>
              </p:nvSpPr>
              <p:spPr bwMode="auto">
                <a:xfrm>
                  <a:off x="134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Line 19"/>
                <p:cNvSpPr>
                  <a:spLocks noChangeShapeType="1"/>
                </p:cNvSpPr>
                <p:nvPr/>
              </p:nvSpPr>
              <p:spPr bwMode="auto">
                <a:xfrm>
                  <a:off x="135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Line 20"/>
                <p:cNvSpPr>
                  <a:spLocks noChangeShapeType="1"/>
                </p:cNvSpPr>
                <p:nvPr/>
              </p:nvSpPr>
              <p:spPr bwMode="auto">
                <a:xfrm>
                  <a:off x="136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Line 21"/>
                <p:cNvSpPr>
                  <a:spLocks noChangeShapeType="1"/>
                </p:cNvSpPr>
                <p:nvPr/>
              </p:nvSpPr>
              <p:spPr bwMode="auto">
                <a:xfrm>
                  <a:off x="136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Line 22"/>
                <p:cNvSpPr>
                  <a:spLocks noChangeShapeType="1"/>
                </p:cNvSpPr>
                <p:nvPr/>
              </p:nvSpPr>
              <p:spPr bwMode="auto">
                <a:xfrm>
                  <a:off x="137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Line 23"/>
                <p:cNvSpPr>
                  <a:spLocks noChangeShapeType="1"/>
                </p:cNvSpPr>
                <p:nvPr/>
              </p:nvSpPr>
              <p:spPr bwMode="auto">
                <a:xfrm>
                  <a:off x="138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Line 24"/>
                <p:cNvSpPr>
                  <a:spLocks noChangeShapeType="1"/>
                </p:cNvSpPr>
                <p:nvPr/>
              </p:nvSpPr>
              <p:spPr bwMode="auto">
                <a:xfrm>
                  <a:off x="1389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Line 25"/>
                <p:cNvSpPr>
                  <a:spLocks noChangeShapeType="1"/>
                </p:cNvSpPr>
                <p:nvPr/>
              </p:nvSpPr>
              <p:spPr bwMode="auto">
                <a:xfrm>
                  <a:off x="1396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Line 26"/>
                <p:cNvSpPr>
                  <a:spLocks noChangeShapeType="1"/>
                </p:cNvSpPr>
                <p:nvPr/>
              </p:nvSpPr>
              <p:spPr bwMode="auto">
                <a:xfrm>
                  <a:off x="1403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Line 27"/>
                <p:cNvSpPr>
                  <a:spLocks noChangeShapeType="1"/>
                </p:cNvSpPr>
                <p:nvPr/>
              </p:nvSpPr>
              <p:spPr bwMode="auto">
                <a:xfrm>
                  <a:off x="141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Line 28"/>
                <p:cNvSpPr>
                  <a:spLocks noChangeShapeType="1"/>
                </p:cNvSpPr>
                <p:nvPr/>
              </p:nvSpPr>
              <p:spPr bwMode="auto">
                <a:xfrm>
                  <a:off x="141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Line 29"/>
                <p:cNvSpPr>
                  <a:spLocks noChangeShapeType="1"/>
                </p:cNvSpPr>
                <p:nvPr/>
              </p:nvSpPr>
              <p:spPr bwMode="auto">
                <a:xfrm>
                  <a:off x="142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Line 30"/>
                <p:cNvSpPr>
                  <a:spLocks noChangeShapeType="1"/>
                </p:cNvSpPr>
                <p:nvPr/>
              </p:nvSpPr>
              <p:spPr bwMode="auto">
                <a:xfrm>
                  <a:off x="143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Line 31"/>
                <p:cNvSpPr>
                  <a:spLocks noChangeShapeType="1"/>
                </p:cNvSpPr>
                <p:nvPr/>
              </p:nvSpPr>
              <p:spPr bwMode="auto">
                <a:xfrm>
                  <a:off x="143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Line 32"/>
                <p:cNvSpPr>
                  <a:spLocks noChangeShapeType="1"/>
                </p:cNvSpPr>
                <p:nvPr/>
              </p:nvSpPr>
              <p:spPr bwMode="auto">
                <a:xfrm>
                  <a:off x="144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Line 33"/>
                <p:cNvSpPr>
                  <a:spLocks noChangeShapeType="1"/>
                </p:cNvSpPr>
                <p:nvPr/>
              </p:nvSpPr>
              <p:spPr bwMode="auto">
                <a:xfrm>
                  <a:off x="145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Line 34"/>
                <p:cNvSpPr>
                  <a:spLocks noChangeShapeType="1"/>
                </p:cNvSpPr>
                <p:nvPr/>
              </p:nvSpPr>
              <p:spPr bwMode="auto">
                <a:xfrm>
                  <a:off x="145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Line 35"/>
                <p:cNvSpPr>
                  <a:spLocks noChangeShapeType="1"/>
                </p:cNvSpPr>
                <p:nvPr/>
              </p:nvSpPr>
              <p:spPr bwMode="auto">
                <a:xfrm>
                  <a:off x="146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Line 36"/>
                <p:cNvSpPr>
                  <a:spLocks noChangeShapeType="1"/>
                </p:cNvSpPr>
                <p:nvPr/>
              </p:nvSpPr>
              <p:spPr bwMode="auto">
                <a:xfrm>
                  <a:off x="147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Line 37"/>
                <p:cNvSpPr>
                  <a:spLocks noChangeShapeType="1"/>
                </p:cNvSpPr>
                <p:nvPr/>
              </p:nvSpPr>
              <p:spPr bwMode="auto">
                <a:xfrm>
                  <a:off x="148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Line 38"/>
                <p:cNvSpPr>
                  <a:spLocks noChangeShapeType="1"/>
                </p:cNvSpPr>
                <p:nvPr/>
              </p:nvSpPr>
              <p:spPr bwMode="auto">
                <a:xfrm>
                  <a:off x="148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Line 39"/>
                <p:cNvSpPr>
                  <a:spLocks noChangeShapeType="1"/>
                </p:cNvSpPr>
                <p:nvPr/>
              </p:nvSpPr>
              <p:spPr bwMode="auto">
                <a:xfrm>
                  <a:off x="149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Line 40"/>
                <p:cNvSpPr>
                  <a:spLocks noChangeShapeType="1"/>
                </p:cNvSpPr>
                <p:nvPr/>
              </p:nvSpPr>
              <p:spPr bwMode="auto">
                <a:xfrm>
                  <a:off x="150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Line 41"/>
                <p:cNvSpPr>
                  <a:spLocks noChangeShapeType="1"/>
                </p:cNvSpPr>
                <p:nvPr/>
              </p:nvSpPr>
              <p:spPr bwMode="auto">
                <a:xfrm>
                  <a:off x="150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Line 42"/>
                <p:cNvSpPr>
                  <a:spLocks noChangeShapeType="1"/>
                </p:cNvSpPr>
                <p:nvPr/>
              </p:nvSpPr>
              <p:spPr bwMode="auto">
                <a:xfrm>
                  <a:off x="151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Line 43"/>
                <p:cNvSpPr>
                  <a:spLocks noChangeShapeType="1"/>
                </p:cNvSpPr>
                <p:nvPr/>
              </p:nvSpPr>
              <p:spPr bwMode="auto">
                <a:xfrm>
                  <a:off x="1521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Line 44"/>
                <p:cNvSpPr>
                  <a:spLocks noChangeShapeType="1"/>
                </p:cNvSpPr>
                <p:nvPr/>
              </p:nvSpPr>
              <p:spPr bwMode="auto">
                <a:xfrm>
                  <a:off x="1528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Line 45"/>
                <p:cNvSpPr>
                  <a:spLocks noChangeShapeType="1"/>
                </p:cNvSpPr>
                <p:nvPr/>
              </p:nvSpPr>
              <p:spPr bwMode="auto">
                <a:xfrm>
                  <a:off x="1535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Line 46"/>
                <p:cNvSpPr>
                  <a:spLocks noChangeShapeType="1"/>
                </p:cNvSpPr>
                <p:nvPr/>
              </p:nvSpPr>
              <p:spPr bwMode="auto">
                <a:xfrm>
                  <a:off x="154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Line 47"/>
                <p:cNvSpPr>
                  <a:spLocks noChangeShapeType="1"/>
                </p:cNvSpPr>
                <p:nvPr/>
              </p:nvSpPr>
              <p:spPr bwMode="auto">
                <a:xfrm>
                  <a:off x="154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Line 48"/>
                <p:cNvSpPr>
                  <a:spLocks noChangeShapeType="1"/>
                </p:cNvSpPr>
                <p:nvPr/>
              </p:nvSpPr>
              <p:spPr bwMode="auto">
                <a:xfrm>
                  <a:off x="155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Line 49"/>
                <p:cNvSpPr>
                  <a:spLocks noChangeShapeType="1"/>
                </p:cNvSpPr>
                <p:nvPr/>
              </p:nvSpPr>
              <p:spPr bwMode="auto">
                <a:xfrm>
                  <a:off x="156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Line 50"/>
                <p:cNvSpPr>
                  <a:spLocks noChangeShapeType="1"/>
                </p:cNvSpPr>
                <p:nvPr/>
              </p:nvSpPr>
              <p:spPr bwMode="auto">
                <a:xfrm>
                  <a:off x="157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Line 51"/>
                <p:cNvSpPr>
                  <a:spLocks noChangeShapeType="1"/>
                </p:cNvSpPr>
                <p:nvPr/>
              </p:nvSpPr>
              <p:spPr bwMode="auto">
                <a:xfrm>
                  <a:off x="157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Line 52"/>
                <p:cNvSpPr>
                  <a:spLocks noChangeShapeType="1"/>
                </p:cNvSpPr>
                <p:nvPr/>
              </p:nvSpPr>
              <p:spPr bwMode="auto">
                <a:xfrm>
                  <a:off x="158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Line 53"/>
                <p:cNvSpPr>
                  <a:spLocks noChangeShapeType="1"/>
                </p:cNvSpPr>
                <p:nvPr/>
              </p:nvSpPr>
              <p:spPr bwMode="auto">
                <a:xfrm>
                  <a:off x="159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Line 54"/>
                <p:cNvSpPr>
                  <a:spLocks noChangeShapeType="1"/>
                </p:cNvSpPr>
                <p:nvPr/>
              </p:nvSpPr>
              <p:spPr bwMode="auto">
                <a:xfrm>
                  <a:off x="159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Line 55"/>
                <p:cNvSpPr>
                  <a:spLocks noChangeShapeType="1"/>
                </p:cNvSpPr>
                <p:nvPr/>
              </p:nvSpPr>
              <p:spPr bwMode="auto">
                <a:xfrm>
                  <a:off x="160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Line 56"/>
                <p:cNvSpPr>
                  <a:spLocks noChangeShapeType="1"/>
                </p:cNvSpPr>
                <p:nvPr/>
              </p:nvSpPr>
              <p:spPr bwMode="auto">
                <a:xfrm>
                  <a:off x="161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Line 57"/>
                <p:cNvSpPr>
                  <a:spLocks noChangeShapeType="1"/>
                </p:cNvSpPr>
                <p:nvPr/>
              </p:nvSpPr>
              <p:spPr bwMode="auto">
                <a:xfrm>
                  <a:off x="161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" name="Line 58"/>
                <p:cNvSpPr>
                  <a:spLocks noChangeShapeType="1"/>
                </p:cNvSpPr>
                <p:nvPr/>
              </p:nvSpPr>
              <p:spPr bwMode="auto">
                <a:xfrm>
                  <a:off x="162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Line 59"/>
                <p:cNvSpPr>
                  <a:spLocks noChangeShapeType="1"/>
                </p:cNvSpPr>
                <p:nvPr/>
              </p:nvSpPr>
              <p:spPr bwMode="auto">
                <a:xfrm>
                  <a:off x="163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Line 60"/>
                <p:cNvSpPr>
                  <a:spLocks noChangeShapeType="1"/>
                </p:cNvSpPr>
                <p:nvPr/>
              </p:nvSpPr>
              <p:spPr bwMode="auto">
                <a:xfrm>
                  <a:off x="164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Line 61"/>
                <p:cNvSpPr>
                  <a:spLocks noChangeShapeType="1"/>
                </p:cNvSpPr>
                <p:nvPr/>
              </p:nvSpPr>
              <p:spPr bwMode="auto">
                <a:xfrm>
                  <a:off x="164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Line 62"/>
                <p:cNvSpPr>
                  <a:spLocks noChangeShapeType="1"/>
                </p:cNvSpPr>
                <p:nvPr/>
              </p:nvSpPr>
              <p:spPr bwMode="auto">
                <a:xfrm>
                  <a:off x="1653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Line 63"/>
                <p:cNvSpPr>
                  <a:spLocks noChangeShapeType="1"/>
                </p:cNvSpPr>
                <p:nvPr/>
              </p:nvSpPr>
              <p:spPr bwMode="auto">
                <a:xfrm>
                  <a:off x="1660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Line 64"/>
                <p:cNvSpPr>
                  <a:spLocks noChangeShapeType="1"/>
                </p:cNvSpPr>
                <p:nvPr/>
              </p:nvSpPr>
              <p:spPr bwMode="auto">
                <a:xfrm>
                  <a:off x="1667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Line 65"/>
                <p:cNvSpPr>
                  <a:spLocks noChangeShapeType="1"/>
                </p:cNvSpPr>
                <p:nvPr/>
              </p:nvSpPr>
              <p:spPr bwMode="auto">
                <a:xfrm>
                  <a:off x="167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Line 66"/>
                <p:cNvSpPr>
                  <a:spLocks noChangeShapeType="1"/>
                </p:cNvSpPr>
                <p:nvPr/>
              </p:nvSpPr>
              <p:spPr bwMode="auto">
                <a:xfrm>
                  <a:off x="168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Line 67"/>
                <p:cNvSpPr>
                  <a:spLocks noChangeShapeType="1"/>
                </p:cNvSpPr>
                <p:nvPr/>
              </p:nvSpPr>
              <p:spPr bwMode="auto">
                <a:xfrm>
                  <a:off x="168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Line 68"/>
                <p:cNvSpPr>
                  <a:spLocks noChangeShapeType="1"/>
                </p:cNvSpPr>
                <p:nvPr/>
              </p:nvSpPr>
              <p:spPr bwMode="auto">
                <a:xfrm>
                  <a:off x="169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Line 69"/>
                <p:cNvSpPr>
                  <a:spLocks noChangeShapeType="1"/>
                </p:cNvSpPr>
                <p:nvPr/>
              </p:nvSpPr>
              <p:spPr bwMode="auto">
                <a:xfrm>
                  <a:off x="170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Line 70"/>
                <p:cNvSpPr>
                  <a:spLocks noChangeShapeType="1"/>
                </p:cNvSpPr>
                <p:nvPr/>
              </p:nvSpPr>
              <p:spPr bwMode="auto">
                <a:xfrm>
                  <a:off x="170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Line 71"/>
                <p:cNvSpPr>
                  <a:spLocks noChangeShapeType="1"/>
                </p:cNvSpPr>
                <p:nvPr/>
              </p:nvSpPr>
              <p:spPr bwMode="auto">
                <a:xfrm>
                  <a:off x="171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Line 72"/>
                <p:cNvSpPr>
                  <a:spLocks noChangeShapeType="1"/>
                </p:cNvSpPr>
                <p:nvPr/>
              </p:nvSpPr>
              <p:spPr bwMode="auto">
                <a:xfrm>
                  <a:off x="172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Line 73"/>
                <p:cNvSpPr>
                  <a:spLocks noChangeShapeType="1"/>
                </p:cNvSpPr>
                <p:nvPr/>
              </p:nvSpPr>
              <p:spPr bwMode="auto">
                <a:xfrm>
                  <a:off x="173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Line 74"/>
                <p:cNvSpPr>
                  <a:spLocks noChangeShapeType="1"/>
                </p:cNvSpPr>
                <p:nvPr/>
              </p:nvSpPr>
              <p:spPr bwMode="auto">
                <a:xfrm>
                  <a:off x="173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Line 75"/>
                <p:cNvSpPr>
                  <a:spLocks noChangeShapeType="1"/>
                </p:cNvSpPr>
                <p:nvPr/>
              </p:nvSpPr>
              <p:spPr bwMode="auto">
                <a:xfrm>
                  <a:off x="174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Line 76"/>
                <p:cNvSpPr>
                  <a:spLocks noChangeShapeType="1"/>
                </p:cNvSpPr>
                <p:nvPr/>
              </p:nvSpPr>
              <p:spPr bwMode="auto">
                <a:xfrm>
                  <a:off x="175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Line 77"/>
                <p:cNvSpPr>
                  <a:spLocks noChangeShapeType="1"/>
                </p:cNvSpPr>
                <p:nvPr/>
              </p:nvSpPr>
              <p:spPr bwMode="auto">
                <a:xfrm>
                  <a:off x="1757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Line 78"/>
                <p:cNvSpPr>
                  <a:spLocks noChangeShapeType="1"/>
                </p:cNvSpPr>
                <p:nvPr/>
              </p:nvSpPr>
              <p:spPr bwMode="auto">
                <a:xfrm>
                  <a:off x="1764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Line 79"/>
                <p:cNvSpPr>
                  <a:spLocks noChangeShapeType="1"/>
                </p:cNvSpPr>
                <p:nvPr/>
              </p:nvSpPr>
              <p:spPr bwMode="auto">
                <a:xfrm>
                  <a:off x="177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Line 80"/>
                <p:cNvSpPr>
                  <a:spLocks noChangeShapeType="1"/>
                </p:cNvSpPr>
                <p:nvPr/>
              </p:nvSpPr>
              <p:spPr bwMode="auto">
                <a:xfrm>
                  <a:off x="177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Line 81"/>
                <p:cNvSpPr>
                  <a:spLocks noChangeShapeType="1"/>
                </p:cNvSpPr>
                <p:nvPr/>
              </p:nvSpPr>
              <p:spPr bwMode="auto">
                <a:xfrm>
                  <a:off x="178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Line 82"/>
                <p:cNvSpPr>
                  <a:spLocks noChangeShapeType="1"/>
                </p:cNvSpPr>
                <p:nvPr/>
              </p:nvSpPr>
              <p:spPr bwMode="auto">
                <a:xfrm>
                  <a:off x="179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Line 83"/>
                <p:cNvSpPr>
                  <a:spLocks noChangeShapeType="1"/>
                </p:cNvSpPr>
                <p:nvPr/>
              </p:nvSpPr>
              <p:spPr bwMode="auto">
                <a:xfrm>
                  <a:off x="179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Line 84"/>
                <p:cNvSpPr>
                  <a:spLocks noChangeShapeType="1"/>
                </p:cNvSpPr>
                <p:nvPr/>
              </p:nvSpPr>
              <p:spPr bwMode="auto">
                <a:xfrm>
                  <a:off x="180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Line 85"/>
                <p:cNvSpPr>
                  <a:spLocks noChangeShapeType="1"/>
                </p:cNvSpPr>
                <p:nvPr/>
              </p:nvSpPr>
              <p:spPr bwMode="auto">
                <a:xfrm>
                  <a:off x="181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Line 86"/>
                <p:cNvSpPr>
                  <a:spLocks noChangeShapeType="1"/>
                </p:cNvSpPr>
                <p:nvPr/>
              </p:nvSpPr>
              <p:spPr bwMode="auto">
                <a:xfrm>
                  <a:off x="182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Line 87"/>
                <p:cNvSpPr>
                  <a:spLocks noChangeShapeType="1"/>
                </p:cNvSpPr>
                <p:nvPr/>
              </p:nvSpPr>
              <p:spPr bwMode="auto">
                <a:xfrm>
                  <a:off x="182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Line 88"/>
                <p:cNvSpPr>
                  <a:spLocks noChangeShapeType="1"/>
                </p:cNvSpPr>
                <p:nvPr/>
              </p:nvSpPr>
              <p:spPr bwMode="auto">
                <a:xfrm>
                  <a:off x="183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Line 89"/>
                <p:cNvSpPr>
                  <a:spLocks noChangeShapeType="1"/>
                </p:cNvSpPr>
                <p:nvPr/>
              </p:nvSpPr>
              <p:spPr bwMode="auto">
                <a:xfrm>
                  <a:off x="184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Line 90"/>
                <p:cNvSpPr>
                  <a:spLocks noChangeShapeType="1"/>
                </p:cNvSpPr>
                <p:nvPr/>
              </p:nvSpPr>
              <p:spPr bwMode="auto">
                <a:xfrm>
                  <a:off x="184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Line 91"/>
                <p:cNvSpPr>
                  <a:spLocks noChangeShapeType="1"/>
                </p:cNvSpPr>
                <p:nvPr/>
              </p:nvSpPr>
              <p:spPr bwMode="auto">
                <a:xfrm>
                  <a:off x="185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Line 92"/>
                <p:cNvSpPr>
                  <a:spLocks noChangeShapeType="1"/>
                </p:cNvSpPr>
                <p:nvPr/>
              </p:nvSpPr>
              <p:spPr bwMode="auto">
                <a:xfrm>
                  <a:off x="186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Line 93"/>
                <p:cNvSpPr>
                  <a:spLocks noChangeShapeType="1"/>
                </p:cNvSpPr>
                <p:nvPr/>
              </p:nvSpPr>
              <p:spPr bwMode="auto">
                <a:xfrm>
                  <a:off x="1868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Line 94"/>
                <p:cNvSpPr>
                  <a:spLocks noChangeShapeType="1"/>
                </p:cNvSpPr>
                <p:nvPr/>
              </p:nvSpPr>
              <p:spPr bwMode="auto">
                <a:xfrm>
                  <a:off x="1875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Line 95"/>
                <p:cNvSpPr>
                  <a:spLocks noChangeShapeType="1"/>
                </p:cNvSpPr>
                <p:nvPr/>
              </p:nvSpPr>
              <p:spPr bwMode="auto">
                <a:xfrm>
                  <a:off x="1882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Line 96"/>
                <p:cNvSpPr>
                  <a:spLocks noChangeShapeType="1"/>
                </p:cNvSpPr>
                <p:nvPr/>
              </p:nvSpPr>
              <p:spPr bwMode="auto">
                <a:xfrm>
                  <a:off x="188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Line 97"/>
                <p:cNvSpPr>
                  <a:spLocks noChangeShapeType="1"/>
                </p:cNvSpPr>
                <p:nvPr/>
              </p:nvSpPr>
              <p:spPr bwMode="auto">
                <a:xfrm>
                  <a:off x="189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Line 98"/>
                <p:cNvSpPr>
                  <a:spLocks noChangeShapeType="1"/>
                </p:cNvSpPr>
                <p:nvPr/>
              </p:nvSpPr>
              <p:spPr bwMode="auto">
                <a:xfrm>
                  <a:off x="190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Line 99"/>
                <p:cNvSpPr>
                  <a:spLocks noChangeShapeType="1"/>
                </p:cNvSpPr>
                <p:nvPr/>
              </p:nvSpPr>
              <p:spPr bwMode="auto">
                <a:xfrm>
                  <a:off x="191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Line 100"/>
                <p:cNvSpPr>
                  <a:spLocks noChangeShapeType="1"/>
                </p:cNvSpPr>
                <p:nvPr/>
              </p:nvSpPr>
              <p:spPr bwMode="auto">
                <a:xfrm>
                  <a:off x="191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Line 101"/>
                <p:cNvSpPr>
                  <a:spLocks noChangeShapeType="1"/>
                </p:cNvSpPr>
                <p:nvPr/>
              </p:nvSpPr>
              <p:spPr bwMode="auto">
                <a:xfrm>
                  <a:off x="192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Line 102"/>
                <p:cNvSpPr>
                  <a:spLocks noChangeShapeType="1"/>
                </p:cNvSpPr>
                <p:nvPr/>
              </p:nvSpPr>
              <p:spPr bwMode="auto">
                <a:xfrm>
                  <a:off x="193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Line 103"/>
                <p:cNvSpPr>
                  <a:spLocks noChangeShapeType="1"/>
                </p:cNvSpPr>
                <p:nvPr/>
              </p:nvSpPr>
              <p:spPr bwMode="auto">
                <a:xfrm>
                  <a:off x="193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Line 104"/>
                <p:cNvSpPr>
                  <a:spLocks noChangeShapeType="1"/>
                </p:cNvSpPr>
                <p:nvPr/>
              </p:nvSpPr>
              <p:spPr bwMode="auto">
                <a:xfrm>
                  <a:off x="194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Line 105"/>
                <p:cNvSpPr>
                  <a:spLocks noChangeShapeType="1"/>
                </p:cNvSpPr>
                <p:nvPr/>
              </p:nvSpPr>
              <p:spPr bwMode="auto">
                <a:xfrm>
                  <a:off x="195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Line 106"/>
                <p:cNvSpPr>
                  <a:spLocks noChangeShapeType="1"/>
                </p:cNvSpPr>
                <p:nvPr/>
              </p:nvSpPr>
              <p:spPr bwMode="auto">
                <a:xfrm>
                  <a:off x="195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Line 107"/>
                <p:cNvSpPr>
                  <a:spLocks noChangeShapeType="1"/>
                </p:cNvSpPr>
                <p:nvPr/>
              </p:nvSpPr>
              <p:spPr bwMode="auto">
                <a:xfrm>
                  <a:off x="196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Line 108"/>
                <p:cNvSpPr>
                  <a:spLocks noChangeShapeType="1"/>
                </p:cNvSpPr>
                <p:nvPr/>
              </p:nvSpPr>
              <p:spPr bwMode="auto">
                <a:xfrm>
                  <a:off x="197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Line 109"/>
                <p:cNvSpPr>
                  <a:spLocks noChangeShapeType="1"/>
                </p:cNvSpPr>
                <p:nvPr/>
              </p:nvSpPr>
              <p:spPr bwMode="auto">
                <a:xfrm>
                  <a:off x="198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Line 110"/>
                <p:cNvSpPr>
                  <a:spLocks noChangeShapeType="1"/>
                </p:cNvSpPr>
                <p:nvPr/>
              </p:nvSpPr>
              <p:spPr bwMode="auto">
                <a:xfrm>
                  <a:off x="198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Line 111"/>
                <p:cNvSpPr>
                  <a:spLocks noChangeShapeType="1"/>
                </p:cNvSpPr>
                <p:nvPr/>
              </p:nvSpPr>
              <p:spPr bwMode="auto">
                <a:xfrm>
                  <a:off x="1993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Line 112"/>
                <p:cNvSpPr>
                  <a:spLocks noChangeShapeType="1"/>
                </p:cNvSpPr>
                <p:nvPr/>
              </p:nvSpPr>
              <p:spPr bwMode="auto">
                <a:xfrm>
                  <a:off x="2000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Line 113"/>
                <p:cNvSpPr>
                  <a:spLocks noChangeShapeType="1"/>
                </p:cNvSpPr>
                <p:nvPr/>
              </p:nvSpPr>
              <p:spPr bwMode="auto">
                <a:xfrm>
                  <a:off x="2007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Line 114"/>
                <p:cNvSpPr>
                  <a:spLocks noChangeShapeType="1"/>
                </p:cNvSpPr>
                <p:nvPr/>
              </p:nvSpPr>
              <p:spPr bwMode="auto">
                <a:xfrm>
                  <a:off x="201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Line 115"/>
                <p:cNvSpPr>
                  <a:spLocks noChangeShapeType="1"/>
                </p:cNvSpPr>
                <p:nvPr/>
              </p:nvSpPr>
              <p:spPr bwMode="auto">
                <a:xfrm>
                  <a:off x="202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Line 116"/>
                <p:cNvSpPr>
                  <a:spLocks noChangeShapeType="1"/>
                </p:cNvSpPr>
                <p:nvPr/>
              </p:nvSpPr>
              <p:spPr bwMode="auto">
                <a:xfrm>
                  <a:off x="202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Line 117"/>
                <p:cNvSpPr>
                  <a:spLocks noChangeShapeType="1"/>
                </p:cNvSpPr>
                <p:nvPr/>
              </p:nvSpPr>
              <p:spPr bwMode="auto">
                <a:xfrm>
                  <a:off x="203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Line 118"/>
                <p:cNvSpPr>
                  <a:spLocks noChangeShapeType="1"/>
                </p:cNvSpPr>
                <p:nvPr/>
              </p:nvSpPr>
              <p:spPr bwMode="auto">
                <a:xfrm>
                  <a:off x="204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Line 119"/>
                <p:cNvSpPr>
                  <a:spLocks noChangeShapeType="1"/>
                </p:cNvSpPr>
                <p:nvPr/>
              </p:nvSpPr>
              <p:spPr bwMode="auto">
                <a:xfrm>
                  <a:off x="204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Line 120"/>
                <p:cNvSpPr>
                  <a:spLocks noChangeShapeType="1"/>
                </p:cNvSpPr>
                <p:nvPr/>
              </p:nvSpPr>
              <p:spPr bwMode="auto">
                <a:xfrm>
                  <a:off x="205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Line 121"/>
                <p:cNvSpPr>
                  <a:spLocks noChangeShapeType="1"/>
                </p:cNvSpPr>
                <p:nvPr/>
              </p:nvSpPr>
              <p:spPr bwMode="auto">
                <a:xfrm>
                  <a:off x="206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122"/>
                <p:cNvSpPr>
                  <a:spLocks noChangeShapeType="1"/>
                </p:cNvSpPr>
                <p:nvPr/>
              </p:nvSpPr>
              <p:spPr bwMode="auto">
                <a:xfrm>
                  <a:off x="207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Line 123"/>
                <p:cNvSpPr>
                  <a:spLocks noChangeShapeType="1"/>
                </p:cNvSpPr>
                <p:nvPr/>
              </p:nvSpPr>
              <p:spPr bwMode="auto">
                <a:xfrm>
                  <a:off x="207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Line 124"/>
                <p:cNvSpPr>
                  <a:spLocks noChangeShapeType="1"/>
                </p:cNvSpPr>
                <p:nvPr/>
              </p:nvSpPr>
              <p:spPr bwMode="auto">
                <a:xfrm>
                  <a:off x="208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Line 125"/>
                <p:cNvSpPr>
                  <a:spLocks noChangeShapeType="1"/>
                </p:cNvSpPr>
                <p:nvPr/>
              </p:nvSpPr>
              <p:spPr bwMode="auto">
                <a:xfrm>
                  <a:off x="209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Line 126"/>
                <p:cNvSpPr>
                  <a:spLocks noChangeShapeType="1"/>
                </p:cNvSpPr>
                <p:nvPr/>
              </p:nvSpPr>
              <p:spPr bwMode="auto">
                <a:xfrm>
                  <a:off x="209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Line 127"/>
                <p:cNvSpPr>
                  <a:spLocks noChangeShapeType="1"/>
                </p:cNvSpPr>
                <p:nvPr/>
              </p:nvSpPr>
              <p:spPr bwMode="auto">
                <a:xfrm>
                  <a:off x="210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Line 128"/>
                <p:cNvSpPr>
                  <a:spLocks noChangeShapeType="1"/>
                </p:cNvSpPr>
                <p:nvPr/>
              </p:nvSpPr>
              <p:spPr bwMode="auto">
                <a:xfrm>
                  <a:off x="211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Line 129"/>
                <p:cNvSpPr>
                  <a:spLocks noChangeShapeType="1"/>
                </p:cNvSpPr>
                <p:nvPr/>
              </p:nvSpPr>
              <p:spPr bwMode="auto">
                <a:xfrm>
                  <a:off x="211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Line 130"/>
                <p:cNvSpPr>
                  <a:spLocks noChangeShapeType="1"/>
                </p:cNvSpPr>
                <p:nvPr/>
              </p:nvSpPr>
              <p:spPr bwMode="auto">
                <a:xfrm>
                  <a:off x="2125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Line 131"/>
                <p:cNvSpPr>
                  <a:spLocks noChangeShapeType="1"/>
                </p:cNvSpPr>
                <p:nvPr/>
              </p:nvSpPr>
              <p:spPr bwMode="auto">
                <a:xfrm>
                  <a:off x="2132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Line 132"/>
                <p:cNvSpPr>
                  <a:spLocks noChangeShapeType="1"/>
                </p:cNvSpPr>
                <p:nvPr/>
              </p:nvSpPr>
              <p:spPr bwMode="auto">
                <a:xfrm>
                  <a:off x="2139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Line 133"/>
                <p:cNvSpPr>
                  <a:spLocks noChangeShapeType="1"/>
                </p:cNvSpPr>
                <p:nvPr/>
              </p:nvSpPr>
              <p:spPr bwMode="auto">
                <a:xfrm>
                  <a:off x="214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Line 134"/>
                <p:cNvSpPr>
                  <a:spLocks noChangeShapeType="1"/>
                </p:cNvSpPr>
                <p:nvPr/>
              </p:nvSpPr>
              <p:spPr bwMode="auto">
                <a:xfrm>
                  <a:off x="215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Line 135"/>
                <p:cNvSpPr>
                  <a:spLocks noChangeShapeType="1"/>
                </p:cNvSpPr>
                <p:nvPr/>
              </p:nvSpPr>
              <p:spPr bwMode="auto">
                <a:xfrm>
                  <a:off x="216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Line 136"/>
                <p:cNvSpPr>
                  <a:spLocks noChangeShapeType="1"/>
                </p:cNvSpPr>
                <p:nvPr/>
              </p:nvSpPr>
              <p:spPr bwMode="auto">
                <a:xfrm>
                  <a:off x="216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Line 137"/>
                <p:cNvSpPr>
                  <a:spLocks noChangeShapeType="1"/>
                </p:cNvSpPr>
                <p:nvPr/>
              </p:nvSpPr>
              <p:spPr bwMode="auto">
                <a:xfrm>
                  <a:off x="217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Line 138"/>
                <p:cNvSpPr>
                  <a:spLocks noChangeShapeType="1"/>
                </p:cNvSpPr>
                <p:nvPr/>
              </p:nvSpPr>
              <p:spPr bwMode="auto">
                <a:xfrm>
                  <a:off x="218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Line 139"/>
                <p:cNvSpPr>
                  <a:spLocks noChangeShapeType="1"/>
                </p:cNvSpPr>
                <p:nvPr/>
              </p:nvSpPr>
              <p:spPr bwMode="auto">
                <a:xfrm>
                  <a:off x="218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Line 140"/>
                <p:cNvSpPr>
                  <a:spLocks noChangeShapeType="1"/>
                </p:cNvSpPr>
                <p:nvPr/>
              </p:nvSpPr>
              <p:spPr bwMode="auto">
                <a:xfrm>
                  <a:off x="219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Line 141"/>
                <p:cNvSpPr>
                  <a:spLocks noChangeShapeType="1"/>
                </p:cNvSpPr>
                <p:nvPr/>
              </p:nvSpPr>
              <p:spPr bwMode="auto">
                <a:xfrm>
                  <a:off x="220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Line 142"/>
                <p:cNvSpPr>
                  <a:spLocks noChangeShapeType="1"/>
                </p:cNvSpPr>
                <p:nvPr/>
              </p:nvSpPr>
              <p:spPr bwMode="auto">
                <a:xfrm>
                  <a:off x="220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Line 143"/>
                <p:cNvSpPr>
                  <a:spLocks noChangeShapeType="1"/>
                </p:cNvSpPr>
                <p:nvPr/>
              </p:nvSpPr>
              <p:spPr bwMode="auto">
                <a:xfrm>
                  <a:off x="221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Line 144"/>
                <p:cNvSpPr>
                  <a:spLocks noChangeShapeType="1"/>
                </p:cNvSpPr>
                <p:nvPr/>
              </p:nvSpPr>
              <p:spPr bwMode="auto">
                <a:xfrm>
                  <a:off x="222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Line 145"/>
                <p:cNvSpPr>
                  <a:spLocks noChangeShapeType="1"/>
                </p:cNvSpPr>
                <p:nvPr/>
              </p:nvSpPr>
              <p:spPr bwMode="auto">
                <a:xfrm>
                  <a:off x="2229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Line 146"/>
                <p:cNvSpPr>
                  <a:spLocks noChangeShapeType="1"/>
                </p:cNvSpPr>
                <p:nvPr/>
              </p:nvSpPr>
              <p:spPr bwMode="auto">
                <a:xfrm>
                  <a:off x="2236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Line 147"/>
                <p:cNvSpPr>
                  <a:spLocks noChangeShapeType="1"/>
                </p:cNvSpPr>
                <p:nvPr/>
              </p:nvSpPr>
              <p:spPr bwMode="auto">
                <a:xfrm>
                  <a:off x="224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Line 148"/>
                <p:cNvSpPr>
                  <a:spLocks noChangeShapeType="1"/>
                </p:cNvSpPr>
                <p:nvPr/>
              </p:nvSpPr>
              <p:spPr bwMode="auto">
                <a:xfrm>
                  <a:off x="225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Line 149"/>
                <p:cNvSpPr>
                  <a:spLocks noChangeShapeType="1"/>
                </p:cNvSpPr>
                <p:nvPr/>
              </p:nvSpPr>
              <p:spPr bwMode="auto">
                <a:xfrm>
                  <a:off x="225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Line 150"/>
                <p:cNvSpPr>
                  <a:spLocks noChangeShapeType="1"/>
                </p:cNvSpPr>
                <p:nvPr/>
              </p:nvSpPr>
              <p:spPr bwMode="auto">
                <a:xfrm>
                  <a:off x="226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Line 151"/>
                <p:cNvSpPr>
                  <a:spLocks noChangeShapeType="1"/>
                </p:cNvSpPr>
                <p:nvPr/>
              </p:nvSpPr>
              <p:spPr bwMode="auto">
                <a:xfrm>
                  <a:off x="227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Line 152"/>
                <p:cNvSpPr>
                  <a:spLocks noChangeShapeType="1"/>
                </p:cNvSpPr>
                <p:nvPr/>
              </p:nvSpPr>
              <p:spPr bwMode="auto">
                <a:xfrm>
                  <a:off x="227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Line 153"/>
                <p:cNvSpPr>
                  <a:spLocks noChangeShapeType="1"/>
                </p:cNvSpPr>
                <p:nvPr/>
              </p:nvSpPr>
              <p:spPr bwMode="auto">
                <a:xfrm>
                  <a:off x="228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Line 154"/>
                <p:cNvSpPr>
                  <a:spLocks noChangeShapeType="1"/>
                </p:cNvSpPr>
                <p:nvPr/>
              </p:nvSpPr>
              <p:spPr bwMode="auto">
                <a:xfrm>
                  <a:off x="229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Line 155"/>
                <p:cNvSpPr>
                  <a:spLocks noChangeShapeType="1"/>
                </p:cNvSpPr>
                <p:nvPr/>
              </p:nvSpPr>
              <p:spPr bwMode="auto">
                <a:xfrm>
                  <a:off x="229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Line 156"/>
                <p:cNvSpPr>
                  <a:spLocks noChangeShapeType="1"/>
                </p:cNvSpPr>
                <p:nvPr/>
              </p:nvSpPr>
              <p:spPr bwMode="auto">
                <a:xfrm>
                  <a:off x="230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Line 157"/>
                <p:cNvSpPr>
                  <a:spLocks noChangeShapeType="1"/>
                </p:cNvSpPr>
                <p:nvPr/>
              </p:nvSpPr>
              <p:spPr bwMode="auto">
                <a:xfrm>
                  <a:off x="231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Line 158"/>
                <p:cNvSpPr>
                  <a:spLocks noChangeShapeType="1"/>
                </p:cNvSpPr>
                <p:nvPr/>
              </p:nvSpPr>
              <p:spPr bwMode="auto">
                <a:xfrm>
                  <a:off x="232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Line 159"/>
                <p:cNvSpPr>
                  <a:spLocks noChangeShapeType="1"/>
                </p:cNvSpPr>
                <p:nvPr/>
              </p:nvSpPr>
              <p:spPr bwMode="auto">
                <a:xfrm>
                  <a:off x="232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Line 160"/>
                <p:cNvSpPr>
                  <a:spLocks noChangeShapeType="1"/>
                </p:cNvSpPr>
                <p:nvPr/>
              </p:nvSpPr>
              <p:spPr bwMode="auto">
                <a:xfrm>
                  <a:off x="233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Line 161"/>
                <p:cNvSpPr>
                  <a:spLocks noChangeShapeType="1"/>
                </p:cNvSpPr>
                <p:nvPr/>
              </p:nvSpPr>
              <p:spPr bwMode="auto">
                <a:xfrm>
                  <a:off x="2340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Line 162"/>
                <p:cNvSpPr>
                  <a:spLocks noChangeShapeType="1"/>
                </p:cNvSpPr>
                <p:nvPr/>
              </p:nvSpPr>
              <p:spPr bwMode="auto">
                <a:xfrm>
                  <a:off x="2347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Line 163"/>
                <p:cNvSpPr>
                  <a:spLocks noChangeShapeType="1"/>
                </p:cNvSpPr>
                <p:nvPr/>
              </p:nvSpPr>
              <p:spPr bwMode="auto">
                <a:xfrm>
                  <a:off x="2354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Line 164"/>
                <p:cNvSpPr>
                  <a:spLocks noChangeShapeType="1"/>
                </p:cNvSpPr>
                <p:nvPr/>
              </p:nvSpPr>
              <p:spPr bwMode="auto">
                <a:xfrm>
                  <a:off x="236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Line 165"/>
                <p:cNvSpPr>
                  <a:spLocks noChangeShapeType="1"/>
                </p:cNvSpPr>
                <p:nvPr/>
              </p:nvSpPr>
              <p:spPr bwMode="auto">
                <a:xfrm>
                  <a:off x="236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Line 166"/>
                <p:cNvSpPr>
                  <a:spLocks noChangeShapeType="1"/>
                </p:cNvSpPr>
                <p:nvPr/>
              </p:nvSpPr>
              <p:spPr bwMode="auto">
                <a:xfrm>
                  <a:off x="237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Line 167"/>
                <p:cNvSpPr>
                  <a:spLocks noChangeShapeType="1"/>
                </p:cNvSpPr>
                <p:nvPr/>
              </p:nvSpPr>
              <p:spPr bwMode="auto">
                <a:xfrm>
                  <a:off x="238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Line 168"/>
                <p:cNvSpPr>
                  <a:spLocks noChangeShapeType="1"/>
                </p:cNvSpPr>
                <p:nvPr/>
              </p:nvSpPr>
              <p:spPr bwMode="auto">
                <a:xfrm>
                  <a:off x="238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Line 169"/>
                <p:cNvSpPr>
                  <a:spLocks noChangeShapeType="1"/>
                </p:cNvSpPr>
                <p:nvPr/>
              </p:nvSpPr>
              <p:spPr bwMode="auto">
                <a:xfrm>
                  <a:off x="239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Line 170"/>
                <p:cNvSpPr>
                  <a:spLocks noChangeShapeType="1"/>
                </p:cNvSpPr>
                <p:nvPr/>
              </p:nvSpPr>
              <p:spPr bwMode="auto">
                <a:xfrm>
                  <a:off x="240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Line 171"/>
                <p:cNvSpPr>
                  <a:spLocks noChangeShapeType="1"/>
                </p:cNvSpPr>
                <p:nvPr/>
              </p:nvSpPr>
              <p:spPr bwMode="auto">
                <a:xfrm>
                  <a:off x="241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Line 172"/>
                <p:cNvSpPr>
                  <a:spLocks noChangeShapeType="1"/>
                </p:cNvSpPr>
                <p:nvPr/>
              </p:nvSpPr>
              <p:spPr bwMode="auto">
                <a:xfrm>
                  <a:off x="241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Line 173"/>
                <p:cNvSpPr>
                  <a:spLocks noChangeShapeType="1"/>
                </p:cNvSpPr>
                <p:nvPr/>
              </p:nvSpPr>
              <p:spPr bwMode="auto">
                <a:xfrm>
                  <a:off x="242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Line 174"/>
                <p:cNvSpPr>
                  <a:spLocks noChangeShapeType="1"/>
                </p:cNvSpPr>
                <p:nvPr/>
              </p:nvSpPr>
              <p:spPr bwMode="auto">
                <a:xfrm>
                  <a:off x="243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Line 175"/>
                <p:cNvSpPr>
                  <a:spLocks noChangeShapeType="1"/>
                </p:cNvSpPr>
                <p:nvPr/>
              </p:nvSpPr>
              <p:spPr bwMode="auto">
                <a:xfrm>
                  <a:off x="243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Line 176"/>
                <p:cNvSpPr>
                  <a:spLocks noChangeShapeType="1"/>
                </p:cNvSpPr>
                <p:nvPr/>
              </p:nvSpPr>
              <p:spPr bwMode="auto">
                <a:xfrm>
                  <a:off x="244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Line 177"/>
                <p:cNvSpPr>
                  <a:spLocks noChangeShapeType="1"/>
                </p:cNvSpPr>
                <p:nvPr/>
              </p:nvSpPr>
              <p:spPr bwMode="auto">
                <a:xfrm>
                  <a:off x="245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Line 178"/>
                <p:cNvSpPr>
                  <a:spLocks noChangeShapeType="1"/>
                </p:cNvSpPr>
                <p:nvPr/>
              </p:nvSpPr>
              <p:spPr bwMode="auto">
                <a:xfrm>
                  <a:off x="245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Line 179"/>
                <p:cNvSpPr>
                  <a:spLocks noChangeShapeType="1"/>
                </p:cNvSpPr>
                <p:nvPr/>
              </p:nvSpPr>
              <p:spPr bwMode="auto">
                <a:xfrm>
                  <a:off x="246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Line 180"/>
                <p:cNvSpPr>
                  <a:spLocks noChangeShapeType="1"/>
                </p:cNvSpPr>
                <p:nvPr/>
              </p:nvSpPr>
              <p:spPr bwMode="auto">
                <a:xfrm>
                  <a:off x="2472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Line 181"/>
                <p:cNvSpPr>
                  <a:spLocks noChangeShapeType="1"/>
                </p:cNvSpPr>
                <p:nvPr/>
              </p:nvSpPr>
              <p:spPr bwMode="auto">
                <a:xfrm>
                  <a:off x="2479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Line 182"/>
                <p:cNvSpPr>
                  <a:spLocks noChangeShapeType="1"/>
                </p:cNvSpPr>
                <p:nvPr/>
              </p:nvSpPr>
              <p:spPr bwMode="auto">
                <a:xfrm>
                  <a:off x="2486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Line 183"/>
                <p:cNvSpPr>
                  <a:spLocks noChangeShapeType="1"/>
                </p:cNvSpPr>
                <p:nvPr/>
              </p:nvSpPr>
              <p:spPr bwMode="auto">
                <a:xfrm>
                  <a:off x="249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Line 184"/>
                <p:cNvSpPr>
                  <a:spLocks noChangeShapeType="1"/>
                </p:cNvSpPr>
                <p:nvPr/>
              </p:nvSpPr>
              <p:spPr bwMode="auto">
                <a:xfrm>
                  <a:off x="250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Line 185"/>
                <p:cNvSpPr>
                  <a:spLocks noChangeShapeType="1"/>
                </p:cNvSpPr>
                <p:nvPr/>
              </p:nvSpPr>
              <p:spPr bwMode="auto">
                <a:xfrm>
                  <a:off x="250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Line 186"/>
                <p:cNvSpPr>
                  <a:spLocks noChangeShapeType="1"/>
                </p:cNvSpPr>
                <p:nvPr/>
              </p:nvSpPr>
              <p:spPr bwMode="auto">
                <a:xfrm>
                  <a:off x="251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Line 187"/>
                <p:cNvSpPr>
                  <a:spLocks noChangeShapeType="1"/>
                </p:cNvSpPr>
                <p:nvPr/>
              </p:nvSpPr>
              <p:spPr bwMode="auto">
                <a:xfrm>
                  <a:off x="252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Line 188"/>
                <p:cNvSpPr>
                  <a:spLocks noChangeShapeType="1"/>
                </p:cNvSpPr>
                <p:nvPr/>
              </p:nvSpPr>
              <p:spPr bwMode="auto">
                <a:xfrm>
                  <a:off x="252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Line 189"/>
                <p:cNvSpPr>
                  <a:spLocks noChangeShapeType="1"/>
                </p:cNvSpPr>
                <p:nvPr/>
              </p:nvSpPr>
              <p:spPr bwMode="auto">
                <a:xfrm>
                  <a:off x="253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Line 190"/>
                <p:cNvSpPr>
                  <a:spLocks noChangeShapeType="1"/>
                </p:cNvSpPr>
                <p:nvPr/>
              </p:nvSpPr>
              <p:spPr bwMode="auto">
                <a:xfrm>
                  <a:off x="254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Line 191"/>
                <p:cNvSpPr>
                  <a:spLocks noChangeShapeType="1"/>
                </p:cNvSpPr>
                <p:nvPr/>
              </p:nvSpPr>
              <p:spPr bwMode="auto">
                <a:xfrm>
                  <a:off x="254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Line 192"/>
                <p:cNvSpPr>
                  <a:spLocks noChangeShapeType="1"/>
                </p:cNvSpPr>
                <p:nvPr/>
              </p:nvSpPr>
              <p:spPr bwMode="auto">
                <a:xfrm>
                  <a:off x="255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Line 193"/>
                <p:cNvSpPr>
                  <a:spLocks noChangeShapeType="1"/>
                </p:cNvSpPr>
                <p:nvPr/>
              </p:nvSpPr>
              <p:spPr bwMode="auto">
                <a:xfrm>
                  <a:off x="256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Line 194"/>
                <p:cNvSpPr>
                  <a:spLocks noChangeShapeType="1"/>
                </p:cNvSpPr>
                <p:nvPr/>
              </p:nvSpPr>
              <p:spPr bwMode="auto">
                <a:xfrm>
                  <a:off x="257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Line 195"/>
                <p:cNvSpPr>
                  <a:spLocks noChangeShapeType="1"/>
                </p:cNvSpPr>
                <p:nvPr/>
              </p:nvSpPr>
              <p:spPr bwMode="auto">
                <a:xfrm>
                  <a:off x="257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Line 196"/>
                <p:cNvSpPr>
                  <a:spLocks noChangeShapeType="1"/>
                </p:cNvSpPr>
                <p:nvPr/>
              </p:nvSpPr>
              <p:spPr bwMode="auto">
                <a:xfrm>
                  <a:off x="258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Line 197"/>
                <p:cNvSpPr>
                  <a:spLocks noChangeShapeType="1"/>
                </p:cNvSpPr>
                <p:nvPr/>
              </p:nvSpPr>
              <p:spPr bwMode="auto">
                <a:xfrm>
                  <a:off x="259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Line 198"/>
                <p:cNvSpPr>
                  <a:spLocks noChangeShapeType="1"/>
                </p:cNvSpPr>
                <p:nvPr/>
              </p:nvSpPr>
              <p:spPr bwMode="auto">
                <a:xfrm>
                  <a:off x="259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Line 199"/>
                <p:cNvSpPr>
                  <a:spLocks noChangeShapeType="1"/>
                </p:cNvSpPr>
                <p:nvPr/>
              </p:nvSpPr>
              <p:spPr bwMode="auto">
                <a:xfrm>
                  <a:off x="2604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Line 200"/>
                <p:cNvSpPr>
                  <a:spLocks noChangeShapeType="1"/>
                </p:cNvSpPr>
                <p:nvPr/>
              </p:nvSpPr>
              <p:spPr bwMode="auto">
                <a:xfrm>
                  <a:off x="2611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Line 201"/>
                <p:cNvSpPr>
                  <a:spLocks noChangeShapeType="1"/>
                </p:cNvSpPr>
                <p:nvPr/>
              </p:nvSpPr>
              <p:spPr bwMode="auto">
                <a:xfrm>
                  <a:off x="261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Line 202"/>
                <p:cNvSpPr>
                  <a:spLocks noChangeShapeType="1"/>
                </p:cNvSpPr>
                <p:nvPr/>
              </p:nvSpPr>
              <p:spPr bwMode="auto">
                <a:xfrm>
                  <a:off x="262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3"/>
              <p:cNvGrpSpPr>
                <a:grpSpLocks/>
              </p:cNvGrpSpPr>
              <p:nvPr/>
            </p:nvGrpSpPr>
            <p:grpSpPr bwMode="auto">
              <a:xfrm>
                <a:off x="3354732" y="4401584"/>
                <a:ext cx="1801388" cy="897039"/>
                <a:chOff x="2632" y="2792"/>
                <a:chExt cx="898" cy="451"/>
              </a:xfrm>
            </p:grpSpPr>
            <p:sp>
              <p:nvSpPr>
                <p:cNvPr id="771" name="Line 204"/>
                <p:cNvSpPr>
                  <a:spLocks noChangeShapeType="1"/>
                </p:cNvSpPr>
                <p:nvPr/>
              </p:nvSpPr>
              <p:spPr bwMode="auto">
                <a:xfrm>
                  <a:off x="263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205"/>
                <p:cNvSpPr>
                  <a:spLocks noChangeShapeType="1"/>
                </p:cNvSpPr>
                <p:nvPr/>
              </p:nvSpPr>
              <p:spPr bwMode="auto">
                <a:xfrm>
                  <a:off x="263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206"/>
                <p:cNvSpPr>
                  <a:spLocks noChangeShapeType="1"/>
                </p:cNvSpPr>
                <p:nvPr/>
              </p:nvSpPr>
              <p:spPr bwMode="auto">
                <a:xfrm>
                  <a:off x="264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207"/>
                <p:cNvSpPr>
                  <a:spLocks noChangeShapeType="1"/>
                </p:cNvSpPr>
                <p:nvPr/>
              </p:nvSpPr>
              <p:spPr bwMode="auto">
                <a:xfrm>
                  <a:off x="265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208"/>
                <p:cNvSpPr>
                  <a:spLocks noChangeShapeType="1"/>
                </p:cNvSpPr>
                <p:nvPr/>
              </p:nvSpPr>
              <p:spPr bwMode="auto">
                <a:xfrm>
                  <a:off x="266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209"/>
                <p:cNvSpPr>
                  <a:spLocks noChangeShapeType="1"/>
                </p:cNvSpPr>
                <p:nvPr/>
              </p:nvSpPr>
              <p:spPr bwMode="auto">
                <a:xfrm>
                  <a:off x="266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210"/>
                <p:cNvSpPr>
                  <a:spLocks noChangeShapeType="1"/>
                </p:cNvSpPr>
                <p:nvPr/>
              </p:nvSpPr>
              <p:spPr bwMode="auto">
                <a:xfrm>
                  <a:off x="267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211"/>
                <p:cNvSpPr>
                  <a:spLocks noChangeShapeType="1"/>
                </p:cNvSpPr>
                <p:nvPr/>
              </p:nvSpPr>
              <p:spPr bwMode="auto">
                <a:xfrm>
                  <a:off x="268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212"/>
                <p:cNvSpPr>
                  <a:spLocks noChangeShapeType="1"/>
                </p:cNvSpPr>
                <p:nvPr/>
              </p:nvSpPr>
              <p:spPr bwMode="auto">
                <a:xfrm>
                  <a:off x="268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213"/>
                <p:cNvSpPr>
                  <a:spLocks noChangeShapeType="1"/>
                </p:cNvSpPr>
                <p:nvPr/>
              </p:nvSpPr>
              <p:spPr bwMode="auto">
                <a:xfrm>
                  <a:off x="2694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214"/>
                <p:cNvSpPr>
                  <a:spLocks noChangeShapeType="1"/>
                </p:cNvSpPr>
                <p:nvPr/>
              </p:nvSpPr>
              <p:spPr bwMode="auto">
                <a:xfrm>
                  <a:off x="2701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215"/>
                <p:cNvSpPr>
                  <a:spLocks noChangeShapeType="1"/>
                </p:cNvSpPr>
                <p:nvPr/>
              </p:nvSpPr>
              <p:spPr bwMode="auto">
                <a:xfrm>
                  <a:off x="270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216"/>
                <p:cNvSpPr>
                  <a:spLocks noChangeShapeType="1"/>
                </p:cNvSpPr>
                <p:nvPr/>
              </p:nvSpPr>
              <p:spPr bwMode="auto">
                <a:xfrm>
                  <a:off x="271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217"/>
                <p:cNvSpPr>
                  <a:spLocks noChangeShapeType="1"/>
                </p:cNvSpPr>
                <p:nvPr/>
              </p:nvSpPr>
              <p:spPr bwMode="auto">
                <a:xfrm>
                  <a:off x="272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218"/>
                <p:cNvSpPr>
                  <a:spLocks noChangeShapeType="1"/>
                </p:cNvSpPr>
                <p:nvPr/>
              </p:nvSpPr>
              <p:spPr bwMode="auto">
                <a:xfrm>
                  <a:off x="272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219"/>
                <p:cNvSpPr>
                  <a:spLocks noChangeShapeType="1"/>
                </p:cNvSpPr>
                <p:nvPr/>
              </p:nvSpPr>
              <p:spPr bwMode="auto">
                <a:xfrm>
                  <a:off x="273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220"/>
                <p:cNvSpPr>
                  <a:spLocks noChangeShapeType="1"/>
                </p:cNvSpPr>
                <p:nvPr/>
              </p:nvSpPr>
              <p:spPr bwMode="auto">
                <a:xfrm>
                  <a:off x="274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221"/>
                <p:cNvSpPr>
                  <a:spLocks noChangeShapeType="1"/>
                </p:cNvSpPr>
                <p:nvPr/>
              </p:nvSpPr>
              <p:spPr bwMode="auto">
                <a:xfrm>
                  <a:off x="275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222"/>
                <p:cNvSpPr>
                  <a:spLocks noChangeShapeType="1"/>
                </p:cNvSpPr>
                <p:nvPr/>
              </p:nvSpPr>
              <p:spPr bwMode="auto">
                <a:xfrm>
                  <a:off x="275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223"/>
                <p:cNvSpPr>
                  <a:spLocks noChangeShapeType="1"/>
                </p:cNvSpPr>
                <p:nvPr/>
              </p:nvSpPr>
              <p:spPr bwMode="auto">
                <a:xfrm>
                  <a:off x="276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224"/>
                <p:cNvSpPr>
                  <a:spLocks noChangeShapeType="1"/>
                </p:cNvSpPr>
                <p:nvPr/>
              </p:nvSpPr>
              <p:spPr bwMode="auto">
                <a:xfrm>
                  <a:off x="277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225"/>
                <p:cNvSpPr>
                  <a:spLocks noChangeShapeType="1"/>
                </p:cNvSpPr>
                <p:nvPr/>
              </p:nvSpPr>
              <p:spPr bwMode="auto">
                <a:xfrm>
                  <a:off x="277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226"/>
                <p:cNvSpPr>
                  <a:spLocks noChangeShapeType="1"/>
                </p:cNvSpPr>
                <p:nvPr/>
              </p:nvSpPr>
              <p:spPr bwMode="auto">
                <a:xfrm>
                  <a:off x="278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227"/>
                <p:cNvSpPr>
                  <a:spLocks noChangeShapeType="1"/>
                </p:cNvSpPr>
                <p:nvPr/>
              </p:nvSpPr>
              <p:spPr bwMode="auto">
                <a:xfrm>
                  <a:off x="279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228"/>
                <p:cNvSpPr>
                  <a:spLocks noChangeShapeType="1"/>
                </p:cNvSpPr>
                <p:nvPr/>
              </p:nvSpPr>
              <p:spPr bwMode="auto">
                <a:xfrm>
                  <a:off x="279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229"/>
                <p:cNvSpPr>
                  <a:spLocks noChangeShapeType="1"/>
                </p:cNvSpPr>
                <p:nvPr/>
              </p:nvSpPr>
              <p:spPr bwMode="auto">
                <a:xfrm>
                  <a:off x="280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Line 230"/>
                <p:cNvSpPr>
                  <a:spLocks noChangeShapeType="1"/>
                </p:cNvSpPr>
                <p:nvPr/>
              </p:nvSpPr>
              <p:spPr bwMode="auto">
                <a:xfrm>
                  <a:off x="281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231"/>
                <p:cNvSpPr>
                  <a:spLocks noChangeShapeType="1"/>
                </p:cNvSpPr>
                <p:nvPr/>
              </p:nvSpPr>
              <p:spPr bwMode="auto">
                <a:xfrm>
                  <a:off x="2819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232"/>
                <p:cNvSpPr>
                  <a:spLocks noChangeShapeType="1"/>
                </p:cNvSpPr>
                <p:nvPr/>
              </p:nvSpPr>
              <p:spPr bwMode="auto">
                <a:xfrm>
                  <a:off x="2826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233"/>
                <p:cNvSpPr>
                  <a:spLocks noChangeShapeType="1"/>
                </p:cNvSpPr>
                <p:nvPr/>
              </p:nvSpPr>
              <p:spPr bwMode="auto">
                <a:xfrm>
                  <a:off x="2833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234"/>
                <p:cNvSpPr>
                  <a:spLocks noChangeShapeType="1"/>
                </p:cNvSpPr>
                <p:nvPr/>
              </p:nvSpPr>
              <p:spPr bwMode="auto">
                <a:xfrm>
                  <a:off x="284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235"/>
                <p:cNvSpPr>
                  <a:spLocks noChangeShapeType="1"/>
                </p:cNvSpPr>
                <p:nvPr/>
              </p:nvSpPr>
              <p:spPr bwMode="auto">
                <a:xfrm>
                  <a:off x="284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236"/>
                <p:cNvSpPr>
                  <a:spLocks noChangeShapeType="1"/>
                </p:cNvSpPr>
                <p:nvPr/>
              </p:nvSpPr>
              <p:spPr bwMode="auto">
                <a:xfrm>
                  <a:off x="285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237"/>
                <p:cNvSpPr>
                  <a:spLocks noChangeShapeType="1"/>
                </p:cNvSpPr>
                <p:nvPr/>
              </p:nvSpPr>
              <p:spPr bwMode="auto">
                <a:xfrm>
                  <a:off x="286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238"/>
                <p:cNvSpPr>
                  <a:spLocks noChangeShapeType="1"/>
                </p:cNvSpPr>
                <p:nvPr/>
              </p:nvSpPr>
              <p:spPr bwMode="auto">
                <a:xfrm>
                  <a:off x="286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239"/>
                <p:cNvSpPr>
                  <a:spLocks noChangeShapeType="1"/>
                </p:cNvSpPr>
                <p:nvPr/>
              </p:nvSpPr>
              <p:spPr bwMode="auto">
                <a:xfrm>
                  <a:off x="287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240"/>
                <p:cNvSpPr>
                  <a:spLocks noChangeShapeType="1"/>
                </p:cNvSpPr>
                <p:nvPr/>
              </p:nvSpPr>
              <p:spPr bwMode="auto">
                <a:xfrm>
                  <a:off x="288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241"/>
                <p:cNvSpPr>
                  <a:spLocks noChangeShapeType="1"/>
                </p:cNvSpPr>
                <p:nvPr/>
              </p:nvSpPr>
              <p:spPr bwMode="auto">
                <a:xfrm>
                  <a:off x="288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242"/>
                <p:cNvSpPr>
                  <a:spLocks noChangeShapeType="1"/>
                </p:cNvSpPr>
                <p:nvPr/>
              </p:nvSpPr>
              <p:spPr bwMode="auto">
                <a:xfrm>
                  <a:off x="289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243"/>
                <p:cNvSpPr>
                  <a:spLocks noChangeShapeType="1"/>
                </p:cNvSpPr>
                <p:nvPr/>
              </p:nvSpPr>
              <p:spPr bwMode="auto">
                <a:xfrm>
                  <a:off x="290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244"/>
                <p:cNvSpPr>
                  <a:spLocks noChangeShapeType="1"/>
                </p:cNvSpPr>
                <p:nvPr/>
              </p:nvSpPr>
              <p:spPr bwMode="auto">
                <a:xfrm>
                  <a:off x="291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245"/>
                <p:cNvSpPr>
                  <a:spLocks noChangeShapeType="1"/>
                </p:cNvSpPr>
                <p:nvPr/>
              </p:nvSpPr>
              <p:spPr bwMode="auto">
                <a:xfrm>
                  <a:off x="291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246"/>
                <p:cNvSpPr>
                  <a:spLocks noChangeShapeType="1"/>
                </p:cNvSpPr>
                <p:nvPr/>
              </p:nvSpPr>
              <p:spPr bwMode="auto">
                <a:xfrm>
                  <a:off x="292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247"/>
                <p:cNvSpPr>
                  <a:spLocks noChangeShapeType="1"/>
                </p:cNvSpPr>
                <p:nvPr/>
              </p:nvSpPr>
              <p:spPr bwMode="auto">
                <a:xfrm>
                  <a:off x="293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248"/>
                <p:cNvSpPr>
                  <a:spLocks noChangeShapeType="1"/>
                </p:cNvSpPr>
                <p:nvPr/>
              </p:nvSpPr>
              <p:spPr bwMode="auto">
                <a:xfrm>
                  <a:off x="293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249"/>
                <p:cNvSpPr>
                  <a:spLocks noChangeShapeType="1"/>
                </p:cNvSpPr>
                <p:nvPr/>
              </p:nvSpPr>
              <p:spPr bwMode="auto">
                <a:xfrm>
                  <a:off x="294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250"/>
                <p:cNvSpPr>
                  <a:spLocks noChangeShapeType="1"/>
                </p:cNvSpPr>
                <p:nvPr/>
              </p:nvSpPr>
              <p:spPr bwMode="auto">
                <a:xfrm>
                  <a:off x="2951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251"/>
                <p:cNvSpPr>
                  <a:spLocks noChangeShapeType="1"/>
                </p:cNvSpPr>
                <p:nvPr/>
              </p:nvSpPr>
              <p:spPr bwMode="auto">
                <a:xfrm>
                  <a:off x="2958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252"/>
                <p:cNvSpPr>
                  <a:spLocks noChangeShapeType="1"/>
                </p:cNvSpPr>
                <p:nvPr/>
              </p:nvSpPr>
              <p:spPr bwMode="auto">
                <a:xfrm>
                  <a:off x="2965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253"/>
                <p:cNvSpPr>
                  <a:spLocks noChangeShapeType="1"/>
                </p:cNvSpPr>
                <p:nvPr/>
              </p:nvSpPr>
              <p:spPr bwMode="auto">
                <a:xfrm>
                  <a:off x="297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254"/>
                <p:cNvSpPr>
                  <a:spLocks noChangeShapeType="1"/>
                </p:cNvSpPr>
                <p:nvPr/>
              </p:nvSpPr>
              <p:spPr bwMode="auto">
                <a:xfrm>
                  <a:off x="297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255"/>
                <p:cNvSpPr>
                  <a:spLocks noChangeShapeType="1"/>
                </p:cNvSpPr>
                <p:nvPr/>
              </p:nvSpPr>
              <p:spPr bwMode="auto">
                <a:xfrm>
                  <a:off x="298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256"/>
                <p:cNvSpPr>
                  <a:spLocks noChangeShapeType="1"/>
                </p:cNvSpPr>
                <p:nvPr/>
              </p:nvSpPr>
              <p:spPr bwMode="auto">
                <a:xfrm>
                  <a:off x="299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257"/>
                <p:cNvSpPr>
                  <a:spLocks noChangeShapeType="1"/>
                </p:cNvSpPr>
                <p:nvPr/>
              </p:nvSpPr>
              <p:spPr bwMode="auto">
                <a:xfrm>
                  <a:off x="300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Line 258"/>
                <p:cNvSpPr>
                  <a:spLocks noChangeShapeType="1"/>
                </p:cNvSpPr>
                <p:nvPr/>
              </p:nvSpPr>
              <p:spPr bwMode="auto">
                <a:xfrm>
                  <a:off x="300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259"/>
                <p:cNvSpPr>
                  <a:spLocks noChangeShapeType="1"/>
                </p:cNvSpPr>
                <p:nvPr/>
              </p:nvSpPr>
              <p:spPr bwMode="auto">
                <a:xfrm>
                  <a:off x="301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260"/>
                <p:cNvSpPr>
                  <a:spLocks noChangeShapeType="1"/>
                </p:cNvSpPr>
                <p:nvPr/>
              </p:nvSpPr>
              <p:spPr bwMode="auto">
                <a:xfrm>
                  <a:off x="302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261"/>
                <p:cNvSpPr>
                  <a:spLocks noChangeShapeType="1"/>
                </p:cNvSpPr>
                <p:nvPr/>
              </p:nvSpPr>
              <p:spPr bwMode="auto">
                <a:xfrm>
                  <a:off x="302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Line 262"/>
                <p:cNvSpPr>
                  <a:spLocks noChangeShapeType="1"/>
                </p:cNvSpPr>
                <p:nvPr/>
              </p:nvSpPr>
              <p:spPr bwMode="auto">
                <a:xfrm>
                  <a:off x="303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263"/>
                <p:cNvSpPr>
                  <a:spLocks noChangeShapeType="1"/>
                </p:cNvSpPr>
                <p:nvPr/>
              </p:nvSpPr>
              <p:spPr bwMode="auto">
                <a:xfrm>
                  <a:off x="304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264"/>
                <p:cNvSpPr>
                  <a:spLocks noChangeShapeType="1"/>
                </p:cNvSpPr>
                <p:nvPr/>
              </p:nvSpPr>
              <p:spPr bwMode="auto">
                <a:xfrm>
                  <a:off x="304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265"/>
                <p:cNvSpPr>
                  <a:spLocks noChangeShapeType="1"/>
                </p:cNvSpPr>
                <p:nvPr/>
              </p:nvSpPr>
              <p:spPr bwMode="auto">
                <a:xfrm>
                  <a:off x="305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Line 266"/>
                <p:cNvSpPr>
                  <a:spLocks noChangeShapeType="1"/>
                </p:cNvSpPr>
                <p:nvPr/>
              </p:nvSpPr>
              <p:spPr bwMode="auto">
                <a:xfrm>
                  <a:off x="306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Line 267"/>
                <p:cNvSpPr>
                  <a:spLocks noChangeShapeType="1"/>
                </p:cNvSpPr>
                <p:nvPr/>
              </p:nvSpPr>
              <p:spPr bwMode="auto">
                <a:xfrm>
                  <a:off x="3069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Line 268"/>
                <p:cNvSpPr>
                  <a:spLocks noChangeShapeType="1"/>
                </p:cNvSpPr>
                <p:nvPr/>
              </p:nvSpPr>
              <p:spPr bwMode="auto">
                <a:xfrm>
                  <a:off x="3076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Line 269"/>
                <p:cNvSpPr>
                  <a:spLocks noChangeShapeType="1"/>
                </p:cNvSpPr>
                <p:nvPr/>
              </p:nvSpPr>
              <p:spPr bwMode="auto">
                <a:xfrm>
                  <a:off x="3083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270"/>
                <p:cNvSpPr>
                  <a:spLocks noChangeShapeType="1"/>
                </p:cNvSpPr>
                <p:nvPr/>
              </p:nvSpPr>
              <p:spPr bwMode="auto">
                <a:xfrm>
                  <a:off x="309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Line 271"/>
                <p:cNvSpPr>
                  <a:spLocks noChangeShapeType="1"/>
                </p:cNvSpPr>
                <p:nvPr/>
              </p:nvSpPr>
              <p:spPr bwMode="auto">
                <a:xfrm>
                  <a:off x="309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Line 272"/>
                <p:cNvSpPr>
                  <a:spLocks noChangeShapeType="1"/>
                </p:cNvSpPr>
                <p:nvPr/>
              </p:nvSpPr>
              <p:spPr bwMode="auto">
                <a:xfrm>
                  <a:off x="310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273"/>
                <p:cNvSpPr>
                  <a:spLocks noChangeShapeType="1"/>
                </p:cNvSpPr>
                <p:nvPr/>
              </p:nvSpPr>
              <p:spPr bwMode="auto">
                <a:xfrm>
                  <a:off x="311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274"/>
                <p:cNvSpPr>
                  <a:spLocks noChangeShapeType="1"/>
                </p:cNvSpPr>
                <p:nvPr/>
              </p:nvSpPr>
              <p:spPr bwMode="auto">
                <a:xfrm>
                  <a:off x="311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275"/>
                <p:cNvSpPr>
                  <a:spLocks noChangeShapeType="1"/>
                </p:cNvSpPr>
                <p:nvPr/>
              </p:nvSpPr>
              <p:spPr bwMode="auto">
                <a:xfrm>
                  <a:off x="312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276"/>
                <p:cNvSpPr>
                  <a:spLocks noChangeShapeType="1"/>
                </p:cNvSpPr>
                <p:nvPr/>
              </p:nvSpPr>
              <p:spPr bwMode="auto">
                <a:xfrm>
                  <a:off x="313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Line 277"/>
                <p:cNvSpPr>
                  <a:spLocks noChangeShapeType="1"/>
                </p:cNvSpPr>
                <p:nvPr/>
              </p:nvSpPr>
              <p:spPr bwMode="auto">
                <a:xfrm>
                  <a:off x="313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Line 278"/>
                <p:cNvSpPr>
                  <a:spLocks noChangeShapeType="1"/>
                </p:cNvSpPr>
                <p:nvPr/>
              </p:nvSpPr>
              <p:spPr bwMode="auto">
                <a:xfrm>
                  <a:off x="314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Line 279"/>
                <p:cNvSpPr>
                  <a:spLocks noChangeShapeType="1"/>
                </p:cNvSpPr>
                <p:nvPr/>
              </p:nvSpPr>
              <p:spPr bwMode="auto">
                <a:xfrm>
                  <a:off x="315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Line 280"/>
                <p:cNvSpPr>
                  <a:spLocks noChangeShapeType="1"/>
                </p:cNvSpPr>
                <p:nvPr/>
              </p:nvSpPr>
              <p:spPr bwMode="auto">
                <a:xfrm>
                  <a:off x="316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Line 281"/>
                <p:cNvSpPr>
                  <a:spLocks noChangeShapeType="1"/>
                </p:cNvSpPr>
                <p:nvPr/>
              </p:nvSpPr>
              <p:spPr bwMode="auto">
                <a:xfrm>
                  <a:off x="3166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282"/>
                <p:cNvSpPr>
                  <a:spLocks noChangeShapeType="1"/>
                </p:cNvSpPr>
                <p:nvPr/>
              </p:nvSpPr>
              <p:spPr bwMode="auto">
                <a:xfrm>
                  <a:off x="3173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283"/>
                <p:cNvSpPr>
                  <a:spLocks noChangeShapeType="1"/>
                </p:cNvSpPr>
                <p:nvPr/>
              </p:nvSpPr>
              <p:spPr bwMode="auto">
                <a:xfrm>
                  <a:off x="3180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284"/>
                <p:cNvSpPr>
                  <a:spLocks noChangeShapeType="1"/>
                </p:cNvSpPr>
                <p:nvPr/>
              </p:nvSpPr>
              <p:spPr bwMode="auto">
                <a:xfrm>
                  <a:off x="318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285"/>
                <p:cNvSpPr>
                  <a:spLocks noChangeShapeType="1"/>
                </p:cNvSpPr>
                <p:nvPr/>
              </p:nvSpPr>
              <p:spPr bwMode="auto">
                <a:xfrm>
                  <a:off x="319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286"/>
                <p:cNvSpPr>
                  <a:spLocks noChangeShapeType="1"/>
                </p:cNvSpPr>
                <p:nvPr/>
              </p:nvSpPr>
              <p:spPr bwMode="auto">
                <a:xfrm>
                  <a:off x="320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Line 287"/>
                <p:cNvSpPr>
                  <a:spLocks noChangeShapeType="1"/>
                </p:cNvSpPr>
                <p:nvPr/>
              </p:nvSpPr>
              <p:spPr bwMode="auto">
                <a:xfrm>
                  <a:off x="320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288"/>
                <p:cNvSpPr>
                  <a:spLocks noChangeShapeType="1"/>
                </p:cNvSpPr>
                <p:nvPr/>
              </p:nvSpPr>
              <p:spPr bwMode="auto">
                <a:xfrm>
                  <a:off x="321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289"/>
                <p:cNvSpPr>
                  <a:spLocks noChangeShapeType="1"/>
                </p:cNvSpPr>
                <p:nvPr/>
              </p:nvSpPr>
              <p:spPr bwMode="auto">
                <a:xfrm>
                  <a:off x="322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290"/>
                <p:cNvSpPr>
                  <a:spLocks noChangeShapeType="1"/>
                </p:cNvSpPr>
                <p:nvPr/>
              </p:nvSpPr>
              <p:spPr bwMode="auto">
                <a:xfrm>
                  <a:off x="322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291"/>
                <p:cNvSpPr>
                  <a:spLocks noChangeShapeType="1"/>
                </p:cNvSpPr>
                <p:nvPr/>
              </p:nvSpPr>
              <p:spPr bwMode="auto">
                <a:xfrm>
                  <a:off x="323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292"/>
                <p:cNvSpPr>
                  <a:spLocks noChangeShapeType="1"/>
                </p:cNvSpPr>
                <p:nvPr/>
              </p:nvSpPr>
              <p:spPr bwMode="auto">
                <a:xfrm>
                  <a:off x="324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293"/>
                <p:cNvSpPr>
                  <a:spLocks noChangeShapeType="1"/>
                </p:cNvSpPr>
                <p:nvPr/>
              </p:nvSpPr>
              <p:spPr bwMode="auto">
                <a:xfrm>
                  <a:off x="325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294"/>
                <p:cNvSpPr>
                  <a:spLocks noChangeShapeType="1"/>
                </p:cNvSpPr>
                <p:nvPr/>
              </p:nvSpPr>
              <p:spPr bwMode="auto">
                <a:xfrm>
                  <a:off x="325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295"/>
                <p:cNvSpPr>
                  <a:spLocks noChangeShapeType="1"/>
                </p:cNvSpPr>
                <p:nvPr/>
              </p:nvSpPr>
              <p:spPr bwMode="auto">
                <a:xfrm>
                  <a:off x="326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296"/>
                <p:cNvSpPr>
                  <a:spLocks noChangeShapeType="1"/>
                </p:cNvSpPr>
                <p:nvPr/>
              </p:nvSpPr>
              <p:spPr bwMode="auto">
                <a:xfrm>
                  <a:off x="327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297"/>
                <p:cNvSpPr>
                  <a:spLocks noChangeShapeType="1"/>
                </p:cNvSpPr>
                <p:nvPr/>
              </p:nvSpPr>
              <p:spPr bwMode="auto">
                <a:xfrm>
                  <a:off x="327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298"/>
                <p:cNvSpPr>
                  <a:spLocks noChangeShapeType="1"/>
                </p:cNvSpPr>
                <p:nvPr/>
              </p:nvSpPr>
              <p:spPr bwMode="auto">
                <a:xfrm>
                  <a:off x="328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299"/>
                <p:cNvSpPr>
                  <a:spLocks noChangeShapeType="1"/>
                </p:cNvSpPr>
                <p:nvPr/>
              </p:nvSpPr>
              <p:spPr bwMode="auto">
                <a:xfrm>
                  <a:off x="329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300"/>
                <p:cNvSpPr>
                  <a:spLocks noChangeShapeType="1"/>
                </p:cNvSpPr>
                <p:nvPr/>
              </p:nvSpPr>
              <p:spPr bwMode="auto">
                <a:xfrm>
                  <a:off x="3298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301"/>
                <p:cNvSpPr>
                  <a:spLocks noChangeShapeType="1"/>
                </p:cNvSpPr>
                <p:nvPr/>
              </p:nvSpPr>
              <p:spPr bwMode="auto">
                <a:xfrm>
                  <a:off x="3305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302"/>
                <p:cNvSpPr>
                  <a:spLocks noChangeShapeType="1"/>
                </p:cNvSpPr>
                <p:nvPr/>
              </p:nvSpPr>
              <p:spPr bwMode="auto">
                <a:xfrm>
                  <a:off x="3312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303"/>
                <p:cNvSpPr>
                  <a:spLocks noChangeShapeType="1"/>
                </p:cNvSpPr>
                <p:nvPr/>
              </p:nvSpPr>
              <p:spPr bwMode="auto">
                <a:xfrm>
                  <a:off x="331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304"/>
                <p:cNvSpPr>
                  <a:spLocks noChangeShapeType="1"/>
                </p:cNvSpPr>
                <p:nvPr/>
              </p:nvSpPr>
              <p:spPr bwMode="auto">
                <a:xfrm>
                  <a:off x="332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305"/>
                <p:cNvSpPr>
                  <a:spLocks noChangeShapeType="1"/>
                </p:cNvSpPr>
                <p:nvPr/>
              </p:nvSpPr>
              <p:spPr bwMode="auto">
                <a:xfrm>
                  <a:off x="333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306"/>
                <p:cNvSpPr>
                  <a:spLocks noChangeShapeType="1"/>
                </p:cNvSpPr>
                <p:nvPr/>
              </p:nvSpPr>
              <p:spPr bwMode="auto">
                <a:xfrm>
                  <a:off x="334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307"/>
                <p:cNvSpPr>
                  <a:spLocks noChangeShapeType="1"/>
                </p:cNvSpPr>
                <p:nvPr/>
              </p:nvSpPr>
              <p:spPr bwMode="auto">
                <a:xfrm>
                  <a:off x="334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308"/>
                <p:cNvSpPr>
                  <a:spLocks noChangeShapeType="1"/>
                </p:cNvSpPr>
                <p:nvPr/>
              </p:nvSpPr>
              <p:spPr bwMode="auto">
                <a:xfrm>
                  <a:off x="335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309"/>
                <p:cNvSpPr>
                  <a:spLocks noChangeShapeType="1"/>
                </p:cNvSpPr>
                <p:nvPr/>
              </p:nvSpPr>
              <p:spPr bwMode="auto">
                <a:xfrm>
                  <a:off x="336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310"/>
                <p:cNvSpPr>
                  <a:spLocks noChangeShapeType="1"/>
                </p:cNvSpPr>
                <p:nvPr/>
              </p:nvSpPr>
              <p:spPr bwMode="auto">
                <a:xfrm>
                  <a:off x="336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311"/>
                <p:cNvSpPr>
                  <a:spLocks noChangeShapeType="1"/>
                </p:cNvSpPr>
                <p:nvPr/>
              </p:nvSpPr>
              <p:spPr bwMode="auto">
                <a:xfrm>
                  <a:off x="337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312"/>
                <p:cNvSpPr>
                  <a:spLocks noChangeShapeType="1"/>
                </p:cNvSpPr>
                <p:nvPr/>
              </p:nvSpPr>
              <p:spPr bwMode="auto">
                <a:xfrm>
                  <a:off x="338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313"/>
                <p:cNvSpPr>
                  <a:spLocks noChangeShapeType="1"/>
                </p:cNvSpPr>
                <p:nvPr/>
              </p:nvSpPr>
              <p:spPr bwMode="auto">
                <a:xfrm>
                  <a:off x="338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314"/>
                <p:cNvSpPr>
                  <a:spLocks noChangeShapeType="1"/>
                </p:cNvSpPr>
                <p:nvPr/>
              </p:nvSpPr>
              <p:spPr bwMode="auto">
                <a:xfrm>
                  <a:off x="339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315"/>
                <p:cNvSpPr>
                  <a:spLocks noChangeShapeType="1"/>
                </p:cNvSpPr>
                <p:nvPr/>
              </p:nvSpPr>
              <p:spPr bwMode="auto">
                <a:xfrm>
                  <a:off x="340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316"/>
                <p:cNvSpPr>
                  <a:spLocks noChangeShapeType="1"/>
                </p:cNvSpPr>
                <p:nvPr/>
              </p:nvSpPr>
              <p:spPr bwMode="auto">
                <a:xfrm>
                  <a:off x="341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317"/>
                <p:cNvSpPr>
                  <a:spLocks noChangeShapeType="1"/>
                </p:cNvSpPr>
                <p:nvPr/>
              </p:nvSpPr>
              <p:spPr bwMode="auto">
                <a:xfrm>
                  <a:off x="341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318"/>
                <p:cNvSpPr>
                  <a:spLocks noChangeShapeType="1"/>
                </p:cNvSpPr>
                <p:nvPr/>
              </p:nvSpPr>
              <p:spPr bwMode="auto">
                <a:xfrm>
                  <a:off x="3423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319"/>
                <p:cNvSpPr>
                  <a:spLocks noChangeShapeType="1"/>
                </p:cNvSpPr>
                <p:nvPr/>
              </p:nvSpPr>
              <p:spPr bwMode="auto">
                <a:xfrm>
                  <a:off x="3430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320"/>
                <p:cNvSpPr>
                  <a:spLocks noChangeShapeType="1"/>
                </p:cNvSpPr>
                <p:nvPr/>
              </p:nvSpPr>
              <p:spPr bwMode="auto">
                <a:xfrm>
                  <a:off x="3437" y="279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321"/>
                <p:cNvSpPr>
                  <a:spLocks noChangeShapeType="1"/>
                </p:cNvSpPr>
                <p:nvPr/>
              </p:nvSpPr>
              <p:spPr bwMode="auto">
                <a:xfrm>
                  <a:off x="344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322"/>
                <p:cNvSpPr>
                  <a:spLocks noChangeShapeType="1"/>
                </p:cNvSpPr>
                <p:nvPr/>
              </p:nvSpPr>
              <p:spPr bwMode="auto">
                <a:xfrm>
                  <a:off x="345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323"/>
                <p:cNvSpPr>
                  <a:spLocks noChangeShapeType="1"/>
                </p:cNvSpPr>
                <p:nvPr/>
              </p:nvSpPr>
              <p:spPr bwMode="auto">
                <a:xfrm>
                  <a:off x="345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324"/>
                <p:cNvSpPr>
                  <a:spLocks noChangeShapeType="1"/>
                </p:cNvSpPr>
                <p:nvPr/>
              </p:nvSpPr>
              <p:spPr bwMode="auto">
                <a:xfrm>
                  <a:off x="3465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325"/>
                <p:cNvSpPr>
                  <a:spLocks noChangeShapeType="1"/>
                </p:cNvSpPr>
                <p:nvPr/>
              </p:nvSpPr>
              <p:spPr bwMode="auto">
                <a:xfrm>
                  <a:off x="3472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326"/>
                <p:cNvSpPr>
                  <a:spLocks noChangeShapeType="1"/>
                </p:cNvSpPr>
                <p:nvPr/>
              </p:nvSpPr>
              <p:spPr bwMode="auto">
                <a:xfrm>
                  <a:off x="3479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327"/>
                <p:cNvSpPr>
                  <a:spLocks noChangeShapeType="1"/>
                </p:cNvSpPr>
                <p:nvPr/>
              </p:nvSpPr>
              <p:spPr bwMode="auto">
                <a:xfrm>
                  <a:off x="3486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328"/>
                <p:cNvSpPr>
                  <a:spLocks noChangeShapeType="1"/>
                </p:cNvSpPr>
                <p:nvPr/>
              </p:nvSpPr>
              <p:spPr bwMode="auto">
                <a:xfrm>
                  <a:off x="3493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329"/>
                <p:cNvSpPr>
                  <a:spLocks noChangeShapeType="1"/>
                </p:cNvSpPr>
                <p:nvPr/>
              </p:nvSpPr>
              <p:spPr bwMode="auto">
                <a:xfrm>
                  <a:off x="3500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330"/>
                <p:cNvSpPr>
                  <a:spLocks noChangeShapeType="1"/>
                </p:cNvSpPr>
                <p:nvPr/>
              </p:nvSpPr>
              <p:spPr bwMode="auto">
                <a:xfrm>
                  <a:off x="3507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331"/>
                <p:cNvSpPr>
                  <a:spLocks noChangeShapeType="1"/>
                </p:cNvSpPr>
                <p:nvPr/>
              </p:nvSpPr>
              <p:spPr bwMode="auto">
                <a:xfrm>
                  <a:off x="3514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332"/>
                <p:cNvSpPr>
                  <a:spLocks noChangeShapeType="1"/>
                </p:cNvSpPr>
                <p:nvPr/>
              </p:nvSpPr>
              <p:spPr bwMode="auto">
                <a:xfrm>
                  <a:off x="3521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Line 333"/>
                <p:cNvSpPr>
                  <a:spLocks noChangeShapeType="1"/>
                </p:cNvSpPr>
                <p:nvPr/>
              </p:nvSpPr>
              <p:spPr bwMode="auto">
                <a:xfrm>
                  <a:off x="3528" y="27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334"/>
                <p:cNvSpPr>
                  <a:spLocks noChangeShapeType="1"/>
                </p:cNvSpPr>
                <p:nvPr/>
              </p:nvSpPr>
              <p:spPr bwMode="auto">
                <a:xfrm>
                  <a:off x="3529" y="279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Line 335"/>
                <p:cNvSpPr>
                  <a:spLocks noChangeShapeType="1"/>
                </p:cNvSpPr>
                <p:nvPr/>
              </p:nvSpPr>
              <p:spPr bwMode="auto">
                <a:xfrm>
                  <a:off x="3529" y="280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336"/>
                <p:cNvSpPr>
                  <a:spLocks noChangeShapeType="1"/>
                </p:cNvSpPr>
                <p:nvPr/>
              </p:nvSpPr>
              <p:spPr bwMode="auto">
                <a:xfrm>
                  <a:off x="3529" y="281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337"/>
                <p:cNvSpPr>
                  <a:spLocks noChangeShapeType="1"/>
                </p:cNvSpPr>
                <p:nvPr/>
              </p:nvSpPr>
              <p:spPr bwMode="auto">
                <a:xfrm>
                  <a:off x="3529" y="281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338"/>
                <p:cNvSpPr>
                  <a:spLocks noChangeShapeType="1"/>
                </p:cNvSpPr>
                <p:nvPr/>
              </p:nvSpPr>
              <p:spPr bwMode="auto">
                <a:xfrm>
                  <a:off x="3529" y="282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339"/>
                <p:cNvSpPr>
                  <a:spLocks noChangeShapeType="1"/>
                </p:cNvSpPr>
                <p:nvPr/>
              </p:nvSpPr>
              <p:spPr bwMode="auto">
                <a:xfrm>
                  <a:off x="3529" y="283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Line 340"/>
                <p:cNvSpPr>
                  <a:spLocks noChangeShapeType="1"/>
                </p:cNvSpPr>
                <p:nvPr/>
              </p:nvSpPr>
              <p:spPr bwMode="auto">
                <a:xfrm>
                  <a:off x="3529" y="2839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Line 341"/>
                <p:cNvSpPr>
                  <a:spLocks noChangeShapeType="1"/>
                </p:cNvSpPr>
                <p:nvPr/>
              </p:nvSpPr>
              <p:spPr bwMode="auto">
                <a:xfrm>
                  <a:off x="3529" y="2846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Line 342"/>
                <p:cNvSpPr>
                  <a:spLocks noChangeShapeType="1"/>
                </p:cNvSpPr>
                <p:nvPr/>
              </p:nvSpPr>
              <p:spPr bwMode="auto">
                <a:xfrm>
                  <a:off x="3529" y="285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343"/>
                <p:cNvSpPr>
                  <a:spLocks noChangeShapeType="1"/>
                </p:cNvSpPr>
                <p:nvPr/>
              </p:nvSpPr>
              <p:spPr bwMode="auto">
                <a:xfrm>
                  <a:off x="3529" y="286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344"/>
                <p:cNvSpPr>
                  <a:spLocks noChangeShapeType="1"/>
                </p:cNvSpPr>
                <p:nvPr/>
              </p:nvSpPr>
              <p:spPr bwMode="auto">
                <a:xfrm>
                  <a:off x="3529" y="286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345"/>
                <p:cNvSpPr>
                  <a:spLocks noChangeShapeType="1"/>
                </p:cNvSpPr>
                <p:nvPr/>
              </p:nvSpPr>
              <p:spPr bwMode="auto">
                <a:xfrm>
                  <a:off x="3529" y="287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346"/>
                <p:cNvSpPr>
                  <a:spLocks noChangeShapeType="1"/>
                </p:cNvSpPr>
                <p:nvPr/>
              </p:nvSpPr>
              <p:spPr bwMode="auto">
                <a:xfrm>
                  <a:off x="3529" y="288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347"/>
                <p:cNvSpPr>
                  <a:spLocks noChangeShapeType="1"/>
                </p:cNvSpPr>
                <p:nvPr/>
              </p:nvSpPr>
              <p:spPr bwMode="auto">
                <a:xfrm>
                  <a:off x="3529" y="288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348"/>
                <p:cNvSpPr>
                  <a:spLocks noChangeShapeType="1"/>
                </p:cNvSpPr>
                <p:nvPr/>
              </p:nvSpPr>
              <p:spPr bwMode="auto">
                <a:xfrm>
                  <a:off x="3529" y="289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349"/>
                <p:cNvSpPr>
                  <a:spLocks noChangeShapeType="1"/>
                </p:cNvSpPr>
                <p:nvPr/>
              </p:nvSpPr>
              <p:spPr bwMode="auto">
                <a:xfrm>
                  <a:off x="3529" y="290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350"/>
                <p:cNvSpPr>
                  <a:spLocks noChangeShapeType="1"/>
                </p:cNvSpPr>
                <p:nvPr/>
              </p:nvSpPr>
              <p:spPr bwMode="auto">
                <a:xfrm>
                  <a:off x="3529" y="290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351"/>
                <p:cNvSpPr>
                  <a:spLocks noChangeShapeType="1"/>
                </p:cNvSpPr>
                <p:nvPr/>
              </p:nvSpPr>
              <p:spPr bwMode="auto">
                <a:xfrm>
                  <a:off x="3529" y="291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352"/>
                <p:cNvSpPr>
                  <a:spLocks noChangeShapeType="1"/>
                </p:cNvSpPr>
                <p:nvPr/>
              </p:nvSpPr>
              <p:spPr bwMode="auto">
                <a:xfrm>
                  <a:off x="3529" y="292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353"/>
                <p:cNvSpPr>
                  <a:spLocks noChangeShapeType="1"/>
                </p:cNvSpPr>
                <p:nvPr/>
              </p:nvSpPr>
              <p:spPr bwMode="auto">
                <a:xfrm>
                  <a:off x="3529" y="293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354"/>
                <p:cNvSpPr>
                  <a:spLocks noChangeShapeType="1"/>
                </p:cNvSpPr>
                <p:nvPr/>
              </p:nvSpPr>
              <p:spPr bwMode="auto">
                <a:xfrm>
                  <a:off x="3529" y="293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355"/>
                <p:cNvSpPr>
                  <a:spLocks noChangeShapeType="1"/>
                </p:cNvSpPr>
                <p:nvPr/>
              </p:nvSpPr>
              <p:spPr bwMode="auto">
                <a:xfrm>
                  <a:off x="3529" y="2943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356"/>
                <p:cNvSpPr>
                  <a:spLocks noChangeShapeType="1"/>
                </p:cNvSpPr>
                <p:nvPr/>
              </p:nvSpPr>
              <p:spPr bwMode="auto">
                <a:xfrm>
                  <a:off x="3529" y="2950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357"/>
                <p:cNvSpPr>
                  <a:spLocks noChangeShapeType="1"/>
                </p:cNvSpPr>
                <p:nvPr/>
              </p:nvSpPr>
              <p:spPr bwMode="auto">
                <a:xfrm>
                  <a:off x="3529" y="295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Line 358"/>
                <p:cNvSpPr>
                  <a:spLocks noChangeShapeType="1"/>
                </p:cNvSpPr>
                <p:nvPr/>
              </p:nvSpPr>
              <p:spPr bwMode="auto">
                <a:xfrm>
                  <a:off x="3529" y="296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Line 359"/>
                <p:cNvSpPr>
                  <a:spLocks noChangeShapeType="1"/>
                </p:cNvSpPr>
                <p:nvPr/>
              </p:nvSpPr>
              <p:spPr bwMode="auto">
                <a:xfrm>
                  <a:off x="3529" y="297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Line 360"/>
                <p:cNvSpPr>
                  <a:spLocks noChangeShapeType="1"/>
                </p:cNvSpPr>
                <p:nvPr/>
              </p:nvSpPr>
              <p:spPr bwMode="auto">
                <a:xfrm>
                  <a:off x="3529" y="297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Line 361"/>
                <p:cNvSpPr>
                  <a:spLocks noChangeShapeType="1"/>
                </p:cNvSpPr>
                <p:nvPr/>
              </p:nvSpPr>
              <p:spPr bwMode="auto">
                <a:xfrm>
                  <a:off x="3529" y="298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Line 362"/>
                <p:cNvSpPr>
                  <a:spLocks noChangeShapeType="1"/>
                </p:cNvSpPr>
                <p:nvPr/>
              </p:nvSpPr>
              <p:spPr bwMode="auto">
                <a:xfrm>
                  <a:off x="3529" y="29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Line 363"/>
                <p:cNvSpPr>
                  <a:spLocks noChangeShapeType="1"/>
                </p:cNvSpPr>
                <p:nvPr/>
              </p:nvSpPr>
              <p:spPr bwMode="auto">
                <a:xfrm>
                  <a:off x="3529" y="299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Line 364"/>
                <p:cNvSpPr>
                  <a:spLocks noChangeShapeType="1"/>
                </p:cNvSpPr>
                <p:nvPr/>
              </p:nvSpPr>
              <p:spPr bwMode="auto">
                <a:xfrm>
                  <a:off x="3529" y="300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Line 365"/>
                <p:cNvSpPr>
                  <a:spLocks noChangeShapeType="1"/>
                </p:cNvSpPr>
                <p:nvPr/>
              </p:nvSpPr>
              <p:spPr bwMode="auto">
                <a:xfrm>
                  <a:off x="3529" y="301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Line 366"/>
                <p:cNvSpPr>
                  <a:spLocks noChangeShapeType="1"/>
                </p:cNvSpPr>
                <p:nvPr/>
              </p:nvSpPr>
              <p:spPr bwMode="auto">
                <a:xfrm>
                  <a:off x="3529" y="302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Line 367"/>
                <p:cNvSpPr>
                  <a:spLocks noChangeShapeType="1"/>
                </p:cNvSpPr>
                <p:nvPr/>
              </p:nvSpPr>
              <p:spPr bwMode="auto">
                <a:xfrm>
                  <a:off x="3529" y="302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Line 368"/>
                <p:cNvSpPr>
                  <a:spLocks noChangeShapeType="1"/>
                </p:cNvSpPr>
                <p:nvPr/>
              </p:nvSpPr>
              <p:spPr bwMode="auto">
                <a:xfrm>
                  <a:off x="3529" y="303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Line 369"/>
                <p:cNvSpPr>
                  <a:spLocks noChangeShapeType="1"/>
                </p:cNvSpPr>
                <p:nvPr/>
              </p:nvSpPr>
              <p:spPr bwMode="auto">
                <a:xfrm>
                  <a:off x="3529" y="304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Line 370"/>
                <p:cNvSpPr>
                  <a:spLocks noChangeShapeType="1"/>
                </p:cNvSpPr>
                <p:nvPr/>
              </p:nvSpPr>
              <p:spPr bwMode="auto">
                <a:xfrm>
                  <a:off x="3529" y="304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Line 371"/>
                <p:cNvSpPr>
                  <a:spLocks noChangeShapeType="1"/>
                </p:cNvSpPr>
                <p:nvPr/>
              </p:nvSpPr>
              <p:spPr bwMode="auto">
                <a:xfrm>
                  <a:off x="3529" y="30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Line 372"/>
                <p:cNvSpPr>
                  <a:spLocks noChangeShapeType="1"/>
                </p:cNvSpPr>
                <p:nvPr/>
              </p:nvSpPr>
              <p:spPr bwMode="auto">
                <a:xfrm>
                  <a:off x="3529" y="3061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Line 373"/>
                <p:cNvSpPr>
                  <a:spLocks noChangeShapeType="1"/>
                </p:cNvSpPr>
                <p:nvPr/>
              </p:nvSpPr>
              <p:spPr bwMode="auto">
                <a:xfrm>
                  <a:off x="3529" y="3068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Line 374"/>
                <p:cNvSpPr>
                  <a:spLocks noChangeShapeType="1"/>
                </p:cNvSpPr>
                <p:nvPr/>
              </p:nvSpPr>
              <p:spPr bwMode="auto">
                <a:xfrm>
                  <a:off x="3529" y="3075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Line 375"/>
                <p:cNvSpPr>
                  <a:spLocks noChangeShapeType="1"/>
                </p:cNvSpPr>
                <p:nvPr/>
              </p:nvSpPr>
              <p:spPr bwMode="auto">
                <a:xfrm>
                  <a:off x="3529" y="308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Line 376"/>
                <p:cNvSpPr>
                  <a:spLocks noChangeShapeType="1"/>
                </p:cNvSpPr>
                <p:nvPr/>
              </p:nvSpPr>
              <p:spPr bwMode="auto">
                <a:xfrm>
                  <a:off x="3529" y="308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Line 377"/>
                <p:cNvSpPr>
                  <a:spLocks noChangeShapeType="1"/>
                </p:cNvSpPr>
                <p:nvPr/>
              </p:nvSpPr>
              <p:spPr bwMode="auto">
                <a:xfrm>
                  <a:off x="3529" y="309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Line 378"/>
                <p:cNvSpPr>
                  <a:spLocks noChangeShapeType="1"/>
                </p:cNvSpPr>
                <p:nvPr/>
              </p:nvSpPr>
              <p:spPr bwMode="auto">
                <a:xfrm>
                  <a:off x="3529" y="310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Line 379"/>
                <p:cNvSpPr>
                  <a:spLocks noChangeShapeType="1"/>
                </p:cNvSpPr>
                <p:nvPr/>
              </p:nvSpPr>
              <p:spPr bwMode="auto">
                <a:xfrm>
                  <a:off x="3529" y="311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Line 380"/>
                <p:cNvSpPr>
                  <a:spLocks noChangeShapeType="1"/>
                </p:cNvSpPr>
                <p:nvPr/>
              </p:nvSpPr>
              <p:spPr bwMode="auto">
                <a:xfrm>
                  <a:off x="3529" y="311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Line 381"/>
                <p:cNvSpPr>
                  <a:spLocks noChangeShapeType="1"/>
                </p:cNvSpPr>
                <p:nvPr/>
              </p:nvSpPr>
              <p:spPr bwMode="auto">
                <a:xfrm>
                  <a:off x="3529" y="312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Line 382"/>
                <p:cNvSpPr>
                  <a:spLocks noChangeShapeType="1"/>
                </p:cNvSpPr>
                <p:nvPr/>
              </p:nvSpPr>
              <p:spPr bwMode="auto">
                <a:xfrm>
                  <a:off x="3529" y="313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Line 383"/>
                <p:cNvSpPr>
                  <a:spLocks noChangeShapeType="1"/>
                </p:cNvSpPr>
                <p:nvPr/>
              </p:nvSpPr>
              <p:spPr bwMode="auto">
                <a:xfrm>
                  <a:off x="3529" y="313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Line 384"/>
                <p:cNvSpPr>
                  <a:spLocks noChangeShapeType="1"/>
                </p:cNvSpPr>
                <p:nvPr/>
              </p:nvSpPr>
              <p:spPr bwMode="auto">
                <a:xfrm>
                  <a:off x="3529" y="314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Line 385"/>
                <p:cNvSpPr>
                  <a:spLocks noChangeShapeType="1"/>
                </p:cNvSpPr>
                <p:nvPr/>
              </p:nvSpPr>
              <p:spPr bwMode="auto">
                <a:xfrm>
                  <a:off x="3529" y="315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Line 386"/>
                <p:cNvSpPr>
                  <a:spLocks noChangeShapeType="1"/>
                </p:cNvSpPr>
                <p:nvPr/>
              </p:nvSpPr>
              <p:spPr bwMode="auto">
                <a:xfrm>
                  <a:off x="3529" y="315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Line 387"/>
                <p:cNvSpPr>
                  <a:spLocks noChangeShapeType="1"/>
                </p:cNvSpPr>
                <p:nvPr/>
              </p:nvSpPr>
              <p:spPr bwMode="auto">
                <a:xfrm>
                  <a:off x="3529" y="316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Line 388"/>
                <p:cNvSpPr>
                  <a:spLocks noChangeShapeType="1"/>
                </p:cNvSpPr>
                <p:nvPr/>
              </p:nvSpPr>
              <p:spPr bwMode="auto">
                <a:xfrm>
                  <a:off x="3529" y="317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Line 389"/>
                <p:cNvSpPr>
                  <a:spLocks noChangeShapeType="1"/>
                </p:cNvSpPr>
                <p:nvPr/>
              </p:nvSpPr>
              <p:spPr bwMode="auto">
                <a:xfrm>
                  <a:off x="3529" y="318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Line 390"/>
                <p:cNvSpPr>
                  <a:spLocks noChangeShapeType="1"/>
                </p:cNvSpPr>
                <p:nvPr/>
              </p:nvSpPr>
              <p:spPr bwMode="auto">
                <a:xfrm>
                  <a:off x="3529" y="318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Line 391"/>
                <p:cNvSpPr>
                  <a:spLocks noChangeShapeType="1"/>
                </p:cNvSpPr>
                <p:nvPr/>
              </p:nvSpPr>
              <p:spPr bwMode="auto">
                <a:xfrm>
                  <a:off x="3529" y="3193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Line 392"/>
                <p:cNvSpPr>
                  <a:spLocks noChangeShapeType="1"/>
                </p:cNvSpPr>
                <p:nvPr/>
              </p:nvSpPr>
              <p:spPr bwMode="auto">
                <a:xfrm>
                  <a:off x="3529" y="3200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Line 393"/>
                <p:cNvSpPr>
                  <a:spLocks noChangeShapeType="1"/>
                </p:cNvSpPr>
                <p:nvPr/>
              </p:nvSpPr>
              <p:spPr bwMode="auto">
                <a:xfrm>
                  <a:off x="3529" y="3207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Line 394"/>
                <p:cNvSpPr>
                  <a:spLocks noChangeShapeType="1"/>
                </p:cNvSpPr>
                <p:nvPr/>
              </p:nvSpPr>
              <p:spPr bwMode="auto">
                <a:xfrm>
                  <a:off x="3529" y="321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Line 395"/>
                <p:cNvSpPr>
                  <a:spLocks noChangeShapeType="1"/>
                </p:cNvSpPr>
                <p:nvPr/>
              </p:nvSpPr>
              <p:spPr bwMode="auto">
                <a:xfrm>
                  <a:off x="3529" y="322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Line 396"/>
                <p:cNvSpPr>
                  <a:spLocks noChangeShapeType="1"/>
                </p:cNvSpPr>
                <p:nvPr/>
              </p:nvSpPr>
              <p:spPr bwMode="auto">
                <a:xfrm>
                  <a:off x="3529" y="322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Line 397"/>
                <p:cNvSpPr>
                  <a:spLocks noChangeShapeType="1"/>
                </p:cNvSpPr>
                <p:nvPr/>
              </p:nvSpPr>
              <p:spPr bwMode="auto">
                <a:xfrm>
                  <a:off x="3529" y="323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352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Line 399"/>
                <p:cNvSpPr>
                  <a:spLocks noChangeShapeType="1"/>
                </p:cNvSpPr>
                <p:nvPr/>
              </p:nvSpPr>
              <p:spPr bwMode="auto">
                <a:xfrm flipH="1">
                  <a:off x="352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Line 400"/>
                <p:cNvSpPr>
                  <a:spLocks noChangeShapeType="1"/>
                </p:cNvSpPr>
                <p:nvPr/>
              </p:nvSpPr>
              <p:spPr bwMode="auto">
                <a:xfrm flipH="1">
                  <a:off x="351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Line 401"/>
                <p:cNvSpPr>
                  <a:spLocks noChangeShapeType="1"/>
                </p:cNvSpPr>
                <p:nvPr/>
              </p:nvSpPr>
              <p:spPr bwMode="auto">
                <a:xfrm flipH="1">
                  <a:off x="350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350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349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4"/>
              <p:cNvGrpSpPr>
                <a:grpSpLocks/>
              </p:cNvGrpSpPr>
              <p:nvPr/>
            </p:nvGrpSpPr>
            <p:grpSpPr bwMode="auto">
              <a:xfrm>
                <a:off x="2298861" y="5296309"/>
                <a:ext cx="2775056" cy="1588"/>
                <a:chOff x="2105" y="3242"/>
                <a:chExt cx="1382" cy="1"/>
              </a:xfrm>
            </p:grpSpPr>
            <p:sp>
              <p:nvSpPr>
                <p:cNvPr id="571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348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347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347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346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345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410"/>
                <p:cNvSpPr>
                  <a:spLocks noChangeShapeType="1"/>
                </p:cNvSpPr>
                <p:nvPr/>
              </p:nvSpPr>
              <p:spPr bwMode="auto">
                <a:xfrm flipH="1">
                  <a:off x="345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344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343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Line 413"/>
                <p:cNvSpPr>
                  <a:spLocks noChangeShapeType="1"/>
                </p:cNvSpPr>
                <p:nvPr/>
              </p:nvSpPr>
              <p:spPr bwMode="auto">
                <a:xfrm flipH="1">
                  <a:off x="343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3423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Line 415"/>
                <p:cNvSpPr>
                  <a:spLocks noChangeShapeType="1"/>
                </p:cNvSpPr>
                <p:nvPr/>
              </p:nvSpPr>
              <p:spPr bwMode="auto">
                <a:xfrm flipH="1">
                  <a:off x="3416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340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340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Line 418"/>
                <p:cNvSpPr>
                  <a:spLocks noChangeShapeType="1"/>
                </p:cNvSpPr>
                <p:nvPr/>
              </p:nvSpPr>
              <p:spPr bwMode="auto">
                <a:xfrm flipH="1">
                  <a:off x="339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338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338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Line 421"/>
                <p:cNvSpPr>
                  <a:spLocks noChangeShapeType="1"/>
                </p:cNvSpPr>
                <p:nvPr/>
              </p:nvSpPr>
              <p:spPr bwMode="auto">
                <a:xfrm flipH="1">
                  <a:off x="337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422"/>
                <p:cNvSpPr>
                  <a:spLocks noChangeShapeType="1"/>
                </p:cNvSpPr>
                <p:nvPr/>
              </p:nvSpPr>
              <p:spPr bwMode="auto">
                <a:xfrm flipH="1">
                  <a:off x="336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Line 423"/>
                <p:cNvSpPr>
                  <a:spLocks noChangeShapeType="1"/>
                </p:cNvSpPr>
                <p:nvPr/>
              </p:nvSpPr>
              <p:spPr bwMode="auto">
                <a:xfrm flipH="1">
                  <a:off x="336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335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334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Line 426"/>
                <p:cNvSpPr>
                  <a:spLocks noChangeShapeType="1"/>
                </p:cNvSpPr>
                <p:nvPr/>
              </p:nvSpPr>
              <p:spPr bwMode="auto">
                <a:xfrm flipH="1">
                  <a:off x="334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333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428"/>
                <p:cNvSpPr>
                  <a:spLocks noChangeShapeType="1"/>
                </p:cNvSpPr>
                <p:nvPr/>
              </p:nvSpPr>
              <p:spPr bwMode="auto">
                <a:xfrm flipH="1">
                  <a:off x="332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429"/>
                <p:cNvSpPr>
                  <a:spLocks noChangeShapeType="1"/>
                </p:cNvSpPr>
                <p:nvPr/>
              </p:nvSpPr>
              <p:spPr bwMode="auto">
                <a:xfrm flipH="1">
                  <a:off x="331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430"/>
                <p:cNvSpPr>
                  <a:spLocks noChangeShapeType="1"/>
                </p:cNvSpPr>
                <p:nvPr/>
              </p:nvSpPr>
              <p:spPr bwMode="auto">
                <a:xfrm flipH="1">
                  <a:off x="331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Line 431"/>
                <p:cNvSpPr>
                  <a:spLocks noChangeShapeType="1"/>
                </p:cNvSpPr>
                <p:nvPr/>
              </p:nvSpPr>
              <p:spPr bwMode="auto">
                <a:xfrm flipH="1">
                  <a:off x="330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Line 432"/>
                <p:cNvSpPr>
                  <a:spLocks noChangeShapeType="1"/>
                </p:cNvSpPr>
                <p:nvPr/>
              </p:nvSpPr>
              <p:spPr bwMode="auto">
                <a:xfrm flipH="1">
                  <a:off x="3298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433"/>
                <p:cNvSpPr>
                  <a:spLocks noChangeShapeType="1"/>
                </p:cNvSpPr>
                <p:nvPr/>
              </p:nvSpPr>
              <p:spPr bwMode="auto">
                <a:xfrm flipH="1">
                  <a:off x="3291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284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27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327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326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325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439"/>
                <p:cNvSpPr>
                  <a:spLocks noChangeShapeType="1"/>
                </p:cNvSpPr>
                <p:nvPr/>
              </p:nvSpPr>
              <p:spPr bwMode="auto">
                <a:xfrm flipH="1">
                  <a:off x="325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440"/>
                <p:cNvSpPr>
                  <a:spLocks noChangeShapeType="1"/>
                </p:cNvSpPr>
                <p:nvPr/>
              </p:nvSpPr>
              <p:spPr bwMode="auto">
                <a:xfrm flipH="1">
                  <a:off x="324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441"/>
                <p:cNvSpPr>
                  <a:spLocks noChangeShapeType="1"/>
                </p:cNvSpPr>
                <p:nvPr/>
              </p:nvSpPr>
              <p:spPr bwMode="auto">
                <a:xfrm flipH="1">
                  <a:off x="323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442"/>
                <p:cNvSpPr>
                  <a:spLocks noChangeShapeType="1"/>
                </p:cNvSpPr>
                <p:nvPr/>
              </p:nvSpPr>
              <p:spPr bwMode="auto">
                <a:xfrm flipH="1">
                  <a:off x="322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443"/>
                <p:cNvSpPr>
                  <a:spLocks noChangeShapeType="1"/>
                </p:cNvSpPr>
                <p:nvPr/>
              </p:nvSpPr>
              <p:spPr bwMode="auto">
                <a:xfrm flipH="1">
                  <a:off x="322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444"/>
                <p:cNvSpPr>
                  <a:spLocks noChangeShapeType="1"/>
                </p:cNvSpPr>
                <p:nvPr/>
              </p:nvSpPr>
              <p:spPr bwMode="auto">
                <a:xfrm flipH="1">
                  <a:off x="321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445"/>
                <p:cNvSpPr>
                  <a:spLocks noChangeShapeType="1"/>
                </p:cNvSpPr>
                <p:nvPr/>
              </p:nvSpPr>
              <p:spPr bwMode="auto">
                <a:xfrm flipH="1">
                  <a:off x="320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446"/>
                <p:cNvSpPr>
                  <a:spLocks noChangeShapeType="1"/>
                </p:cNvSpPr>
                <p:nvPr/>
              </p:nvSpPr>
              <p:spPr bwMode="auto">
                <a:xfrm flipH="1">
                  <a:off x="320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Line 447"/>
                <p:cNvSpPr>
                  <a:spLocks noChangeShapeType="1"/>
                </p:cNvSpPr>
                <p:nvPr/>
              </p:nvSpPr>
              <p:spPr bwMode="auto">
                <a:xfrm flipH="1">
                  <a:off x="319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448"/>
                <p:cNvSpPr>
                  <a:spLocks noChangeShapeType="1"/>
                </p:cNvSpPr>
                <p:nvPr/>
              </p:nvSpPr>
              <p:spPr bwMode="auto">
                <a:xfrm flipH="1">
                  <a:off x="318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449"/>
                <p:cNvSpPr>
                  <a:spLocks noChangeShapeType="1"/>
                </p:cNvSpPr>
                <p:nvPr/>
              </p:nvSpPr>
              <p:spPr bwMode="auto">
                <a:xfrm flipH="1">
                  <a:off x="318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450"/>
                <p:cNvSpPr>
                  <a:spLocks noChangeShapeType="1"/>
                </p:cNvSpPr>
                <p:nvPr/>
              </p:nvSpPr>
              <p:spPr bwMode="auto">
                <a:xfrm flipH="1">
                  <a:off x="3173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451"/>
                <p:cNvSpPr>
                  <a:spLocks noChangeShapeType="1"/>
                </p:cNvSpPr>
                <p:nvPr/>
              </p:nvSpPr>
              <p:spPr bwMode="auto">
                <a:xfrm flipH="1">
                  <a:off x="3166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452"/>
                <p:cNvSpPr>
                  <a:spLocks noChangeShapeType="1"/>
                </p:cNvSpPr>
                <p:nvPr/>
              </p:nvSpPr>
              <p:spPr bwMode="auto">
                <a:xfrm flipH="1">
                  <a:off x="316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315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454"/>
                <p:cNvSpPr>
                  <a:spLocks noChangeShapeType="1"/>
                </p:cNvSpPr>
                <p:nvPr/>
              </p:nvSpPr>
              <p:spPr bwMode="auto">
                <a:xfrm flipH="1">
                  <a:off x="314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455"/>
                <p:cNvSpPr>
                  <a:spLocks noChangeShapeType="1"/>
                </p:cNvSpPr>
                <p:nvPr/>
              </p:nvSpPr>
              <p:spPr bwMode="auto">
                <a:xfrm flipH="1">
                  <a:off x="313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313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Line 457"/>
                <p:cNvSpPr>
                  <a:spLocks noChangeShapeType="1"/>
                </p:cNvSpPr>
                <p:nvPr/>
              </p:nvSpPr>
              <p:spPr bwMode="auto">
                <a:xfrm flipH="1">
                  <a:off x="312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458"/>
                <p:cNvSpPr>
                  <a:spLocks noChangeShapeType="1"/>
                </p:cNvSpPr>
                <p:nvPr/>
              </p:nvSpPr>
              <p:spPr bwMode="auto">
                <a:xfrm flipH="1">
                  <a:off x="311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459"/>
                <p:cNvSpPr>
                  <a:spLocks noChangeShapeType="1"/>
                </p:cNvSpPr>
                <p:nvPr/>
              </p:nvSpPr>
              <p:spPr bwMode="auto">
                <a:xfrm flipH="1">
                  <a:off x="311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310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461"/>
                <p:cNvSpPr>
                  <a:spLocks noChangeShapeType="1"/>
                </p:cNvSpPr>
                <p:nvPr/>
              </p:nvSpPr>
              <p:spPr bwMode="auto">
                <a:xfrm flipH="1">
                  <a:off x="309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462"/>
                <p:cNvSpPr>
                  <a:spLocks noChangeShapeType="1"/>
                </p:cNvSpPr>
                <p:nvPr/>
              </p:nvSpPr>
              <p:spPr bwMode="auto">
                <a:xfrm flipH="1">
                  <a:off x="309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463"/>
                <p:cNvSpPr>
                  <a:spLocks noChangeShapeType="1"/>
                </p:cNvSpPr>
                <p:nvPr/>
              </p:nvSpPr>
              <p:spPr bwMode="auto">
                <a:xfrm flipH="1">
                  <a:off x="308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464"/>
                <p:cNvSpPr>
                  <a:spLocks noChangeShapeType="1"/>
                </p:cNvSpPr>
                <p:nvPr/>
              </p:nvSpPr>
              <p:spPr bwMode="auto">
                <a:xfrm flipH="1">
                  <a:off x="3076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306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466"/>
                <p:cNvSpPr>
                  <a:spLocks noChangeShapeType="1"/>
                </p:cNvSpPr>
                <p:nvPr/>
              </p:nvSpPr>
              <p:spPr bwMode="auto">
                <a:xfrm flipH="1">
                  <a:off x="3062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467"/>
                <p:cNvSpPr>
                  <a:spLocks noChangeShapeType="1"/>
                </p:cNvSpPr>
                <p:nvPr/>
              </p:nvSpPr>
              <p:spPr bwMode="auto">
                <a:xfrm flipH="1">
                  <a:off x="305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468"/>
                <p:cNvSpPr>
                  <a:spLocks noChangeShapeType="1"/>
                </p:cNvSpPr>
                <p:nvPr/>
              </p:nvSpPr>
              <p:spPr bwMode="auto">
                <a:xfrm flipH="1">
                  <a:off x="304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469"/>
                <p:cNvSpPr>
                  <a:spLocks noChangeShapeType="1"/>
                </p:cNvSpPr>
                <p:nvPr/>
              </p:nvSpPr>
              <p:spPr bwMode="auto">
                <a:xfrm flipH="1">
                  <a:off x="304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470"/>
                <p:cNvSpPr>
                  <a:spLocks noChangeShapeType="1"/>
                </p:cNvSpPr>
                <p:nvPr/>
              </p:nvSpPr>
              <p:spPr bwMode="auto">
                <a:xfrm flipH="1">
                  <a:off x="303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471"/>
                <p:cNvSpPr>
                  <a:spLocks noChangeShapeType="1"/>
                </p:cNvSpPr>
                <p:nvPr/>
              </p:nvSpPr>
              <p:spPr bwMode="auto">
                <a:xfrm flipH="1">
                  <a:off x="302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472"/>
                <p:cNvSpPr>
                  <a:spLocks noChangeShapeType="1"/>
                </p:cNvSpPr>
                <p:nvPr/>
              </p:nvSpPr>
              <p:spPr bwMode="auto">
                <a:xfrm flipH="1">
                  <a:off x="302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473"/>
                <p:cNvSpPr>
                  <a:spLocks noChangeShapeType="1"/>
                </p:cNvSpPr>
                <p:nvPr/>
              </p:nvSpPr>
              <p:spPr bwMode="auto">
                <a:xfrm flipH="1">
                  <a:off x="301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474"/>
                <p:cNvSpPr>
                  <a:spLocks noChangeShapeType="1"/>
                </p:cNvSpPr>
                <p:nvPr/>
              </p:nvSpPr>
              <p:spPr bwMode="auto">
                <a:xfrm flipH="1">
                  <a:off x="300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475"/>
                <p:cNvSpPr>
                  <a:spLocks noChangeShapeType="1"/>
                </p:cNvSpPr>
                <p:nvPr/>
              </p:nvSpPr>
              <p:spPr bwMode="auto">
                <a:xfrm flipH="1">
                  <a:off x="300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476"/>
                <p:cNvSpPr>
                  <a:spLocks noChangeShapeType="1"/>
                </p:cNvSpPr>
                <p:nvPr/>
              </p:nvSpPr>
              <p:spPr bwMode="auto">
                <a:xfrm flipH="1">
                  <a:off x="299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298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478"/>
                <p:cNvSpPr>
                  <a:spLocks noChangeShapeType="1"/>
                </p:cNvSpPr>
                <p:nvPr/>
              </p:nvSpPr>
              <p:spPr bwMode="auto">
                <a:xfrm flipH="1">
                  <a:off x="297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479"/>
                <p:cNvSpPr>
                  <a:spLocks noChangeShapeType="1"/>
                </p:cNvSpPr>
                <p:nvPr/>
              </p:nvSpPr>
              <p:spPr bwMode="auto">
                <a:xfrm flipH="1">
                  <a:off x="297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Line 480"/>
                <p:cNvSpPr>
                  <a:spLocks noChangeShapeType="1"/>
                </p:cNvSpPr>
                <p:nvPr/>
              </p:nvSpPr>
              <p:spPr bwMode="auto">
                <a:xfrm flipH="1">
                  <a:off x="296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Line 481"/>
                <p:cNvSpPr>
                  <a:spLocks noChangeShapeType="1"/>
                </p:cNvSpPr>
                <p:nvPr/>
              </p:nvSpPr>
              <p:spPr bwMode="auto">
                <a:xfrm flipH="1">
                  <a:off x="295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Line 482"/>
                <p:cNvSpPr>
                  <a:spLocks noChangeShapeType="1"/>
                </p:cNvSpPr>
                <p:nvPr/>
              </p:nvSpPr>
              <p:spPr bwMode="auto">
                <a:xfrm flipH="1">
                  <a:off x="2951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Line 483"/>
                <p:cNvSpPr>
                  <a:spLocks noChangeShapeType="1"/>
                </p:cNvSpPr>
                <p:nvPr/>
              </p:nvSpPr>
              <p:spPr bwMode="auto">
                <a:xfrm flipH="1">
                  <a:off x="2944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Line 484"/>
                <p:cNvSpPr>
                  <a:spLocks noChangeShapeType="1"/>
                </p:cNvSpPr>
                <p:nvPr/>
              </p:nvSpPr>
              <p:spPr bwMode="auto">
                <a:xfrm flipH="1">
                  <a:off x="2937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Line 485"/>
                <p:cNvSpPr>
                  <a:spLocks noChangeShapeType="1"/>
                </p:cNvSpPr>
                <p:nvPr/>
              </p:nvSpPr>
              <p:spPr bwMode="auto">
                <a:xfrm flipH="1">
                  <a:off x="293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Line 486"/>
                <p:cNvSpPr>
                  <a:spLocks noChangeShapeType="1"/>
                </p:cNvSpPr>
                <p:nvPr/>
              </p:nvSpPr>
              <p:spPr bwMode="auto">
                <a:xfrm flipH="1">
                  <a:off x="292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Line 487"/>
                <p:cNvSpPr>
                  <a:spLocks noChangeShapeType="1"/>
                </p:cNvSpPr>
                <p:nvPr/>
              </p:nvSpPr>
              <p:spPr bwMode="auto">
                <a:xfrm flipH="1">
                  <a:off x="291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Line 488"/>
                <p:cNvSpPr>
                  <a:spLocks noChangeShapeType="1"/>
                </p:cNvSpPr>
                <p:nvPr/>
              </p:nvSpPr>
              <p:spPr bwMode="auto">
                <a:xfrm flipH="1">
                  <a:off x="291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Line 489"/>
                <p:cNvSpPr>
                  <a:spLocks noChangeShapeType="1"/>
                </p:cNvSpPr>
                <p:nvPr/>
              </p:nvSpPr>
              <p:spPr bwMode="auto">
                <a:xfrm flipH="1">
                  <a:off x="290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289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491"/>
                <p:cNvSpPr>
                  <a:spLocks noChangeShapeType="1"/>
                </p:cNvSpPr>
                <p:nvPr/>
              </p:nvSpPr>
              <p:spPr bwMode="auto">
                <a:xfrm flipH="1">
                  <a:off x="288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492"/>
                <p:cNvSpPr>
                  <a:spLocks noChangeShapeType="1"/>
                </p:cNvSpPr>
                <p:nvPr/>
              </p:nvSpPr>
              <p:spPr bwMode="auto">
                <a:xfrm flipH="1">
                  <a:off x="288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493"/>
                <p:cNvSpPr>
                  <a:spLocks noChangeShapeType="1"/>
                </p:cNvSpPr>
                <p:nvPr/>
              </p:nvSpPr>
              <p:spPr bwMode="auto">
                <a:xfrm flipH="1">
                  <a:off x="287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494"/>
                <p:cNvSpPr>
                  <a:spLocks noChangeShapeType="1"/>
                </p:cNvSpPr>
                <p:nvPr/>
              </p:nvSpPr>
              <p:spPr bwMode="auto">
                <a:xfrm flipH="1">
                  <a:off x="286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495"/>
                <p:cNvSpPr>
                  <a:spLocks noChangeShapeType="1"/>
                </p:cNvSpPr>
                <p:nvPr/>
              </p:nvSpPr>
              <p:spPr bwMode="auto">
                <a:xfrm flipH="1">
                  <a:off x="286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496"/>
                <p:cNvSpPr>
                  <a:spLocks noChangeShapeType="1"/>
                </p:cNvSpPr>
                <p:nvPr/>
              </p:nvSpPr>
              <p:spPr bwMode="auto">
                <a:xfrm flipH="1">
                  <a:off x="285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Line 497"/>
                <p:cNvSpPr>
                  <a:spLocks noChangeShapeType="1"/>
                </p:cNvSpPr>
                <p:nvPr/>
              </p:nvSpPr>
              <p:spPr bwMode="auto">
                <a:xfrm flipH="1">
                  <a:off x="284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284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283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500"/>
                <p:cNvSpPr>
                  <a:spLocks noChangeShapeType="1"/>
                </p:cNvSpPr>
                <p:nvPr/>
              </p:nvSpPr>
              <p:spPr bwMode="auto">
                <a:xfrm flipH="1">
                  <a:off x="282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281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502"/>
                <p:cNvSpPr>
                  <a:spLocks noChangeShapeType="1"/>
                </p:cNvSpPr>
                <p:nvPr/>
              </p:nvSpPr>
              <p:spPr bwMode="auto">
                <a:xfrm flipH="1">
                  <a:off x="2812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503"/>
                <p:cNvSpPr>
                  <a:spLocks noChangeShapeType="1"/>
                </p:cNvSpPr>
                <p:nvPr/>
              </p:nvSpPr>
              <p:spPr bwMode="auto">
                <a:xfrm flipH="1">
                  <a:off x="2805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504"/>
                <p:cNvSpPr>
                  <a:spLocks noChangeShapeType="1"/>
                </p:cNvSpPr>
                <p:nvPr/>
              </p:nvSpPr>
              <p:spPr bwMode="auto">
                <a:xfrm flipH="1">
                  <a:off x="279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505"/>
                <p:cNvSpPr>
                  <a:spLocks noChangeShapeType="1"/>
                </p:cNvSpPr>
                <p:nvPr/>
              </p:nvSpPr>
              <p:spPr bwMode="auto">
                <a:xfrm flipH="1">
                  <a:off x="279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278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507"/>
                <p:cNvSpPr>
                  <a:spLocks noChangeShapeType="1"/>
                </p:cNvSpPr>
                <p:nvPr/>
              </p:nvSpPr>
              <p:spPr bwMode="auto">
                <a:xfrm flipH="1">
                  <a:off x="277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508"/>
                <p:cNvSpPr>
                  <a:spLocks noChangeShapeType="1"/>
                </p:cNvSpPr>
                <p:nvPr/>
              </p:nvSpPr>
              <p:spPr bwMode="auto">
                <a:xfrm flipH="1">
                  <a:off x="277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509"/>
                <p:cNvSpPr>
                  <a:spLocks noChangeShapeType="1"/>
                </p:cNvSpPr>
                <p:nvPr/>
              </p:nvSpPr>
              <p:spPr bwMode="auto">
                <a:xfrm flipH="1">
                  <a:off x="276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510"/>
                <p:cNvSpPr>
                  <a:spLocks noChangeShapeType="1"/>
                </p:cNvSpPr>
                <p:nvPr/>
              </p:nvSpPr>
              <p:spPr bwMode="auto">
                <a:xfrm flipH="1">
                  <a:off x="275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511"/>
                <p:cNvSpPr>
                  <a:spLocks noChangeShapeType="1"/>
                </p:cNvSpPr>
                <p:nvPr/>
              </p:nvSpPr>
              <p:spPr bwMode="auto">
                <a:xfrm flipH="1">
                  <a:off x="275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512"/>
                <p:cNvSpPr>
                  <a:spLocks noChangeShapeType="1"/>
                </p:cNvSpPr>
                <p:nvPr/>
              </p:nvSpPr>
              <p:spPr bwMode="auto">
                <a:xfrm flipH="1">
                  <a:off x="274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513"/>
                <p:cNvSpPr>
                  <a:spLocks noChangeShapeType="1"/>
                </p:cNvSpPr>
                <p:nvPr/>
              </p:nvSpPr>
              <p:spPr bwMode="auto">
                <a:xfrm flipH="1">
                  <a:off x="273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514"/>
                <p:cNvSpPr>
                  <a:spLocks noChangeShapeType="1"/>
                </p:cNvSpPr>
                <p:nvPr/>
              </p:nvSpPr>
              <p:spPr bwMode="auto">
                <a:xfrm flipH="1">
                  <a:off x="272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515"/>
                <p:cNvSpPr>
                  <a:spLocks noChangeShapeType="1"/>
                </p:cNvSpPr>
                <p:nvPr/>
              </p:nvSpPr>
              <p:spPr bwMode="auto">
                <a:xfrm flipH="1">
                  <a:off x="272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516"/>
                <p:cNvSpPr>
                  <a:spLocks noChangeShapeType="1"/>
                </p:cNvSpPr>
                <p:nvPr/>
              </p:nvSpPr>
              <p:spPr bwMode="auto">
                <a:xfrm flipH="1">
                  <a:off x="271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517"/>
                <p:cNvSpPr>
                  <a:spLocks noChangeShapeType="1"/>
                </p:cNvSpPr>
                <p:nvPr/>
              </p:nvSpPr>
              <p:spPr bwMode="auto">
                <a:xfrm flipH="1">
                  <a:off x="270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518"/>
                <p:cNvSpPr>
                  <a:spLocks noChangeShapeType="1"/>
                </p:cNvSpPr>
                <p:nvPr/>
              </p:nvSpPr>
              <p:spPr bwMode="auto">
                <a:xfrm flipH="1">
                  <a:off x="2701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694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520"/>
                <p:cNvSpPr>
                  <a:spLocks noChangeShapeType="1"/>
                </p:cNvSpPr>
                <p:nvPr/>
              </p:nvSpPr>
              <p:spPr bwMode="auto">
                <a:xfrm flipH="1">
                  <a:off x="268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521"/>
                <p:cNvSpPr>
                  <a:spLocks noChangeShapeType="1"/>
                </p:cNvSpPr>
                <p:nvPr/>
              </p:nvSpPr>
              <p:spPr bwMode="auto">
                <a:xfrm flipH="1">
                  <a:off x="268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522"/>
                <p:cNvSpPr>
                  <a:spLocks noChangeShapeType="1"/>
                </p:cNvSpPr>
                <p:nvPr/>
              </p:nvSpPr>
              <p:spPr bwMode="auto">
                <a:xfrm flipH="1">
                  <a:off x="267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523"/>
                <p:cNvSpPr>
                  <a:spLocks noChangeShapeType="1"/>
                </p:cNvSpPr>
                <p:nvPr/>
              </p:nvSpPr>
              <p:spPr bwMode="auto">
                <a:xfrm flipH="1">
                  <a:off x="266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524"/>
                <p:cNvSpPr>
                  <a:spLocks noChangeShapeType="1"/>
                </p:cNvSpPr>
                <p:nvPr/>
              </p:nvSpPr>
              <p:spPr bwMode="auto">
                <a:xfrm flipH="1">
                  <a:off x="266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265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526"/>
                <p:cNvSpPr>
                  <a:spLocks noChangeShapeType="1"/>
                </p:cNvSpPr>
                <p:nvPr/>
              </p:nvSpPr>
              <p:spPr bwMode="auto">
                <a:xfrm flipH="1">
                  <a:off x="264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527"/>
                <p:cNvSpPr>
                  <a:spLocks noChangeShapeType="1"/>
                </p:cNvSpPr>
                <p:nvPr/>
              </p:nvSpPr>
              <p:spPr bwMode="auto">
                <a:xfrm flipH="1">
                  <a:off x="263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528"/>
                <p:cNvSpPr>
                  <a:spLocks noChangeShapeType="1"/>
                </p:cNvSpPr>
                <p:nvPr/>
              </p:nvSpPr>
              <p:spPr bwMode="auto">
                <a:xfrm flipH="1">
                  <a:off x="263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529"/>
                <p:cNvSpPr>
                  <a:spLocks noChangeShapeType="1"/>
                </p:cNvSpPr>
                <p:nvPr/>
              </p:nvSpPr>
              <p:spPr bwMode="auto">
                <a:xfrm flipH="1">
                  <a:off x="262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530"/>
                <p:cNvSpPr>
                  <a:spLocks noChangeShapeType="1"/>
                </p:cNvSpPr>
                <p:nvPr/>
              </p:nvSpPr>
              <p:spPr bwMode="auto">
                <a:xfrm flipH="1">
                  <a:off x="261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531"/>
                <p:cNvSpPr>
                  <a:spLocks noChangeShapeType="1"/>
                </p:cNvSpPr>
                <p:nvPr/>
              </p:nvSpPr>
              <p:spPr bwMode="auto">
                <a:xfrm flipH="1">
                  <a:off x="261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532"/>
                <p:cNvSpPr>
                  <a:spLocks noChangeShapeType="1"/>
                </p:cNvSpPr>
                <p:nvPr/>
              </p:nvSpPr>
              <p:spPr bwMode="auto">
                <a:xfrm flipH="1">
                  <a:off x="2604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533"/>
                <p:cNvSpPr>
                  <a:spLocks noChangeShapeType="1"/>
                </p:cNvSpPr>
                <p:nvPr/>
              </p:nvSpPr>
              <p:spPr bwMode="auto">
                <a:xfrm flipH="1">
                  <a:off x="2597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534"/>
                <p:cNvSpPr>
                  <a:spLocks noChangeShapeType="1"/>
                </p:cNvSpPr>
                <p:nvPr/>
              </p:nvSpPr>
              <p:spPr bwMode="auto">
                <a:xfrm flipH="1">
                  <a:off x="2590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535"/>
                <p:cNvSpPr>
                  <a:spLocks noChangeShapeType="1"/>
                </p:cNvSpPr>
                <p:nvPr/>
              </p:nvSpPr>
              <p:spPr bwMode="auto">
                <a:xfrm flipH="1">
                  <a:off x="258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536"/>
                <p:cNvSpPr>
                  <a:spLocks noChangeShapeType="1"/>
                </p:cNvSpPr>
                <p:nvPr/>
              </p:nvSpPr>
              <p:spPr bwMode="auto">
                <a:xfrm flipH="1">
                  <a:off x="257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537"/>
                <p:cNvSpPr>
                  <a:spLocks noChangeShapeType="1"/>
                </p:cNvSpPr>
                <p:nvPr/>
              </p:nvSpPr>
              <p:spPr bwMode="auto">
                <a:xfrm flipH="1">
                  <a:off x="257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538"/>
                <p:cNvSpPr>
                  <a:spLocks noChangeShapeType="1"/>
                </p:cNvSpPr>
                <p:nvPr/>
              </p:nvSpPr>
              <p:spPr bwMode="auto">
                <a:xfrm flipH="1">
                  <a:off x="256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539"/>
                <p:cNvSpPr>
                  <a:spLocks noChangeShapeType="1"/>
                </p:cNvSpPr>
                <p:nvPr/>
              </p:nvSpPr>
              <p:spPr bwMode="auto">
                <a:xfrm flipH="1">
                  <a:off x="255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540"/>
                <p:cNvSpPr>
                  <a:spLocks noChangeShapeType="1"/>
                </p:cNvSpPr>
                <p:nvPr/>
              </p:nvSpPr>
              <p:spPr bwMode="auto">
                <a:xfrm flipH="1">
                  <a:off x="254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541"/>
                <p:cNvSpPr>
                  <a:spLocks noChangeShapeType="1"/>
                </p:cNvSpPr>
                <p:nvPr/>
              </p:nvSpPr>
              <p:spPr bwMode="auto">
                <a:xfrm flipH="1">
                  <a:off x="254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542"/>
                <p:cNvSpPr>
                  <a:spLocks noChangeShapeType="1"/>
                </p:cNvSpPr>
                <p:nvPr/>
              </p:nvSpPr>
              <p:spPr bwMode="auto">
                <a:xfrm flipH="1">
                  <a:off x="253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252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544"/>
                <p:cNvSpPr>
                  <a:spLocks noChangeShapeType="1"/>
                </p:cNvSpPr>
                <p:nvPr/>
              </p:nvSpPr>
              <p:spPr bwMode="auto">
                <a:xfrm flipH="1">
                  <a:off x="252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545"/>
                <p:cNvSpPr>
                  <a:spLocks noChangeShapeType="1"/>
                </p:cNvSpPr>
                <p:nvPr/>
              </p:nvSpPr>
              <p:spPr bwMode="auto">
                <a:xfrm flipH="1">
                  <a:off x="251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546"/>
                <p:cNvSpPr>
                  <a:spLocks noChangeShapeType="1"/>
                </p:cNvSpPr>
                <p:nvPr/>
              </p:nvSpPr>
              <p:spPr bwMode="auto">
                <a:xfrm flipH="1">
                  <a:off x="250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547"/>
                <p:cNvSpPr>
                  <a:spLocks noChangeShapeType="1"/>
                </p:cNvSpPr>
                <p:nvPr/>
              </p:nvSpPr>
              <p:spPr bwMode="auto">
                <a:xfrm flipH="1">
                  <a:off x="250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548"/>
                <p:cNvSpPr>
                  <a:spLocks noChangeShapeType="1"/>
                </p:cNvSpPr>
                <p:nvPr/>
              </p:nvSpPr>
              <p:spPr bwMode="auto">
                <a:xfrm flipH="1">
                  <a:off x="249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549"/>
                <p:cNvSpPr>
                  <a:spLocks noChangeShapeType="1"/>
                </p:cNvSpPr>
                <p:nvPr/>
              </p:nvSpPr>
              <p:spPr bwMode="auto">
                <a:xfrm flipH="1">
                  <a:off x="248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550"/>
                <p:cNvSpPr>
                  <a:spLocks noChangeShapeType="1"/>
                </p:cNvSpPr>
                <p:nvPr/>
              </p:nvSpPr>
              <p:spPr bwMode="auto">
                <a:xfrm flipH="1">
                  <a:off x="247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551"/>
                <p:cNvSpPr>
                  <a:spLocks noChangeShapeType="1"/>
                </p:cNvSpPr>
                <p:nvPr/>
              </p:nvSpPr>
              <p:spPr bwMode="auto">
                <a:xfrm flipH="1">
                  <a:off x="2472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552"/>
                <p:cNvSpPr>
                  <a:spLocks noChangeShapeType="1"/>
                </p:cNvSpPr>
                <p:nvPr/>
              </p:nvSpPr>
              <p:spPr bwMode="auto">
                <a:xfrm flipH="1">
                  <a:off x="2465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553"/>
                <p:cNvSpPr>
                  <a:spLocks noChangeShapeType="1"/>
                </p:cNvSpPr>
                <p:nvPr/>
              </p:nvSpPr>
              <p:spPr bwMode="auto">
                <a:xfrm flipH="1">
                  <a:off x="2458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554"/>
                <p:cNvSpPr>
                  <a:spLocks noChangeShapeType="1"/>
                </p:cNvSpPr>
                <p:nvPr/>
              </p:nvSpPr>
              <p:spPr bwMode="auto">
                <a:xfrm flipH="1">
                  <a:off x="245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555"/>
                <p:cNvSpPr>
                  <a:spLocks noChangeShapeType="1"/>
                </p:cNvSpPr>
                <p:nvPr/>
              </p:nvSpPr>
              <p:spPr bwMode="auto">
                <a:xfrm flipH="1">
                  <a:off x="244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556"/>
                <p:cNvSpPr>
                  <a:spLocks noChangeShapeType="1"/>
                </p:cNvSpPr>
                <p:nvPr/>
              </p:nvSpPr>
              <p:spPr bwMode="auto">
                <a:xfrm flipH="1">
                  <a:off x="243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557"/>
                <p:cNvSpPr>
                  <a:spLocks noChangeShapeType="1"/>
                </p:cNvSpPr>
                <p:nvPr/>
              </p:nvSpPr>
              <p:spPr bwMode="auto">
                <a:xfrm flipH="1">
                  <a:off x="243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558"/>
                <p:cNvSpPr>
                  <a:spLocks noChangeShapeType="1"/>
                </p:cNvSpPr>
                <p:nvPr/>
              </p:nvSpPr>
              <p:spPr bwMode="auto">
                <a:xfrm flipH="1">
                  <a:off x="242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Line 559"/>
                <p:cNvSpPr>
                  <a:spLocks noChangeShapeType="1"/>
                </p:cNvSpPr>
                <p:nvPr/>
              </p:nvSpPr>
              <p:spPr bwMode="auto">
                <a:xfrm flipH="1">
                  <a:off x="241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Line 560"/>
                <p:cNvSpPr>
                  <a:spLocks noChangeShapeType="1"/>
                </p:cNvSpPr>
                <p:nvPr/>
              </p:nvSpPr>
              <p:spPr bwMode="auto">
                <a:xfrm flipH="1">
                  <a:off x="241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240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239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563"/>
                <p:cNvSpPr>
                  <a:spLocks noChangeShapeType="1"/>
                </p:cNvSpPr>
                <p:nvPr/>
              </p:nvSpPr>
              <p:spPr bwMode="auto">
                <a:xfrm flipH="1">
                  <a:off x="238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564"/>
                <p:cNvSpPr>
                  <a:spLocks noChangeShapeType="1"/>
                </p:cNvSpPr>
                <p:nvPr/>
              </p:nvSpPr>
              <p:spPr bwMode="auto">
                <a:xfrm flipH="1">
                  <a:off x="238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237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566"/>
                <p:cNvSpPr>
                  <a:spLocks noChangeShapeType="1"/>
                </p:cNvSpPr>
                <p:nvPr/>
              </p:nvSpPr>
              <p:spPr bwMode="auto">
                <a:xfrm flipH="1">
                  <a:off x="236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567"/>
                <p:cNvSpPr>
                  <a:spLocks noChangeShapeType="1"/>
                </p:cNvSpPr>
                <p:nvPr/>
              </p:nvSpPr>
              <p:spPr bwMode="auto">
                <a:xfrm flipH="1">
                  <a:off x="236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235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569"/>
                <p:cNvSpPr>
                  <a:spLocks noChangeShapeType="1"/>
                </p:cNvSpPr>
                <p:nvPr/>
              </p:nvSpPr>
              <p:spPr bwMode="auto">
                <a:xfrm flipH="1">
                  <a:off x="234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570"/>
                <p:cNvSpPr>
                  <a:spLocks noChangeShapeType="1"/>
                </p:cNvSpPr>
                <p:nvPr/>
              </p:nvSpPr>
              <p:spPr bwMode="auto">
                <a:xfrm flipH="1">
                  <a:off x="2340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571"/>
                <p:cNvSpPr>
                  <a:spLocks noChangeShapeType="1"/>
                </p:cNvSpPr>
                <p:nvPr/>
              </p:nvSpPr>
              <p:spPr bwMode="auto">
                <a:xfrm flipH="1">
                  <a:off x="2333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572"/>
                <p:cNvSpPr>
                  <a:spLocks noChangeShapeType="1"/>
                </p:cNvSpPr>
                <p:nvPr/>
              </p:nvSpPr>
              <p:spPr bwMode="auto">
                <a:xfrm flipH="1">
                  <a:off x="2326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573"/>
                <p:cNvSpPr>
                  <a:spLocks noChangeShapeType="1"/>
                </p:cNvSpPr>
                <p:nvPr/>
              </p:nvSpPr>
              <p:spPr bwMode="auto">
                <a:xfrm flipH="1">
                  <a:off x="232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574"/>
                <p:cNvSpPr>
                  <a:spLocks noChangeShapeType="1"/>
                </p:cNvSpPr>
                <p:nvPr/>
              </p:nvSpPr>
              <p:spPr bwMode="auto">
                <a:xfrm flipH="1">
                  <a:off x="231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575"/>
                <p:cNvSpPr>
                  <a:spLocks noChangeShapeType="1"/>
                </p:cNvSpPr>
                <p:nvPr/>
              </p:nvSpPr>
              <p:spPr bwMode="auto">
                <a:xfrm flipH="1">
                  <a:off x="230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576"/>
                <p:cNvSpPr>
                  <a:spLocks noChangeShapeType="1"/>
                </p:cNvSpPr>
                <p:nvPr/>
              </p:nvSpPr>
              <p:spPr bwMode="auto">
                <a:xfrm flipH="1">
                  <a:off x="229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577"/>
                <p:cNvSpPr>
                  <a:spLocks noChangeShapeType="1"/>
                </p:cNvSpPr>
                <p:nvPr/>
              </p:nvSpPr>
              <p:spPr bwMode="auto">
                <a:xfrm flipH="1">
                  <a:off x="229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28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579"/>
                <p:cNvSpPr>
                  <a:spLocks noChangeShapeType="1"/>
                </p:cNvSpPr>
                <p:nvPr/>
              </p:nvSpPr>
              <p:spPr bwMode="auto">
                <a:xfrm flipH="1">
                  <a:off x="227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580"/>
                <p:cNvSpPr>
                  <a:spLocks noChangeShapeType="1"/>
                </p:cNvSpPr>
                <p:nvPr/>
              </p:nvSpPr>
              <p:spPr bwMode="auto">
                <a:xfrm flipH="1">
                  <a:off x="227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581"/>
                <p:cNvSpPr>
                  <a:spLocks noChangeShapeType="1"/>
                </p:cNvSpPr>
                <p:nvPr/>
              </p:nvSpPr>
              <p:spPr bwMode="auto">
                <a:xfrm flipH="1">
                  <a:off x="226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582"/>
                <p:cNvSpPr>
                  <a:spLocks noChangeShapeType="1"/>
                </p:cNvSpPr>
                <p:nvPr/>
              </p:nvSpPr>
              <p:spPr bwMode="auto">
                <a:xfrm flipH="1">
                  <a:off x="225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583"/>
                <p:cNvSpPr>
                  <a:spLocks noChangeShapeType="1"/>
                </p:cNvSpPr>
                <p:nvPr/>
              </p:nvSpPr>
              <p:spPr bwMode="auto">
                <a:xfrm flipH="1">
                  <a:off x="225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584"/>
                <p:cNvSpPr>
                  <a:spLocks noChangeShapeType="1"/>
                </p:cNvSpPr>
                <p:nvPr/>
              </p:nvSpPr>
              <p:spPr bwMode="auto">
                <a:xfrm flipH="1">
                  <a:off x="224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585"/>
                <p:cNvSpPr>
                  <a:spLocks noChangeShapeType="1"/>
                </p:cNvSpPr>
                <p:nvPr/>
              </p:nvSpPr>
              <p:spPr bwMode="auto">
                <a:xfrm flipH="1">
                  <a:off x="2236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586"/>
                <p:cNvSpPr>
                  <a:spLocks noChangeShapeType="1"/>
                </p:cNvSpPr>
                <p:nvPr/>
              </p:nvSpPr>
              <p:spPr bwMode="auto">
                <a:xfrm flipH="1">
                  <a:off x="222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587"/>
                <p:cNvSpPr>
                  <a:spLocks noChangeShapeType="1"/>
                </p:cNvSpPr>
                <p:nvPr/>
              </p:nvSpPr>
              <p:spPr bwMode="auto">
                <a:xfrm flipH="1">
                  <a:off x="222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588"/>
                <p:cNvSpPr>
                  <a:spLocks noChangeShapeType="1"/>
                </p:cNvSpPr>
                <p:nvPr/>
              </p:nvSpPr>
              <p:spPr bwMode="auto">
                <a:xfrm flipH="1">
                  <a:off x="221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Line 589"/>
                <p:cNvSpPr>
                  <a:spLocks noChangeShapeType="1"/>
                </p:cNvSpPr>
                <p:nvPr/>
              </p:nvSpPr>
              <p:spPr bwMode="auto">
                <a:xfrm flipH="1">
                  <a:off x="220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590"/>
                <p:cNvSpPr>
                  <a:spLocks noChangeShapeType="1"/>
                </p:cNvSpPr>
                <p:nvPr/>
              </p:nvSpPr>
              <p:spPr bwMode="auto">
                <a:xfrm flipH="1">
                  <a:off x="220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Line 591"/>
                <p:cNvSpPr>
                  <a:spLocks noChangeShapeType="1"/>
                </p:cNvSpPr>
                <p:nvPr/>
              </p:nvSpPr>
              <p:spPr bwMode="auto">
                <a:xfrm flipH="1">
                  <a:off x="219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Line 592"/>
                <p:cNvSpPr>
                  <a:spLocks noChangeShapeType="1"/>
                </p:cNvSpPr>
                <p:nvPr/>
              </p:nvSpPr>
              <p:spPr bwMode="auto">
                <a:xfrm flipH="1">
                  <a:off x="218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593"/>
                <p:cNvSpPr>
                  <a:spLocks noChangeShapeType="1"/>
                </p:cNvSpPr>
                <p:nvPr/>
              </p:nvSpPr>
              <p:spPr bwMode="auto">
                <a:xfrm flipH="1">
                  <a:off x="218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594"/>
                <p:cNvSpPr>
                  <a:spLocks noChangeShapeType="1"/>
                </p:cNvSpPr>
                <p:nvPr/>
              </p:nvSpPr>
              <p:spPr bwMode="auto">
                <a:xfrm flipH="1">
                  <a:off x="217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595"/>
                <p:cNvSpPr>
                  <a:spLocks noChangeShapeType="1"/>
                </p:cNvSpPr>
                <p:nvPr/>
              </p:nvSpPr>
              <p:spPr bwMode="auto">
                <a:xfrm flipH="1">
                  <a:off x="216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596"/>
                <p:cNvSpPr>
                  <a:spLocks noChangeShapeType="1"/>
                </p:cNvSpPr>
                <p:nvPr/>
              </p:nvSpPr>
              <p:spPr bwMode="auto">
                <a:xfrm flipH="1">
                  <a:off x="216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597"/>
                <p:cNvSpPr>
                  <a:spLocks noChangeShapeType="1"/>
                </p:cNvSpPr>
                <p:nvPr/>
              </p:nvSpPr>
              <p:spPr bwMode="auto">
                <a:xfrm flipH="1">
                  <a:off x="215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598"/>
                <p:cNvSpPr>
                  <a:spLocks noChangeShapeType="1"/>
                </p:cNvSpPr>
                <p:nvPr/>
              </p:nvSpPr>
              <p:spPr bwMode="auto">
                <a:xfrm flipH="1">
                  <a:off x="214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599"/>
                <p:cNvSpPr>
                  <a:spLocks noChangeShapeType="1"/>
                </p:cNvSpPr>
                <p:nvPr/>
              </p:nvSpPr>
              <p:spPr bwMode="auto">
                <a:xfrm flipH="1">
                  <a:off x="213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600"/>
                <p:cNvSpPr>
                  <a:spLocks noChangeShapeType="1"/>
                </p:cNvSpPr>
                <p:nvPr/>
              </p:nvSpPr>
              <p:spPr bwMode="auto">
                <a:xfrm flipH="1">
                  <a:off x="213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601"/>
                <p:cNvSpPr>
                  <a:spLocks noChangeShapeType="1"/>
                </p:cNvSpPr>
                <p:nvPr/>
              </p:nvSpPr>
              <p:spPr bwMode="auto">
                <a:xfrm flipH="1">
                  <a:off x="2125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602"/>
                <p:cNvSpPr>
                  <a:spLocks noChangeShapeType="1"/>
                </p:cNvSpPr>
                <p:nvPr/>
              </p:nvSpPr>
              <p:spPr bwMode="auto">
                <a:xfrm flipH="1">
                  <a:off x="2118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2111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604"/>
                <p:cNvSpPr>
                  <a:spLocks noChangeShapeType="1"/>
                </p:cNvSpPr>
                <p:nvPr/>
              </p:nvSpPr>
              <p:spPr bwMode="auto">
                <a:xfrm flipH="1">
                  <a:off x="210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05"/>
              <p:cNvGrpSpPr>
                <a:grpSpLocks/>
              </p:cNvGrpSpPr>
              <p:nvPr/>
            </p:nvGrpSpPr>
            <p:grpSpPr bwMode="auto">
              <a:xfrm>
                <a:off x="585639" y="4411280"/>
                <a:ext cx="3887559" cy="887540"/>
                <a:chOff x="1251" y="2797"/>
                <a:chExt cx="1937" cy="446"/>
              </a:xfrm>
            </p:grpSpPr>
            <p:sp>
              <p:nvSpPr>
                <p:cNvPr id="371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209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607"/>
                <p:cNvSpPr>
                  <a:spLocks noChangeShapeType="1"/>
                </p:cNvSpPr>
                <p:nvPr/>
              </p:nvSpPr>
              <p:spPr bwMode="auto">
                <a:xfrm flipH="1">
                  <a:off x="209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608"/>
                <p:cNvSpPr>
                  <a:spLocks noChangeShapeType="1"/>
                </p:cNvSpPr>
                <p:nvPr/>
              </p:nvSpPr>
              <p:spPr bwMode="auto">
                <a:xfrm flipH="1">
                  <a:off x="208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609"/>
                <p:cNvSpPr>
                  <a:spLocks noChangeShapeType="1"/>
                </p:cNvSpPr>
                <p:nvPr/>
              </p:nvSpPr>
              <p:spPr bwMode="auto">
                <a:xfrm flipH="1">
                  <a:off x="207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610"/>
                <p:cNvSpPr>
                  <a:spLocks noChangeShapeType="1"/>
                </p:cNvSpPr>
                <p:nvPr/>
              </p:nvSpPr>
              <p:spPr bwMode="auto">
                <a:xfrm flipH="1">
                  <a:off x="207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611"/>
                <p:cNvSpPr>
                  <a:spLocks noChangeShapeType="1"/>
                </p:cNvSpPr>
                <p:nvPr/>
              </p:nvSpPr>
              <p:spPr bwMode="auto">
                <a:xfrm flipH="1">
                  <a:off x="206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612"/>
                <p:cNvSpPr>
                  <a:spLocks noChangeShapeType="1"/>
                </p:cNvSpPr>
                <p:nvPr/>
              </p:nvSpPr>
              <p:spPr bwMode="auto">
                <a:xfrm flipH="1">
                  <a:off x="205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613"/>
                <p:cNvSpPr>
                  <a:spLocks noChangeShapeType="1"/>
                </p:cNvSpPr>
                <p:nvPr/>
              </p:nvSpPr>
              <p:spPr bwMode="auto">
                <a:xfrm flipH="1">
                  <a:off x="204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614"/>
                <p:cNvSpPr>
                  <a:spLocks noChangeShapeType="1"/>
                </p:cNvSpPr>
                <p:nvPr/>
              </p:nvSpPr>
              <p:spPr bwMode="auto">
                <a:xfrm flipH="1">
                  <a:off x="204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615"/>
                <p:cNvSpPr>
                  <a:spLocks noChangeShapeType="1"/>
                </p:cNvSpPr>
                <p:nvPr/>
              </p:nvSpPr>
              <p:spPr bwMode="auto">
                <a:xfrm flipH="1">
                  <a:off x="203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616"/>
                <p:cNvSpPr>
                  <a:spLocks noChangeShapeType="1"/>
                </p:cNvSpPr>
                <p:nvPr/>
              </p:nvSpPr>
              <p:spPr bwMode="auto">
                <a:xfrm flipH="1">
                  <a:off x="202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617"/>
                <p:cNvSpPr>
                  <a:spLocks noChangeShapeType="1"/>
                </p:cNvSpPr>
                <p:nvPr/>
              </p:nvSpPr>
              <p:spPr bwMode="auto">
                <a:xfrm flipH="1">
                  <a:off x="202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618"/>
                <p:cNvSpPr>
                  <a:spLocks noChangeShapeType="1"/>
                </p:cNvSpPr>
                <p:nvPr/>
              </p:nvSpPr>
              <p:spPr bwMode="auto">
                <a:xfrm flipH="1">
                  <a:off x="201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619"/>
                <p:cNvSpPr>
                  <a:spLocks noChangeShapeType="1"/>
                </p:cNvSpPr>
                <p:nvPr/>
              </p:nvSpPr>
              <p:spPr bwMode="auto">
                <a:xfrm flipH="1">
                  <a:off x="200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620"/>
                <p:cNvSpPr>
                  <a:spLocks noChangeShapeType="1"/>
                </p:cNvSpPr>
                <p:nvPr/>
              </p:nvSpPr>
              <p:spPr bwMode="auto">
                <a:xfrm flipH="1">
                  <a:off x="200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621"/>
                <p:cNvSpPr>
                  <a:spLocks noChangeShapeType="1"/>
                </p:cNvSpPr>
                <p:nvPr/>
              </p:nvSpPr>
              <p:spPr bwMode="auto">
                <a:xfrm flipH="1">
                  <a:off x="1993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1986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197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197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625"/>
                <p:cNvSpPr>
                  <a:spLocks noChangeShapeType="1"/>
                </p:cNvSpPr>
                <p:nvPr/>
              </p:nvSpPr>
              <p:spPr bwMode="auto">
                <a:xfrm flipH="1">
                  <a:off x="196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195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195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194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193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630"/>
                <p:cNvSpPr>
                  <a:spLocks noChangeShapeType="1"/>
                </p:cNvSpPr>
                <p:nvPr/>
              </p:nvSpPr>
              <p:spPr bwMode="auto">
                <a:xfrm flipH="1">
                  <a:off x="193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631"/>
                <p:cNvSpPr>
                  <a:spLocks noChangeShapeType="1"/>
                </p:cNvSpPr>
                <p:nvPr/>
              </p:nvSpPr>
              <p:spPr bwMode="auto">
                <a:xfrm flipH="1">
                  <a:off x="192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632"/>
                <p:cNvSpPr>
                  <a:spLocks noChangeShapeType="1"/>
                </p:cNvSpPr>
                <p:nvPr/>
              </p:nvSpPr>
              <p:spPr bwMode="auto">
                <a:xfrm flipH="1">
                  <a:off x="191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633"/>
                <p:cNvSpPr>
                  <a:spLocks noChangeShapeType="1"/>
                </p:cNvSpPr>
                <p:nvPr/>
              </p:nvSpPr>
              <p:spPr bwMode="auto">
                <a:xfrm flipH="1">
                  <a:off x="191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634"/>
                <p:cNvSpPr>
                  <a:spLocks noChangeShapeType="1"/>
                </p:cNvSpPr>
                <p:nvPr/>
              </p:nvSpPr>
              <p:spPr bwMode="auto">
                <a:xfrm flipH="1">
                  <a:off x="190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635"/>
                <p:cNvSpPr>
                  <a:spLocks noChangeShapeType="1"/>
                </p:cNvSpPr>
                <p:nvPr/>
              </p:nvSpPr>
              <p:spPr bwMode="auto">
                <a:xfrm flipH="1">
                  <a:off x="189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636"/>
                <p:cNvSpPr>
                  <a:spLocks noChangeShapeType="1"/>
                </p:cNvSpPr>
                <p:nvPr/>
              </p:nvSpPr>
              <p:spPr bwMode="auto">
                <a:xfrm flipH="1">
                  <a:off x="188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637"/>
                <p:cNvSpPr>
                  <a:spLocks noChangeShapeType="1"/>
                </p:cNvSpPr>
                <p:nvPr/>
              </p:nvSpPr>
              <p:spPr bwMode="auto">
                <a:xfrm flipH="1">
                  <a:off x="188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638"/>
                <p:cNvSpPr>
                  <a:spLocks noChangeShapeType="1"/>
                </p:cNvSpPr>
                <p:nvPr/>
              </p:nvSpPr>
              <p:spPr bwMode="auto">
                <a:xfrm flipH="1">
                  <a:off x="187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1868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1861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641"/>
                <p:cNvSpPr>
                  <a:spLocks noChangeShapeType="1"/>
                </p:cNvSpPr>
                <p:nvPr/>
              </p:nvSpPr>
              <p:spPr bwMode="auto">
                <a:xfrm flipH="1">
                  <a:off x="1854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642"/>
                <p:cNvSpPr>
                  <a:spLocks noChangeShapeType="1"/>
                </p:cNvSpPr>
                <p:nvPr/>
              </p:nvSpPr>
              <p:spPr bwMode="auto">
                <a:xfrm flipH="1">
                  <a:off x="184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643"/>
                <p:cNvSpPr>
                  <a:spLocks noChangeShapeType="1"/>
                </p:cNvSpPr>
                <p:nvPr/>
              </p:nvSpPr>
              <p:spPr bwMode="auto">
                <a:xfrm flipH="1">
                  <a:off x="184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183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645"/>
                <p:cNvSpPr>
                  <a:spLocks noChangeShapeType="1"/>
                </p:cNvSpPr>
                <p:nvPr/>
              </p:nvSpPr>
              <p:spPr bwMode="auto">
                <a:xfrm flipH="1">
                  <a:off x="182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646"/>
                <p:cNvSpPr>
                  <a:spLocks noChangeShapeType="1"/>
                </p:cNvSpPr>
                <p:nvPr/>
              </p:nvSpPr>
              <p:spPr bwMode="auto">
                <a:xfrm flipH="1">
                  <a:off x="182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647"/>
                <p:cNvSpPr>
                  <a:spLocks noChangeShapeType="1"/>
                </p:cNvSpPr>
                <p:nvPr/>
              </p:nvSpPr>
              <p:spPr bwMode="auto">
                <a:xfrm flipH="1">
                  <a:off x="181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648"/>
                <p:cNvSpPr>
                  <a:spLocks noChangeShapeType="1"/>
                </p:cNvSpPr>
                <p:nvPr/>
              </p:nvSpPr>
              <p:spPr bwMode="auto">
                <a:xfrm flipH="1">
                  <a:off x="180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649"/>
                <p:cNvSpPr>
                  <a:spLocks noChangeShapeType="1"/>
                </p:cNvSpPr>
                <p:nvPr/>
              </p:nvSpPr>
              <p:spPr bwMode="auto">
                <a:xfrm flipH="1">
                  <a:off x="179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179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651"/>
                <p:cNvSpPr>
                  <a:spLocks noChangeShapeType="1"/>
                </p:cNvSpPr>
                <p:nvPr/>
              </p:nvSpPr>
              <p:spPr bwMode="auto">
                <a:xfrm flipH="1">
                  <a:off x="178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177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653"/>
                <p:cNvSpPr>
                  <a:spLocks noChangeShapeType="1"/>
                </p:cNvSpPr>
                <p:nvPr/>
              </p:nvSpPr>
              <p:spPr bwMode="auto">
                <a:xfrm flipH="1">
                  <a:off x="177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654"/>
                <p:cNvSpPr>
                  <a:spLocks noChangeShapeType="1"/>
                </p:cNvSpPr>
                <p:nvPr/>
              </p:nvSpPr>
              <p:spPr bwMode="auto">
                <a:xfrm flipH="1">
                  <a:off x="1764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1757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656"/>
                <p:cNvSpPr>
                  <a:spLocks noChangeShapeType="1"/>
                </p:cNvSpPr>
                <p:nvPr/>
              </p:nvSpPr>
              <p:spPr bwMode="auto">
                <a:xfrm flipH="1">
                  <a:off x="175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657"/>
                <p:cNvSpPr>
                  <a:spLocks noChangeShapeType="1"/>
                </p:cNvSpPr>
                <p:nvPr/>
              </p:nvSpPr>
              <p:spPr bwMode="auto">
                <a:xfrm flipH="1">
                  <a:off x="174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658"/>
                <p:cNvSpPr>
                  <a:spLocks noChangeShapeType="1"/>
                </p:cNvSpPr>
                <p:nvPr/>
              </p:nvSpPr>
              <p:spPr bwMode="auto">
                <a:xfrm flipH="1">
                  <a:off x="173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659"/>
                <p:cNvSpPr>
                  <a:spLocks noChangeShapeType="1"/>
                </p:cNvSpPr>
                <p:nvPr/>
              </p:nvSpPr>
              <p:spPr bwMode="auto">
                <a:xfrm flipH="1">
                  <a:off x="173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660"/>
                <p:cNvSpPr>
                  <a:spLocks noChangeShapeType="1"/>
                </p:cNvSpPr>
                <p:nvPr/>
              </p:nvSpPr>
              <p:spPr bwMode="auto">
                <a:xfrm flipH="1">
                  <a:off x="172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661"/>
                <p:cNvSpPr>
                  <a:spLocks noChangeShapeType="1"/>
                </p:cNvSpPr>
                <p:nvPr/>
              </p:nvSpPr>
              <p:spPr bwMode="auto">
                <a:xfrm flipH="1">
                  <a:off x="171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662"/>
                <p:cNvSpPr>
                  <a:spLocks noChangeShapeType="1"/>
                </p:cNvSpPr>
                <p:nvPr/>
              </p:nvSpPr>
              <p:spPr bwMode="auto">
                <a:xfrm flipH="1">
                  <a:off x="170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663"/>
                <p:cNvSpPr>
                  <a:spLocks noChangeShapeType="1"/>
                </p:cNvSpPr>
                <p:nvPr/>
              </p:nvSpPr>
              <p:spPr bwMode="auto">
                <a:xfrm flipH="1">
                  <a:off x="170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664"/>
                <p:cNvSpPr>
                  <a:spLocks noChangeShapeType="1"/>
                </p:cNvSpPr>
                <p:nvPr/>
              </p:nvSpPr>
              <p:spPr bwMode="auto">
                <a:xfrm flipH="1">
                  <a:off x="169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665"/>
                <p:cNvSpPr>
                  <a:spLocks noChangeShapeType="1"/>
                </p:cNvSpPr>
                <p:nvPr/>
              </p:nvSpPr>
              <p:spPr bwMode="auto">
                <a:xfrm flipH="1">
                  <a:off x="168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666"/>
                <p:cNvSpPr>
                  <a:spLocks noChangeShapeType="1"/>
                </p:cNvSpPr>
                <p:nvPr/>
              </p:nvSpPr>
              <p:spPr bwMode="auto">
                <a:xfrm flipH="1">
                  <a:off x="168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667"/>
                <p:cNvSpPr>
                  <a:spLocks noChangeShapeType="1"/>
                </p:cNvSpPr>
                <p:nvPr/>
              </p:nvSpPr>
              <p:spPr bwMode="auto">
                <a:xfrm flipH="1">
                  <a:off x="167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668"/>
                <p:cNvSpPr>
                  <a:spLocks noChangeShapeType="1"/>
                </p:cNvSpPr>
                <p:nvPr/>
              </p:nvSpPr>
              <p:spPr bwMode="auto">
                <a:xfrm flipH="1">
                  <a:off x="166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66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670"/>
                <p:cNvSpPr>
                  <a:spLocks noChangeShapeType="1"/>
                </p:cNvSpPr>
                <p:nvPr/>
              </p:nvSpPr>
              <p:spPr bwMode="auto">
                <a:xfrm flipH="1">
                  <a:off x="165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671"/>
                <p:cNvSpPr>
                  <a:spLocks noChangeShapeType="1"/>
                </p:cNvSpPr>
                <p:nvPr/>
              </p:nvSpPr>
              <p:spPr bwMode="auto">
                <a:xfrm flipH="1">
                  <a:off x="1646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672"/>
                <p:cNvSpPr>
                  <a:spLocks noChangeShapeType="1"/>
                </p:cNvSpPr>
                <p:nvPr/>
              </p:nvSpPr>
              <p:spPr bwMode="auto">
                <a:xfrm flipH="1">
                  <a:off x="163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673"/>
                <p:cNvSpPr>
                  <a:spLocks noChangeShapeType="1"/>
                </p:cNvSpPr>
                <p:nvPr/>
              </p:nvSpPr>
              <p:spPr bwMode="auto">
                <a:xfrm flipH="1">
                  <a:off x="1632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674"/>
                <p:cNvSpPr>
                  <a:spLocks noChangeShapeType="1"/>
                </p:cNvSpPr>
                <p:nvPr/>
              </p:nvSpPr>
              <p:spPr bwMode="auto">
                <a:xfrm flipH="1">
                  <a:off x="162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675"/>
                <p:cNvSpPr>
                  <a:spLocks noChangeShapeType="1"/>
                </p:cNvSpPr>
                <p:nvPr/>
              </p:nvSpPr>
              <p:spPr bwMode="auto">
                <a:xfrm flipH="1">
                  <a:off x="161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676"/>
                <p:cNvSpPr>
                  <a:spLocks noChangeShapeType="1"/>
                </p:cNvSpPr>
                <p:nvPr/>
              </p:nvSpPr>
              <p:spPr bwMode="auto">
                <a:xfrm flipH="1">
                  <a:off x="161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677"/>
                <p:cNvSpPr>
                  <a:spLocks noChangeShapeType="1"/>
                </p:cNvSpPr>
                <p:nvPr/>
              </p:nvSpPr>
              <p:spPr bwMode="auto">
                <a:xfrm flipH="1">
                  <a:off x="160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678"/>
                <p:cNvSpPr>
                  <a:spLocks noChangeShapeType="1"/>
                </p:cNvSpPr>
                <p:nvPr/>
              </p:nvSpPr>
              <p:spPr bwMode="auto">
                <a:xfrm flipH="1">
                  <a:off x="159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679"/>
                <p:cNvSpPr>
                  <a:spLocks noChangeShapeType="1"/>
                </p:cNvSpPr>
                <p:nvPr/>
              </p:nvSpPr>
              <p:spPr bwMode="auto">
                <a:xfrm flipH="1">
                  <a:off x="159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680"/>
                <p:cNvSpPr>
                  <a:spLocks noChangeShapeType="1"/>
                </p:cNvSpPr>
                <p:nvPr/>
              </p:nvSpPr>
              <p:spPr bwMode="auto">
                <a:xfrm flipH="1">
                  <a:off x="158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681"/>
                <p:cNvSpPr>
                  <a:spLocks noChangeShapeType="1"/>
                </p:cNvSpPr>
                <p:nvPr/>
              </p:nvSpPr>
              <p:spPr bwMode="auto">
                <a:xfrm flipH="1">
                  <a:off x="157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682"/>
                <p:cNvSpPr>
                  <a:spLocks noChangeShapeType="1"/>
                </p:cNvSpPr>
                <p:nvPr/>
              </p:nvSpPr>
              <p:spPr bwMode="auto">
                <a:xfrm flipH="1">
                  <a:off x="157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683"/>
                <p:cNvSpPr>
                  <a:spLocks noChangeShapeType="1"/>
                </p:cNvSpPr>
                <p:nvPr/>
              </p:nvSpPr>
              <p:spPr bwMode="auto">
                <a:xfrm flipH="1">
                  <a:off x="156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155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685"/>
                <p:cNvSpPr>
                  <a:spLocks noChangeShapeType="1"/>
                </p:cNvSpPr>
                <p:nvPr/>
              </p:nvSpPr>
              <p:spPr bwMode="auto">
                <a:xfrm flipH="1">
                  <a:off x="154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154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687"/>
                <p:cNvSpPr>
                  <a:spLocks noChangeShapeType="1"/>
                </p:cNvSpPr>
                <p:nvPr/>
              </p:nvSpPr>
              <p:spPr bwMode="auto">
                <a:xfrm flipH="1">
                  <a:off x="153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688"/>
                <p:cNvSpPr>
                  <a:spLocks noChangeShapeType="1"/>
                </p:cNvSpPr>
                <p:nvPr/>
              </p:nvSpPr>
              <p:spPr bwMode="auto">
                <a:xfrm flipH="1">
                  <a:off x="152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689"/>
                <p:cNvSpPr>
                  <a:spLocks noChangeShapeType="1"/>
                </p:cNvSpPr>
                <p:nvPr/>
              </p:nvSpPr>
              <p:spPr bwMode="auto">
                <a:xfrm flipH="1">
                  <a:off x="1521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690"/>
                <p:cNvSpPr>
                  <a:spLocks noChangeShapeType="1"/>
                </p:cNvSpPr>
                <p:nvPr/>
              </p:nvSpPr>
              <p:spPr bwMode="auto">
                <a:xfrm flipH="1">
                  <a:off x="1514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691"/>
                <p:cNvSpPr>
                  <a:spLocks noChangeShapeType="1"/>
                </p:cNvSpPr>
                <p:nvPr/>
              </p:nvSpPr>
              <p:spPr bwMode="auto">
                <a:xfrm flipH="1">
                  <a:off x="1507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692"/>
                <p:cNvSpPr>
                  <a:spLocks noChangeShapeType="1"/>
                </p:cNvSpPr>
                <p:nvPr/>
              </p:nvSpPr>
              <p:spPr bwMode="auto">
                <a:xfrm flipH="1">
                  <a:off x="150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693"/>
                <p:cNvSpPr>
                  <a:spLocks noChangeShapeType="1"/>
                </p:cNvSpPr>
                <p:nvPr/>
              </p:nvSpPr>
              <p:spPr bwMode="auto">
                <a:xfrm flipH="1">
                  <a:off x="149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694"/>
                <p:cNvSpPr>
                  <a:spLocks noChangeShapeType="1"/>
                </p:cNvSpPr>
                <p:nvPr/>
              </p:nvSpPr>
              <p:spPr bwMode="auto">
                <a:xfrm flipH="1">
                  <a:off x="148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695"/>
                <p:cNvSpPr>
                  <a:spLocks noChangeShapeType="1"/>
                </p:cNvSpPr>
                <p:nvPr/>
              </p:nvSpPr>
              <p:spPr bwMode="auto">
                <a:xfrm flipH="1">
                  <a:off x="148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696"/>
                <p:cNvSpPr>
                  <a:spLocks noChangeShapeType="1"/>
                </p:cNvSpPr>
                <p:nvPr/>
              </p:nvSpPr>
              <p:spPr bwMode="auto">
                <a:xfrm flipH="1">
                  <a:off x="147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697"/>
                <p:cNvSpPr>
                  <a:spLocks noChangeShapeType="1"/>
                </p:cNvSpPr>
                <p:nvPr/>
              </p:nvSpPr>
              <p:spPr bwMode="auto">
                <a:xfrm flipH="1">
                  <a:off x="146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698"/>
                <p:cNvSpPr>
                  <a:spLocks noChangeShapeType="1"/>
                </p:cNvSpPr>
                <p:nvPr/>
              </p:nvSpPr>
              <p:spPr bwMode="auto">
                <a:xfrm flipH="1">
                  <a:off x="145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699"/>
                <p:cNvSpPr>
                  <a:spLocks noChangeShapeType="1"/>
                </p:cNvSpPr>
                <p:nvPr/>
              </p:nvSpPr>
              <p:spPr bwMode="auto">
                <a:xfrm flipH="1">
                  <a:off x="145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700"/>
                <p:cNvSpPr>
                  <a:spLocks noChangeShapeType="1"/>
                </p:cNvSpPr>
                <p:nvPr/>
              </p:nvSpPr>
              <p:spPr bwMode="auto">
                <a:xfrm flipH="1">
                  <a:off x="144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701"/>
                <p:cNvSpPr>
                  <a:spLocks noChangeShapeType="1"/>
                </p:cNvSpPr>
                <p:nvPr/>
              </p:nvSpPr>
              <p:spPr bwMode="auto">
                <a:xfrm flipH="1">
                  <a:off x="143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143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Line 703"/>
                <p:cNvSpPr>
                  <a:spLocks noChangeShapeType="1"/>
                </p:cNvSpPr>
                <p:nvPr/>
              </p:nvSpPr>
              <p:spPr bwMode="auto">
                <a:xfrm flipH="1">
                  <a:off x="142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704"/>
                <p:cNvSpPr>
                  <a:spLocks noChangeShapeType="1"/>
                </p:cNvSpPr>
                <p:nvPr/>
              </p:nvSpPr>
              <p:spPr bwMode="auto">
                <a:xfrm flipH="1">
                  <a:off x="141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141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706"/>
                <p:cNvSpPr>
                  <a:spLocks noChangeShapeType="1"/>
                </p:cNvSpPr>
                <p:nvPr/>
              </p:nvSpPr>
              <p:spPr bwMode="auto">
                <a:xfrm flipH="1">
                  <a:off x="140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139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Line 708"/>
                <p:cNvSpPr>
                  <a:spLocks noChangeShapeType="1"/>
                </p:cNvSpPr>
                <p:nvPr/>
              </p:nvSpPr>
              <p:spPr bwMode="auto">
                <a:xfrm flipH="1">
                  <a:off x="138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709"/>
                <p:cNvSpPr>
                  <a:spLocks noChangeShapeType="1"/>
                </p:cNvSpPr>
                <p:nvPr/>
              </p:nvSpPr>
              <p:spPr bwMode="auto">
                <a:xfrm flipH="1">
                  <a:off x="1382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710"/>
                <p:cNvSpPr>
                  <a:spLocks noChangeShapeType="1"/>
                </p:cNvSpPr>
                <p:nvPr/>
              </p:nvSpPr>
              <p:spPr bwMode="auto">
                <a:xfrm flipH="1">
                  <a:off x="137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136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712"/>
                <p:cNvSpPr>
                  <a:spLocks noChangeShapeType="1"/>
                </p:cNvSpPr>
                <p:nvPr/>
              </p:nvSpPr>
              <p:spPr bwMode="auto">
                <a:xfrm flipH="1">
                  <a:off x="136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Line 713"/>
                <p:cNvSpPr>
                  <a:spLocks noChangeShapeType="1"/>
                </p:cNvSpPr>
                <p:nvPr/>
              </p:nvSpPr>
              <p:spPr bwMode="auto">
                <a:xfrm flipH="1">
                  <a:off x="135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134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1341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716"/>
                <p:cNvSpPr>
                  <a:spLocks noChangeShapeType="1"/>
                </p:cNvSpPr>
                <p:nvPr/>
              </p:nvSpPr>
              <p:spPr bwMode="auto">
                <a:xfrm flipH="1">
                  <a:off x="1334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1327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1320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719"/>
                <p:cNvSpPr>
                  <a:spLocks noChangeShapeType="1"/>
                </p:cNvSpPr>
                <p:nvPr/>
              </p:nvSpPr>
              <p:spPr bwMode="auto">
                <a:xfrm flipH="1">
                  <a:off x="1313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720"/>
                <p:cNvSpPr>
                  <a:spLocks noChangeShapeType="1"/>
                </p:cNvSpPr>
                <p:nvPr/>
              </p:nvSpPr>
              <p:spPr bwMode="auto">
                <a:xfrm flipH="1">
                  <a:off x="130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1299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722"/>
                <p:cNvSpPr>
                  <a:spLocks noChangeShapeType="1"/>
                </p:cNvSpPr>
                <p:nvPr/>
              </p:nvSpPr>
              <p:spPr bwMode="auto">
                <a:xfrm flipH="1">
                  <a:off x="1292" y="3242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Line 723"/>
                <p:cNvSpPr>
                  <a:spLocks noChangeShapeType="1"/>
                </p:cNvSpPr>
                <p:nvPr/>
              </p:nvSpPr>
              <p:spPr bwMode="auto">
                <a:xfrm flipH="1">
                  <a:off x="1286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724"/>
                <p:cNvSpPr>
                  <a:spLocks noChangeShapeType="1"/>
                </p:cNvSpPr>
                <p:nvPr/>
              </p:nvSpPr>
              <p:spPr bwMode="auto">
                <a:xfrm flipH="1">
                  <a:off x="1279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Line 725"/>
                <p:cNvSpPr>
                  <a:spLocks noChangeShapeType="1"/>
                </p:cNvSpPr>
                <p:nvPr/>
              </p:nvSpPr>
              <p:spPr bwMode="auto">
                <a:xfrm flipH="1">
                  <a:off x="1272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726"/>
                <p:cNvSpPr>
                  <a:spLocks noChangeShapeType="1"/>
                </p:cNvSpPr>
                <p:nvPr/>
              </p:nvSpPr>
              <p:spPr bwMode="auto">
                <a:xfrm flipH="1">
                  <a:off x="1265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727"/>
                <p:cNvSpPr>
                  <a:spLocks noChangeShapeType="1"/>
                </p:cNvSpPr>
                <p:nvPr/>
              </p:nvSpPr>
              <p:spPr bwMode="auto">
                <a:xfrm flipH="1">
                  <a:off x="1258" y="324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728"/>
                <p:cNvSpPr>
                  <a:spLocks/>
                </p:cNvSpPr>
                <p:nvPr/>
              </p:nvSpPr>
              <p:spPr bwMode="auto">
                <a:xfrm>
                  <a:off x="1251" y="3241"/>
                  <a:ext cx="1" cy="1"/>
                </a:xfrm>
                <a:custGeom>
                  <a:avLst/>
                  <a:gdLst>
                    <a:gd name="T0" fmla="*/ 5 w 5"/>
                    <a:gd name="T1" fmla="*/ 1 h 1"/>
                    <a:gd name="T2" fmla="*/ 0 w 5"/>
                    <a:gd name="T3" fmla="*/ 1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1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1251" y="323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1251" y="322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731"/>
                <p:cNvSpPr>
                  <a:spLocks noChangeShapeType="1"/>
                </p:cNvSpPr>
                <p:nvPr/>
              </p:nvSpPr>
              <p:spPr bwMode="auto">
                <a:xfrm flipV="1">
                  <a:off x="1251" y="322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732"/>
                <p:cNvSpPr>
                  <a:spLocks noChangeShapeType="1"/>
                </p:cNvSpPr>
                <p:nvPr/>
              </p:nvSpPr>
              <p:spPr bwMode="auto">
                <a:xfrm flipV="1">
                  <a:off x="1251" y="321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733"/>
                <p:cNvSpPr>
                  <a:spLocks noChangeShapeType="1"/>
                </p:cNvSpPr>
                <p:nvPr/>
              </p:nvSpPr>
              <p:spPr bwMode="auto">
                <a:xfrm flipV="1">
                  <a:off x="1251" y="320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734"/>
                <p:cNvSpPr>
                  <a:spLocks noChangeShapeType="1"/>
                </p:cNvSpPr>
                <p:nvPr/>
              </p:nvSpPr>
              <p:spPr bwMode="auto">
                <a:xfrm flipV="1">
                  <a:off x="1251" y="320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1251" y="319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1251" y="318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737"/>
                <p:cNvSpPr>
                  <a:spLocks noChangeShapeType="1"/>
                </p:cNvSpPr>
                <p:nvPr/>
              </p:nvSpPr>
              <p:spPr bwMode="auto">
                <a:xfrm flipV="1">
                  <a:off x="1251" y="317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1251" y="317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739"/>
                <p:cNvSpPr>
                  <a:spLocks noChangeShapeType="1"/>
                </p:cNvSpPr>
                <p:nvPr/>
              </p:nvSpPr>
              <p:spPr bwMode="auto">
                <a:xfrm flipV="1">
                  <a:off x="1251" y="316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1251" y="315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741"/>
                <p:cNvSpPr>
                  <a:spLocks noChangeShapeType="1"/>
                </p:cNvSpPr>
                <p:nvPr/>
              </p:nvSpPr>
              <p:spPr bwMode="auto">
                <a:xfrm flipV="1">
                  <a:off x="1251" y="3151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742"/>
                <p:cNvSpPr>
                  <a:spLocks noChangeShapeType="1"/>
                </p:cNvSpPr>
                <p:nvPr/>
              </p:nvSpPr>
              <p:spPr bwMode="auto">
                <a:xfrm flipV="1">
                  <a:off x="1251" y="3144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743"/>
                <p:cNvSpPr>
                  <a:spLocks noChangeShapeType="1"/>
                </p:cNvSpPr>
                <p:nvPr/>
              </p:nvSpPr>
              <p:spPr bwMode="auto">
                <a:xfrm flipV="1">
                  <a:off x="1251" y="3137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1251" y="313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745"/>
                <p:cNvSpPr>
                  <a:spLocks noChangeShapeType="1"/>
                </p:cNvSpPr>
                <p:nvPr/>
              </p:nvSpPr>
              <p:spPr bwMode="auto">
                <a:xfrm flipV="1">
                  <a:off x="1251" y="312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746"/>
                <p:cNvSpPr>
                  <a:spLocks noChangeShapeType="1"/>
                </p:cNvSpPr>
                <p:nvPr/>
              </p:nvSpPr>
              <p:spPr bwMode="auto">
                <a:xfrm flipV="1">
                  <a:off x="1251" y="311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1251" y="311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748"/>
                <p:cNvSpPr>
                  <a:spLocks noChangeShapeType="1"/>
                </p:cNvSpPr>
                <p:nvPr/>
              </p:nvSpPr>
              <p:spPr bwMode="auto">
                <a:xfrm flipV="1">
                  <a:off x="1251" y="310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Line 749"/>
                <p:cNvSpPr>
                  <a:spLocks noChangeShapeType="1"/>
                </p:cNvSpPr>
                <p:nvPr/>
              </p:nvSpPr>
              <p:spPr bwMode="auto">
                <a:xfrm flipV="1">
                  <a:off x="1251" y="309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750"/>
                <p:cNvSpPr>
                  <a:spLocks noChangeShapeType="1"/>
                </p:cNvSpPr>
                <p:nvPr/>
              </p:nvSpPr>
              <p:spPr bwMode="auto">
                <a:xfrm flipV="1">
                  <a:off x="1251" y="308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1251" y="308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752"/>
                <p:cNvSpPr>
                  <a:spLocks noChangeShapeType="1"/>
                </p:cNvSpPr>
                <p:nvPr/>
              </p:nvSpPr>
              <p:spPr bwMode="auto">
                <a:xfrm flipV="1">
                  <a:off x="1251" y="307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753"/>
                <p:cNvSpPr>
                  <a:spLocks noChangeShapeType="1"/>
                </p:cNvSpPr>
                <p:nvPr/>
              </p:nvSpPr>
              <p:spPr bwMode="auto">
                <a:xfrm flipV="1">
                  <a:off x="1251" y="306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1251" y="306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755"/>
                <p:cNvSpPr>
                  <a:spLocks noChangeShapeType="1"/>
                </p:cNvSpPr>
                <p:nvPr/>
              </p:nvSpPr>
              <p:spPr bwMode="auto">
                <a:xfrm flipV="1">
                  <a:off x="1251" y="305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756"/>
                <p:cNvSpPr>
                  <a:spLocks noChangeShapeType="1"/>
                </p:cNvSpPr>
                <p:nvPr/>
              </p:nvSpPr>
              <p:spPr bwMode="auto">
                <a:xfrm flipV="1">
                  <a:off x="1251" y="304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1251" y="304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758"/>
                <p:cNvSpPr>
                  <a:spLocks noChangeShapeType="1"/>
                </p:cNvSpPr>
                <p:nvPr/>
              </p:nvSpPr>
              <p:spPr bwMode="auto">
                <a:xfrm flipV="1">
                  <a:off x="1251" y="3033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759"/>
                <p:cNvSpPr>
                  <a:spLocks noChangeShapeType="1"/>
                </p:cNvSpPr>
                <p:nvPr/>
              </p:nvSpPr>
              <p:spPr bwMode="auto">
                <a:xfrm flipV="1">
                  <a:off x="1251" y="3026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1251" y="3019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761"/>
                <p:cNvSpPr>
                  <a:spLocks noChangeShapeType="1"/>
                </p:cNvSpPr>
                <p:nvPr/>
              </p:nvSpPr>
              <p:spPr bwMode="auto">
                <a:xfrm flipV="1">
                  <a:off x="1251" y="301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762"/>
                <p:cNvSpPr>
                  <a:spLocks noChangeShapeType="1"/>
                </p:cNvSpPr>
                <p:nvPr/>
              </p:nvSpPr>
              <p:spPr bwMode="auto">
                <a:xfrm flipV="1">
                  <a:off x="1251" y="300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763"/>
                <p:cNvSpPr>
                  <a:spLocks noChangeShapeType="1"/>
                </p:cNvSpPr>
                <p:nvPr/>
              </p:nvSpPr>
              <p:spPr bwMode="auto">
                <a:xfrm flipV="1">
                  <a:off x="1251" y="299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1251" y="299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765"/>
                <p:cNvSpPr>
                  <a:spLocks noChangeShapeType="1"/>
                </p:cNvSpPr>
                <p:nvPr/>
              </p:nvSpPr>
              <p:spPr bwMode="auto">
                <a:xfrm flipV="1">
                  <a:off x="1251" y="298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766"/>
                <p:cNvSpPr>
                  <a:spLocks noChangeShapeType="1"/>
                </p:cNvSpPr>
                <p:nvPr/>
              </p:nvSpPr>
              <p:spPr bwMode="auto">
                <a:xfrm flipV="1">
                  <a:off x="1251" y="297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1251" y="297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768"/>
                <p:cNvSpPr>
                  <a:spLocks noChangeShapeType="1"/>
                </p:cNvSpPr>
                <p:nvPr/>
              </p:nvSpPr>
              <p:spPr bwMode="auto">
                <a:xfrm flipV="1">
                  <a:off x="1251" y="296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769"/>
                <p:cNvSpPr>
                  <a:spLocks noChangeShapeType="1"/>
                </p:cNvSpPr>
                <p:nvPr/>
              </p:nvSpPr>
              <p:spPr bwMode="auto">
                <a:xfrm flipV="1">
                  <a:off x="1251" y="295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251" y="295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771"/>
                <p:cNvSpPr>
                  <a:spLocks noChangeShapeType="1"/>
                </p:cNvSpPr>
                <p:nvPr/>
              </p:nvSpPr>
              <p:spPr bwMode="auto">
                <a:xfrm flipV="1">
                  <a:off x="1251" y="294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1251" y="293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1251" y="292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1251" y="292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775"/>
                <p:cNvSpPr>
                  <a:spLocks noChangeShapeType="1"/>
                </p:cNvSpPr>
                <p:nvPr/>
              </p:nvSpPr>
              <p:spPr bwMode="auto">
                <a:xfrm flipV="1">
                  <a:off x="1251" y="291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1251" y="2908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1251" y="2901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778"/>
                <p:cNvSpPr>
                  <a:spLocks noChangeShapeType="1"/>
                </p:cNvSpPr>
                <p:nvPr/>
              </p:nvSpPr>
              <p:spPr bwMode="auto">
                <a:xfrm flipV="1">
                  <a:off x="1251" y="2894"/>
                  <a:ext cx="1" cy="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779"/>
                <p:cNvSpPr>
                  <a:spLocks noChangeShapeType="1"/>
                </p:cNvSpPr>
                <p:nvPr/>
              </p:nvSpPr>
              <p:spPr bwMode="auto">
                <a:xfrm flipV="1">
                  <a:off x="1251" y="288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780"/>
                <p:cNvSpPr>
                  <a:spLocks noChangeShapeType="1"/>
                </p:cNvSpPr>
                <p:nvPr/>
              </p:nvSpPr>
              <p:spPr bwMode="auto">
                <a:xfrm flipV="1">
                  <a:off x="1251" y="288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781"/>
                <p:cNvSpPr>
                  <a:spLocks noChangeShapeType="1"/>
                </p:cNvSpPr>
                <p:nvPr/>
              </p:nvSpPr>
              <p:spPr bwMode="auto">
                <a:xfrm flipV="1">
                  <a:off x="1251" y="287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782"/>
                <p:cNvSpPr>
                  <a:spLocks noChangeShapeType="1"/>
                </p:cNvSpPr>
                <p:nvPr/>
              </p:nvSpPr>
              <p:spPr bwMode="auto">
                <a:xfrm flipV="1">
                  <a:off x="1251" y="286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1251" y="2860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1251" y="2853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785"/>
                <p:cNvSpPr>
                  <a:spLocks noChangeShapeType="1"/>
                </p:cNvSpPr>
                <p:nvPr/>
              </p:nvSpPr>
              <p:spPr bwMode="auto">
                <a:xfrm flipV="1">
                  <a:off x="1251" y="284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1251" y="283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1251" y="283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788"/>
                <p:cNvSpPr>
                  <a:spLocks noChangeShapeType="1"/>
                </p:cNvSpPr>
                <p:nvPr/>
              </p:nvSpPr>
              <p:spPr bwMode="auto">
                <a:xfrm flipV="1">
                  <a:off x="1251" y="282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789"/>
                <p:cNvSpPr>
                  <a:spLocks noChangeShapeType="1"/>
                </p:cNvSpPr>
                <p:nvPr/>
              </p:nvSpPr>
              <p:spPr bwMode="auto">
                <a:xfrm flipV="1">
                  <a:off x="1251" y="281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790"/>
                <p:cNvSpPr>
                  <a:spLocks noChangeShapeType="1"/>
                </p:cNvSpPr>
                <p:nvPr/>
              </p:nvSpPr>
              <p:spPr bwMode="auto">
                <a:xfrm flipV="1">
                  <a:off x="1251" y="281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1251" y="280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792"/>
                <p:cNvSpPr>
                  <a:spLocks noChangeShapeType="1"/>
                </p:cNvSpPr>
                <p:nvPr/>
              </p:nvSpPr>
              <p:spPr bwMode="auto">
                <a:xfrm flipV="1">
                  <a:off x="1251" y="2797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Rectangle 793"/>
                <p:cNvSpPr>
                  <a:spLocks noChangeArrowheads="1"/>
                </p:cNvSpPr>
                <p:nvPr/>
              </p:nvSpPr>
              <p:spPr bwMode="auto">
                <a:xfrm>
                  <a:off x="2555" y="2898"/>
                  <a:ext cx="633" cy="275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Rectangle 794"/>
                <p:cNvSpPr>
                  <a:spLocks noChangeArrowheads="1"/>
                </p:cNvSpPr>
                <p:nvPr/>
              </p:nvSpPr>
              <p:spPr bwMode="auto">
                <a:xfrm>
                  <a:off x="3183" y="3170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Rectangle 795"/>
                <p:cNvSpPr>
                  <a:spLocks noChangeArrowheads="1"/>
                </p:cNvSpPr>
                <p:nvPr/>
              </p:nvSpPr>
              <p:spPr bwMode="auto">
                <a:xfrm>
                  <a:off x="3156" y="317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Rectangle 796"/>
                <p:cNvSpPr>
                  <a:spLocks noChangeArrowheads="1"/>
                </p:cNvSpPr>
                <p:nvPr/>
              </p:nvSpPr>
              <p:spPr bwMode="auto">
                <a:xfrm>
                  <a:off x="3128" y="3170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Rectangle 797"/>
                <p:cNvSpPr>
                  <a:spLocks noChangeArrowheads="1"/>
                </p:cNvSpPr>
                <p:nvPr/>
              </p:nvSpPr>
              <p:spPr bwMode="auto">
                <a:xfrm>
                  <a:off x="3101" y="317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Rectangle 798"/>
                <p:cNvSpPr>
                  <a:spLocks noChangeArrowheads="1"/>
                </p:cNvSpPr>
                <p:nvPr/>
              </p:nvSpPr>
              <p:spPr bwMode="auto">
                <a:xfrm>
                  <a:off x="3073" y="3170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Rectangle 799"/>
                <p:cNvSpPr>
                  <a:spLocks noChangeArrowheads="1"/>
                </p:cNvSpPr>
                <p:nvPr/>
              </p:nvSpPr>
              <p:spPr bwMode="auto">
                <a:xfrm>
                  <a:off x="3046" y="317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Rectangle 800"/>
                <p:cNvSpPr>
                  <a:spLocks noChangeArrowheads="1"/>
                </p:cNvSpPr>
                <p:nvPr/>
              </p:nvSpPr>
              <p:spPr bwMode="auto">
                <a:xfrm>
                  <a:off x="3018" y="3170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Rectangle 801"/>
                <p:cNvSpPr>
                  <a:spLocks noChangeArrowheads="1"/>
                </p:cNvSpPr>
                <p:nvPr/>
              </p:nvSpPr>
              <p:spPr bwMode="auto">
                <a:xfrm>
                  <a:off x="2991" y="317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Rectangle 802"/>
                <p:cNvSpPr>
                  <a:spLocks noChangeArrowheads="1"/>
                </p:cNvSpPr>
                <p:nvPr/>
              </p:nvSpPr>
              <p:spPr bwMode="auto">
                <a:xfrm>
                  <a:off x="2963" y="3170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Rectangle 803"/>
                <p:cNvSpPr>
                  <a:spLocks noChangeArrowheads="1"/>
                </p:cNvSpPr>
                <p:nvPr/>
              </p:nvSpPr>
              <p:spPr bwMode="auto">
                <a:xfrm>
                  <a:off x="2936" y="317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Rectangle 804"/>
                <p:cNvSpPr>
                  <a:spLocks noChangeArrowheads="1"/>
                </p:cNvSpPr>
                <p:nvPr/>
              </p:nvSpPr>
              <p:spPr bwMode="auto">
                <a:xfrm>
                  <a:off x="2908" y="3170"/>
                  <a:ext cx="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Rectangle 805"/>
                <p:cNvSpPr>
                  <a:spLocks noChangeArrowheads="1"/>
                </p:cNvSpPr>
                <p:nvPr/>
              </p:nvSpPr>
              <p:spPr bwMode="auto">
                <a:xfrm>
                  <a:off x="2881" y="3170"/>
                  <a:ext cx="4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Rectangle 807"/>
              <p:cNvSpPr>
                <a:spLocks noChangeArrowheads="1"/>
              </p:cNvSpPr>
              <p:nvPr/>
            </p:nvSpPr>
            <p:spPr bwMode="auto">
              <a:xfrm>
                <a:off x="3800062" y="5152081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808"/>
              <p:cNvSpPr>
                <a:spLocks noChangeArrowheads="1"/>
              </p:cNvSpPr>
              <p:nvPr/>
            </p:nvSpPr>
            <p:spPr bwMode="auto">
              <a:xfrm>
                <a:off x="3745898" y="5152081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809"/>
              <p:cNvSpPr>
                <a:spLocks noChangeArrowheads="1"/>
              </p:cNvSpPr>
              <p:nvPr/>
            </p:nvSpPr>
            <p:spPr bwMode="auto">
              <a:xfrm>
                <a:off x="3689728" y="5152081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810"/>
              <p:cNvSpPr>
                <a:spLocks noChangeArrowheads="1"/>
              </p:cNvSpPr>
              <p:nvPr/>
            </p:nvSpPr>
            <p:spPr bwMode="auto">
              <a:xfrm>
                <a:off x="3635564" y="5152081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811"/>
              <p:cNvSpPr>
                <a:spLocks noChangeArrowheads="1"/>
              </p:cNvSpPr>
              <p:nvPr/>
            </p:nvSpPr>
            <p:spPr bwMode="auto">
              <a:xfrm>
                <a:off x="3579394" y="5152081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812"/>
              <p:cNvSpPr>
                <a:spLocks noChangeArrowheads="1"/>
              </p:cNvSpPr>
              <p:nvPr/>
            </p:nvSpPr>
            <p:spPr bwMode="auto">
              <a:xfrm>
                <a:off x="3525229" y="5152081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813"/>
              <p:cNvSpPr>
                <a:spLocks noChangeArrowheads="1"/>
              </p:cNvSpPr>
              <p:nvPr/>
            </p:nvSpPr>
            <p:spPr bwMode="auto">
              <a:xfrm>
                <a:off x="3469059" y="5152081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814"/>
              <p:cNvSpPr>
                <a:spLocks noChangeArrowheads="1"/>
              </p:cNvSpPr>
              <p:nvPr/>
            </p:nvSpPr>
            <p:spPr bwMode="auto">
              <a:xfrm>
                <a:off x="3414895" y="5152081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815"/>
              <p:cNvSpPr>
                <a:spLocks noChangeArrowheads="1"/>
              </p:cNvSpPr>
              <p:nvPr/>
            </p:nvSpPr>
            <p:spPr bwMode="auto">
              <a:xfrm>
                <a:off x="3358725" y="5152081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816"/>
              <p:cNvSpPr>
                <a:spLocks noChangeArrowheads="1"/>
              </p:cNvSpPr>
              <p:nvPr/>
            </p:nvSpPr>
            <p:spPr bwMode="auto">
              <a:xfrm>
                <a:off x="3304561" y="5152081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817"/>
              <p:cNvSpPr>
                <a:spLocks noChangeArrowheads="1"/>
              </p:cNvSpPr>
              <p:nvPr/>
            </p:nvSpPr>
            <p:spPr bwMode="auto">
              <a:xfrm>
                <a:off x="3248391" y="5152081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18"/>
              <p:cNvSpPr>
                <a:spLocks/>
              </p:cNvSpPr>
              <p:nvPr/>
            </p:nvSpPr>
            <p:spPr bwMode="auto">
              <a:xfrm>
                <a:off x="3198239" y="5152081"/>
                <a:ext cx="10030" cy="9950"/>
              </a:xfrm>
              <a:custGeom>
                <a:avLst/>
                <a:gdLst>
                  <a:gd name="T0" fmla="*/ 0 w 19"/>
                  <a:gd name="T1" fmla="*/ 10 h 19"/>
                  <a:gd name="T2" fmla="*/ 9 w 19"/>
                  <a:gd name="T3" fmla="*/ 19 h 19"/>
                  <a:gd name="T4" fmla="*/ 9 w 19"/>
                  <a:gd name="T5" fmla="*/ 0 h 19"/>
                  <a:gd name="T6" fmla="*/ 19 w 19"/>
                  <a:gd name="T7" fmla="*/ 10 h 19"/>
                  <a:gd name="T8" fmla="*/ 0 w 19"/>
                  <a:gd name="T9" fmla="*/ 10 h 19"/>
                  <a:gd name="T10" fmla="*/ 0 w 19"/>
                  <a:gd name="T11" fmla="*/ 19 h 19"/>
                  <a:gd name="T12" fmla="*/ 9 w 19"/>
                  <a:gd name="T13" fmla="*/ 19 h 19"/>
                  <a:gd name="T14" fmla="*/ 0 w 19"/>
                  <a:gd name="T15" fmla="*/ 1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9"/>
                  <a:gd name="T26" fmla="*/ 19 w 19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9">
                    <a:moveTo>
                      <a:pt x="0" y="10"/>
                    </a:moveTo>
                    <a:lnTo>
                      <a:pt x="9" y="19"/>
                    </a:lnTo>
                    <a:lnTo>
                      <a:pt x="9" y="0"/>
                    </a:lnTo>
                    <a:lnTo>
                      <a:pt x="19" y="1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" y="1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819"/>
              <p:cNvSpPr>
                <a:spLocks noChangeArrowheads="1"/>
              </p:cNvSpPr>
              <p:nvPr/>
            </p:nvSpPr>
            <p:spPr bwMode="auto">
              <a:xfrm>
                <a:off x="3198239" y="5148100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820"/>
              <p:cNvSpPr>
                <a:spLocks noChangeArrowheads="1"/>
              </p:cNvSpPr>
              <p:nvPr/>
            </p:nvSpPr>
            <p:spPr bwMode="auto">
              <a:xfrm>
                <a:off x="3198239" y="5094370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821"/>
              <p:cNvSpPr>
                <a:spLocks noChangeArrowheads="1"/>
              </p:cNvSpPr>
              <p:nvPr/>
            </p:nvSpPr>
            <p:spPr bwMode="auto">
              <a:xfrm>
                <a:off x="3198239" y="5038650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822"/>
              <p:cNvSpPr>
                <a:spLocks noChangeArrowheads="1"/>
              </p:cNvSpPr>
              <p:nvPr/>
            </p:nvSpPr>
            <p:spPr bwMode="auto">
              <a:xfrm>
                <a:off x="3198239" y="4984920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823"/>
              <p:cNvSpPr>
                <a:spLocks noChangeArrowheads="1"/>
              </p:cNvSpPr>
              <p:nvPr/>
            </p:nvSpPr>
            <p:spPr bwMode="auto">
              <a:xfrm>
                <a:off x="3198239" y="4929199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824"/>
              <p:cNvSpPr>
                <a:spLocks noChangeArrowheads="1"/>
              </p:cNvSpPr>
              <p:nvPr/>
            </p:nvSpPr>
            <p:spPr bwMode="auto">
              <a:xfrm>
                <a:off x="3198239" y="4875469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825"/>
              <p:cNvSpPr>
                <a:spLocks noChangeArrowheads="1"/>
              </p:cNvSpPr>
              <p:nvPr/>
            </p:nvSpPr>
            <p:spPr bwMode="auto">
              <a:xfrm>
                <a:off x="3198239" y="4819749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826"/>
              <p:cNvSpPr>
                <a:spLocks noChangeArrowheads="1"/>
              </p:cNvSpPr>
              <p:nvPr/>
            </p:nvSpPr>
            <p:spPr bwMode="auto">
              <a:xfrm>
                <a:off x="3198239" y="4766018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827"/>
              <p:cNvSpPr>
                <a:spLocks noChangeArrowheads="1"/>
              </p:cNvSpPr>
              <p:nvPr/>
            </p:nvSpPr>
            <p:spPr bwMode="auto">
              <a:xfrm>
                <a:off x="3198239" y="4710298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828"/>
              <p:cNvSpPr>
                <a:spLocks noChangeArrowheads="1"/>
              </p:cNvSpPr>
              <p:nvPr/>
            </p:nvSpPr>
            <p:spPr bwMode="auto">
              <a:xfrm>
                <a:off x="3198239" y="4656568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829"/>
              <p:cNvSpPr>
                <a:spLocks noChangeArrowheads="1"/>
              </p:cNvSpPr>
              <p:nvPr/>
            </p:nvSpPr>
            <p:spPr bwMode="auto">
              <a:xfrm>
                <a:off x="3204257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830"/>
              <p:cNvSpPr>
                <a:spLocks noChangeArrowheads="1"/>
              </p:cNvSpPr>
              <p:nvPr/>
            </p:nvSpPr>
            <p:spPr bwMode="auto">
              <a:xfrm>
                <a:off x="3260427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831"/>
              <p:cNvSpPr>
                <a:spLocks noChangeArrowheads="1"/>
              </p:cNvSpPr>
              <p:nvPr/>
            </p:nvSpPr>
            <p:spPr bwMode="auto">
              <a:xfrm>
                <a:off x="3314591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832"/>
              <p:cNvSpPr>
                <a:spLocks noChangeArrowheads="1"/>
              </p:cNvSpPr>
              <p:nvPr/>
            </p:nvSpPr>
            <p:spPr bwMode="auto">
              <a:xfrm>
                <a:off x="3370761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833"/>
              <p:cNvSpPr>
                <a:spLocks noChangeArrowheads="1"/>
              </p:cNvSpPr>
              <p:nvPr/>
            </p:nvSpPr>
            <p:spPr bwMode="auto">
              <a:xfrm>
                <a:off x="3424926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834"/>
              <p:cNvSpPr>
                <a:spLocks noChangeArrowheads="1"/>
              </p:cNvSpPr>
              <p:nvPr/>
            </p:nvSpPr>
            <p:spPr bwMode="auto">
              <a:xfrm>
                <a:off x="3481096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835"/>
              <p:cNvSpPr>
                <a:spLocks noChangeArrowheads="1"/>
              </p:cNvSpPr>
              <p:nvPr/>
            </p:nvSpPr>
            <p:spPr bwMode="auto">
              <a:xfrm>
                <a:off x="3535260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836"/>
              <p:cNvSpPr>
                <a:spLocks noChangeArrowheads="1"/>
              </p:cNvSpPr>
              <p:nvPr/>
            </p:nvSpPr>
            <p:spPr bwMode="auto">
              <a:xfrm>
                <a:off x="3591430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837"/>
              <p:cNvSpPr>
                <a:spLocks noChangeArrowheads="1"/>
              </p:cNvSpPr>
              <p:nvPr/>
            </p:nvSpPr>
            <p:spPr bwMode="auto">
              <a:xfrm>
                <a:off x="3645594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838"/>
              <p:cNvSpPr>
                <a:spLocks noChangeArrowheads="1"/>
              </p:cNvSpPr>
              <p:nvPr/>
            </p:nvSpPr>
            <p:spPr bwMode="auto">
              <a:xfrm>
                <a:off x="3701764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ectangle 839"/>
              <p:cNvSpPr>
                <a:spLocks noChangeArrowheads="1"/>
              </p:cNvSpPr>
              <p:nvPr/>
            </p:nvSpPr>
            <p:spPr bwMode="auto">
              <a:xfrm>
                <a:off x="3755929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840"/>
              <p:cNvSpPr>
                <a:spLocks noChangeArrowheads="1"/>
              </p:cNvSpPr>
              <p:nvPr/>
            </p:nvSpPr>
            <p:spPr bwMode="auto">
              <a:xfrm>
                <a:off x="3810093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841"/>
              <p:cNvSpPr>
                <a:spLocks noChangeArrowheads="1"/>
              </p:cNvSpPr>
              <p:nvPr/>
            </p:nvSpPr>
            <p:spPr bwMode="auto">
              <a:xfrm>
                <a:off x="3866263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842"/>
              <p:cNvSpPr>
                <a:spLocks noChangeArrowheads="1"/>
              </p:cNvSpPr>
              <p:nvPr/>
            </p:nvSpPr>
            <p:spPr bwMode="auto">
              <a:xfrm>
                <a:off x="3922433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843"/>
              <p:cNvSpPr>
                <a:spLocks noChangeArrowheads="1"/>
              </p:cNvSpPr>
              <p:nvPr/>
            </p:nvSpPr>
            <p:spPr bwMode="auto">
              <a:xfrm>
                <a:off x="3976597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844"/>
              <p:cNvSpPr>
                <a:spLocks noChangeArrowheads="1"/>
              </p:cNvSpPr>
              <p:nvPr/>
            </p:nvSpPr>
            <p:spPr bwMode="auto">
              <a:xfrm>
                <a:off x="4032768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845"/>
              <p:cNvSpPr>
                <a:spLocks noChangeArrowheads="1"/>
              </p:cNvSpPr>
              <p:nvPr/>
            </p:nvSpPr>
            <p:spPr bwMode="auto">
              <a:xfrm>
                <a:off x="4086932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846"/>
              <p:cNvSpPr>
                <a:spLocks noChangeArrowheads="1"/>
              </p:cNvSpPr>
              <p:nvPr/>
            </p:nvSpPr>
            <p:spPr bwMode="auto">
              <a:xfrm>
                <a:off x="4141096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847"/>
              <p:cNvSpPr>
                <a:spLocks noChangeArrowheads="1"/>
              </p:cNvSpPr>
              <p:nvPr/>
            </p:nvSpPr>
            <p:spPr bwMode="auto">
              <a:xfrm>
                <a:off x="4197266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848"/>
              <p:cNvSpPr>
                <a:spLocks noChangeArrowheads="1"/>
              </p:cNvSpPr>
              <p:nvPr/>
            </p:nvSpPr>
            <p:spPr bwMode="auto">
              <a:xfrm>
                <a:off x="4253436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849"/>
              <p:cNvSpPr>
                <a:spLocks noChangeArrowheads="1"/>
              </p:cNvSpPr>
              <p:nvPr/>
            </p:nvSpPr>
            <p:spPr bwMode="auto">
              <a:xfrm>
                <a:off x="4307600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850"/>
              <p:cNvSpPr>
                <a:spLocks noChangeArrowheads="1"/>
              </p:cNvSpPr>
              <p:nvPr/>
            </p:nvSpPr>
            <p:spPr bwMode="auto">
              <a:xfrm>
                <a:off x="4361765" y="460681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851"/>
              <p:cNvSpPr>
                <a:spLocks noChangeArrowheads="1"/>
              </p:cNvSpPr>
              <p:nvPr/>
            </p:nvSpPr>
            <p:spPr bwMode="auto">
              <a:xfrm>
                <a:off x="4417935" y="4606817"/>
                <a:ext cx="8024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852"/>
              <p:cNvSpPr>
                <a:spLocks noChangeArrowheads="1"/>
              </p:cNvSpPr>
              <p:nvPr/>
            </p:nvSpPr>
            <p:spPr bwMode="auto">
              <a:xfrm>
                <a:off x="4466081" y="4612787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853"/>
              <p:cNvSpPr>
                <a:spLocks noChangeArrowheads="1"/>
              </p:cNvSpPr>
              <p:nvPr/>
            </p:nvSpPr>
            <p:spPr bwMode="auto">
              <a:xfrm>
                <a:off x="4466081" y="4668508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854"/>
              <p:cNvSpPr>
                <a:spLocks noChangeArrowheads="1"/>
              </p:cNvSpPr>
              <p:nvPr/>
            </p:nvSpPr>
            <p:spPr bwMode="auto">
              <a:xfrm>
                <a:off x="4466081" y="4722238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855"/>
              <p:cNvSpPr>
                <a:spLocks noChangeArrowheads="1"/>
              </p:cNvSpPr>
              <p:nvPr/>
            </p:nvSpPr>
            <p:spPr bwMode="auto">
              <a:xfrm>
                <a:off x="4466081" y="4777958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856"/>
              <p:cNvSpPr>
                <a:spLocks noChangeArrowheads="1"/>
              </p:cNvSpPr>
              <p:nvPr/>
            </p:nvSpPr>
            <p:spPr bwMode="auto">
              <a:xfrm>
                <a:off x="4466081" y="4831689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857"/>
              <p:cNvSpPr>
                <a:spLocks noChangeArrowheads="1"/>
              </p:cNvSpPr>
              <p:nvPr/>
            </p:nvSpPr>
            <p:spPr bwMode="auto">
              <a:xfrm>
                <a:off x="4466081" y="4887409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858"/>
              <p:cNvSpPr>
                <a:spLocks noChangeArrowheads="1"/>
              </p:cNvSpPr>
              <p:nvPr/>
            </p:nvSpPr>
            <p:spPr bwMode="auto">
              <a:xfrm>
                <a:off x="4466081" y="4941139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859"/>
              <p:cNvSpPr>
                <a:spLocks noChangeArrowheads="1"/>
              </p:cNvSpPr>
              <p:nvPr/>
            </p:nvSpPr>
            <p:spPr bwMode="auto">
              <a:xfrm>
                <a:off x="4466081" y="4996860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860"/>
              <p:cNvSpPr>
                <a:spLocks noChangeArrowheads="1"/>
              </p:cNvSpPr>
              <p:nvPr/>
            </p:nvSpPr>
            <p:spPr bwMode="auto">
              <a:xfrm>
                <a:off x="4466081" y="5050590"/>
                <a:ext cx="10030" cy="995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861"/>
              <p:cNvSpPr>
                <a:spLocks noChangeArrowheads="1"/>
              </p:cNvSpPr>
              <p:nvPr/>
            </p:nvSpPr>
            <p:spPr bwMode="auto">
              <a:xfrm>
                <a:off x="4466081" y="5106310"/>
                <a:ext cx="10030" cy="796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862"/>
              <p:cNvSpPr>
                <a:spLocks noChangeArrowheads="1"/>
              </p:cNvSpPr>
              <p:nvPr/>
            </p:nvSpPr>
            <p:spPr bwMode="auto">
              <a:xfrm>
                <a:off x="5053862" y="4799848"/>
                <a:ext cx="68207" cy="1910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863"/>
              <p:cNvSpPr>
                <a:spLocks noChangeArrowheads="1"/>
              </p:cNvSpPr>
              <p:nvPr/>
            </p:nvSpPr>
            <p:spPr bwMode="auto">
              <a:xfrm>
                <a:off x="5053862" y="4799848"/>
                <a:ext cx="68207" cy="19104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864"/>
              <p:cNvSpPr>
                <a:spLocks noChangeArrowheads="1"/>
              </p:cNvSpPr>
              <p:nvPr/>
            </p:nvSpPr>
            <p:spPr bwMode="auto">
              <a:xfrm>
                <a:off x="4742920" y="4758058"/>
                <a:ext cx="306930" cy="278602"/>
              </a:xfrm>
              <a:prstGeom prst="rect">
                <a:avLst/>
              </a:prstGeom>
              <a:solidFill>
                <a:srgbClr val="E5E5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65"/>
              <p:cNvSpPr>
                <a:spLocks noChangeArrowheads="1"/>
              </p:cNvSpPr>
              <p:nvPr/>
            </p:nvSpPr>
            <p:spPr bwMode="auto">
              <a:xfrm>
                <a:off x="4742920" y="4758058"/>
                <a:ext cx="306930" cy="278602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866"/>
              <p:cNvSpPr>
                <a:spLocks/>
              </p:cNvSpPr>
              <p:nvPr/>
            </p:nvSpPr>
            <p:spPr bwMode="auto">
              <a:xfrm>
                <a:off x="4704804" y="4811789"/>
                <a:ext cx="686079" cy="169151"/>
              </a:xfrm>
              <a:custGeom>
                <a:avLst/>
                <a:gdLst>
                  <a:gd name="T0" fmla="*/ 708 w 1367"/>
                  <a:gd name="T1" fmla="*/ 313 h 339"/>
                  <a:gd name="T2" fmla="*/ 1367 w 1367"/>
                  <a:gd name="T3" fmla="*/ 218 h 339"/>
                  <a:gd name="T4" fmla="*/ 1366 w 1367"/>
                  <a:gd name="T5" fmla="*/ 116 h 339"/>
                  <a:gd name="T6" fmla="*/ 698 w 1367"/>
                  <a:gd name="T7" fmla="*/ 34 h 339"/>
                  <a:gd name="T8" fmla="*/ 129 w 1367"/>
                  <a:gd name="T9" fmla="*/ 32 h 339"/>
                  <a:gd name="T10" fmla="*/ 72 w 1367"/>
                  <a:gd name="T11" fmla="*/ 0 h 339"/>
                  <a:gd name="T12" fmla="*/ 0 w 1367"/>
                  <a:gd name="T13" fmla="*/ 0 h 339"/>
                  <a:gd name="T14" fmla="*/ 1 w 1367"/>
                  <a:gd name="T15" fmla="*/ 339 h 339"/>
                  <a:gd name="T16" fmla="*/ 74 w 1367"/>
                  <a:gd name="T17" fmla="*/ 338 h 339"/>
                  <a:gd name="T18" fmla="*/ 124 w 1367"/>
                  <a:gd name="T19" fmla="*/ 312 h 339"/>
                  <a:gd name="T20" fmla="*/ 708 w 1367"/>
                  <a:gd name="T21" fmla="*/ 313 h 3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7"/>
                  <a:gd name="T34" fmla="*/ 0 h 339"/>
                  <a:gd name="T35" fmla="*/ 1367 w 1367"/>
                  <a:gd name="T36" fmla="*/ 339 h 3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7" h="339">
                    <a:moveTo>
                      <a:pt x="708" y="313"/>
                    </a:moveTo>
                    <a:lnTo>
                      <a:pt x="1367" y="218"/>
                    </a:lnTo>
                    <a:lnTo>
                      <a:pt x="1366" y="116"/>
                    </a:lnTo>
                    <a:lnTo>
                      <a:pt x="698" y="34"/>
                    </a:lnTo>
                    <a:lnTo>
                      <a:pt x="129" y="32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1" y="339"/>
                    </a:lnTo>
                    <a:lnTo>
                      <a:pt x="74" y="338"/>
                    </a:lnTo>
                    <a:lnTo>
                      <a:pt x="124" y="312"/>
                    </a:lnTo>
                    <a:lnTo>
                      <a:pt x="708" y="313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867"/>
              <p:cNvSpPr>
                <a:spLocks/>
              </p:cNvSpPr>
              <p:nvPr/>
            </p:nvSpPr>
            <p:spPr bwMode="auto">
              <a:xfrm>
                <a:off x="4704804" y="4811789"/>
                <a:ext cx="686079" cy="169151"/>
              </a:xfrm>
              <a:custGeom>
                <a:avLst/>
                <a:gdLst>
                  <a:gd name="T0" fmla="*/ 708 w 1367"/>
                  <a:gd name="T1" fmla="*/ 313 h 339"/>
                  <a:gd name="T2" fmla="*/ 1367 w 1367"/>
                  <a:gd name="T3" fmla="*/ 218 h 339"/>
                  <a:gd name="T4" fmla="*/ 1366 w 1367"/>
                  <a:gd name="T5" fmla="*/ 116 h 339"/>
                  <a:gd name="T6" fmla="*/ 698 w 1367"/>
                  <a:gd name="T7" fmla="*/ 34 h 339"/>
                  <a:gd name="T8" fmla="*/ 129 w 1367"/>
                  <a:gd name="T9" fmla="*/ 32 h 339"/>
                  <a:gd name="T10" fmla="*/ 72 w 1367"/>
                  <a:gd name="T11" fmla="*/ 0 h 339"/>
                  <a:gd name="T12" fmla="*/ 0 w 1367"/>
                  <a:gd name="T13" fmla="*/ 0 h 339"/>
                  <a:gd name="T14" fmla="*/ 1 w 1367"/>
                  <a:gd name="T15" fmla="*/ 339 h 339"/>
                  <a:gd name="T16" fmla="*/ 74 w 1367"/>
                  <a:gd name="T17" fmla="*/ 338 h 339"/>
                  <a:gd name="T18" fmla="*/ 124 w 1367"/>
                  <a:gd name="T19" fmla="*/ 312 h 339"/>
                  <a:gd name="T20" fmla="*/ 708 w 1367"/>
                  <a:gd name="T21" fmla="*/ 313 h 3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67"/>
                  <a:gd name="T34" fmla="*/ 0 h 339"/>
                  <a:gd name="T35" fmla="*/ 1367 w 1367"/>
                  <a:gd name="T36" fmla="*/ 339 h 3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67" h="339">
                    <a:moveTo>
                      <a:pt x="708" y="313"/>
                    </a:moveTo>
                    <a:lnTo>
                      <a:pt x="1367" y="218"/>
                    </a:lnTo>
                    <a:lnTo>
                      <a:pt x="1366" y="116"/>
                    </a:lnTo>
                    <a:lnTo>
                      <a:pt x="698" y="34"/>
                    </a:lnTo>
                    <a:lnTo>
                      <a:pt x="129" y="32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1" y="339"/>
                    </a:lnTo>
                    <a:lnTo>
                      <a:pt x="74" y="338"/>
                    </a:lnTo>
                    <a:lnTo>
                      <a:pt x="124" y="312"/>
                    </a:lnTo>
                    <a:lnTo>
                      <a:pt x="708" y="3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868"/>
              <p:cNvSpPr>
                <a:spLocks noChangeArrowheads="1"/>
              </p:cNvSpPr>
              <p:nvPr/>
            </p:nvSpPr>
            <p:spPr bwMode="auto">
              <a:xfrm>
                <a:off x="634469" y="4471497"/>
                <a:ext cx="2842614" cy="760184"/>
              </a:xfrm>
              <a:prstGeom prst="rect">
                <a:avLst/>
              </a:prstGeom>
              <a:solidFill>
                <a:srgbClr val="CC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869"/>
              <p:cNvSpPr>
                <a:spLocks noChangeArrowheads="1"/>
              </p:cNvSpPr>
              <p:nvPr/>
            </p:nvSpPr>
            <p:spPr bwMode="auto">
              <a:xfrm>
                <a:off x="634469" y="4471497"/>
                <a:ext cx="2842614" cy="760184"/>
              </a:xfrm>
              <a:prstGeom prst="rect">
                <a:avLst/>
              </a:prstGeom>
              <a:noFill/>
              <a:ln w="158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870"/>
              <p:cNvSpPr>
                <a:spLocks noChangeArrowheads="1"/>
              </p:cNvSpPr>
              <p:nvPr/>
            </p:nvSpPr>
            <p:spPr bwMode="auto">
              <a:xfrm>
                <a:off x="2441947" y="4471497"/>
                <a:ext cx="2064256" cy="760184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871"/>
              <p:cNvSpPr>
                <a:spLocks/>
              </p:cNvSpPr>
              <p:nvPr/>
            </p:nvSpPr>
            <p:spPr bwMode="auto">
              <a:xfrm>
                <a:off x="5380853" y="5466502"/>
                <a:ext cx="339027" cy="610934"/>
              </a:xfrm>
              <a:custGeom>
                <a:avLst/>
                <a:gdLst>
                  <a:gd name="T0" fmla="*/ 678 w 678"/>
                  <a:gd name="T1" fmla="*/ 1221 h 1226"/>
                  <a:gd name="T2" fmla="*/ 308 w 678"/>
                  <a:gd name="T3" fmla="*/ 0 h 1226"/>
                  <a:gd name="T4" fmla="*/ 103 w 678"/>
                  <a:gd name="T5" fmla="*/ 5 h 1226"/>
                  <a:gd name="T6" fmla="*/ 0 w 678"/>
                  <a:gd name="T7" fmla="*/ 1226 h 1226"/>
                  <a:gd name="T8" fmla="*/ 678 w 678"/>
                  <a:gd name="T9" fmla="*/ 1221 h 1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8"/>
                  <a:gd name="T16" fmla="*/ 0 h 1226"/>
                  <a:gd name="T17" fmla="*/ 678 w 678"/>
                  <a:gd name="T18" fmla="*/ 1226 h 1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8" h="1226">
                    <a:moveTo>
                      <a:pt x="678" y="1221"/>
                    </a:moveTo>
                    <a:lnTo>
                      <a:pt x="308" y="0"/>
                    </a:lnTo>
                    <a:lnTo>
                      <a:pt x="103" y="5"/>
                    </a:lnTo>
                    <a:lnTo>
                      <a:pt x="0" y="1226"/>
                    </a:lnTo>
                    <a:lnTo>
                      <a:pt x="678" y="1221"/>
                    </a:lnTo>
                    <a:close/>
                  </a:path>
                </a:pathLst>
              </a:custGeom>
              <a:solidFill>
                <a:srgbClr val="66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72"/>
              <p:cNvSpPr>
                <a:spLocks/>
              </p:cNvSpPr>
              <p:nvPr/>
            </p:nvSpPr>
            <p:spPr bwMode="auto">
              <a:xfrm>
                <a:off x="5380853" y="5466502"/>
                <a:ext cx="339027" cy="610934"/>
              </a:xfrm>
              <a:custGeom>
                <a:avLst/>
                <a:gdLst>
                  <a:gd name="T0" fmla="*/ 678 w 678"/>
                  <a:gd name="T1" fmla="*/ 1221 h 1226"/>
                  <a:gd name="T2" fmla="*/ 308 w 678"/>
                  <a:gd name="T3" fmla="*/ 0 h 1226"/>
                  <a:gd name="T4" fmla="*/ 103 w 678"/>
                  <a:gd name="T5" fmla="*/ 5 h 1226"/>
                  <a:gd name="T6" fmla="*/ 0 w 678"/>
                  <a:gd name="T7" fmla="*/ 1226 h 1226"/>
                  <a:gd name="T8" fmla="*/ 678 w 678"/>
                  <a:gd name="T9" fmla="*/ 1221 h 1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8"/>
                  <a:gd name="T16" fmla="*/ 0 h 1226"/>
                  <a:gd name="T17" fmla="*/ 678 w 678"/>
                  <a:gd name="T18" fmla="*/ 1226 h 1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8" h="1226">
                    <a:moveTo>
                      <a:pt x="678" y="1221"/>
                    </a:moveTo>
                    <a:lnTo>
                      <a:pt x="308" y="0"/>
                    </a:lnTo>
                    <a:lnTo>
                      <a:pt x="103" y="5"/>
                    </a:lnTo>
                    <a:lnTo>
                      <a:pt x="0" y="1226"/>
                    </a:lnTo>
                    <a:lnTo>
                      <a:pt x="678" y="122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73"/>
              <p:cNvSpPr>
                <a:spLocks/>
              </p:cNvSpPr>
              <p:nvPr/>
            </p:nvSpPr>
            <p:spPr bwMode="auto">
              <a:xfrm>
                <a:off x="5565412" y="5510283"/>
                <a:ext cx="160486" cy="447753"/>
              </a:xfrm>
              <a:custGeom>
                <a:avLst/>
                <a:gdLst>
                  <a:gd name="T0" fmla="*/ 290 w 319"/>
                  <a:gd name="T1" fmla="*/ 890 h 899"/>
                  <a:gd name="T2" fmla="*/ 319 w 319"/>
                  <a:gd name="T3" fmla="*/ 881 h 899"/>
                  <a:gd name="T4" fmla="*/ 57 w 319"/>
                  <a:gd name="T5" fmla="*/ 0 h 899"/>
                  <a:gd name="T6" fmla="*/ 0 w 319"/>
                  <a:gd name="T7" fmla="*/ 16 h 899"/>
                  <a:gd name="T8" fmla="*/ 261 w 319"/>
                  <a:gd name="T9" fmla="*/ 899 h 899"/>
                  <a:gd name="T10" fmla="*/ 290 w 319"/>
                  <a:gd name="T11" fmla="*/ 890 h 8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9"/>
                  <a:gd name="T19" fmla="*/ 0 h 899"/>
                  <a:gd name="T20" fmla="*/ 319 w 319"/>
                  <a:gd name="T21" fmla="*/ 899 h 8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9" h="899">
                    <a:moveTo>
                      <a:pt x="290" y="890"/>
                    </a:moveTo>
                    <a:lnTo>
                      <a:pt x="319" y="881"/>
                    </a:lnTo>
                    <a:lnTo>
                      <a:pt x="57" y="0"/>
                    </a:lnTo>
                    <a:lnTo>
                      <a:pt x="0" y="16"/>
                    </a:lnTo>
                    <a:lnTo>
                      <a:pt x="261" y="899"/>
                    </a:lnTo>
                    <a:lnTo>
                      <a:pt x="290" y="8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74"/>
              <p:cNvSpPr>
                <a:spLocks/>
              </p:cNvSpPr>
              <p:nvPr/>
            </p:nvSpPr>
            <p:spPr bwMode="auto">
              <a:xfrm>
                <a:off x="4730883" y="5012780"/>
                <a:ext cx="966930" cy="1317388"/>
              </a:xfrm>
              <a:custGeom>
                <a:avLst/>
                <a:gdLst>
                  <a:gd name="T0" fmla="*/ 1375 w 1929"/>
                  <a:gd name="T1" fmla="*/ 0 h 2647"/>
                  <a:gd name="T2" fmla="*/ 1151 w 1929"/>
                  <a:gd name="T3" fmla="*/ 0 h 2647"/>
                  <a:gd name="T4" fmla="*/ 739 w 1929"/>
                  <a:gd name="T5" fmla="*/ 245 h 2647"/>
                  <a:gd name="T6" fmla="*/ 555 w 1929"/>
                  <a:gd name="T7" fmla="*/ 730 h 2647"/>
                  <a:gd name="T8" fmla="*/ 356 w 1929"/>
                  <a:gd name="T9" fmla="*/ 669 h 2647"/>
                  <a:gd name="T10" fmla="*/ 157 w 1929"/>
                  <a:gd name="T11" fmla="*/ 738 h 2647"/>
                  <a:gd name="T12" fmla="*/ 0 w 1929"/>
                  <a:gd name="T13" fmla="*/ 1046 h 2647"/>
                  <a:gd name="T14" fmla="*/ 21 w 1929"/>
                  <a:gd name="T15" fmla="*/ 1525 h 2647"/>
                  <a:gd name="T16" fmla="*/ 239 w 1929"/>
                  <a:gd name="T17" fmla="*/ 1956 h 2647"/>
                  <a:gd name="T18" fmla="*/ 561 w 1929"/>
                  <a:gd name="T19" fmla="*/ 2326 h 2647"/>
                  <a:gd name="T20" fmla="*/ 1115 w 1929"/>
                  <a:gd name="T21" fmla="*/ 2647 h 2647"/>
                  <a:gd name="T22" fmla="*/ 1444 w 1929"/>
                  <a:gd name="T23" fmla="*/ 2216 h 2647"/>
                  <a:gd name="T24" fmla="*/ 1533 w 1929"/>
                  <a:gd name="T25" fmla="*/ 751 h 2647"/>
                  <a:gd name="T26" fmla="*/ 1929 w 1929"/>
                  <a:gd name="T27" fmla="*/ 806 h 2647"/>
                  <a:gd name="T28" fmla="*/ 1929 w 1929"/>
                  <a:gd name="T29" fmla="*/ 231 h 2647"/>
                  <a:gd name="T30" fmla="*/ 1840 w 1929"/>
                  <a:gd name="T31" fmla="*/ 149 h 2647"/>
                  <a:gd name="T32" fmla="*/ 1547 w 1929"/>
                  <a:gd name="T33" fmla="*/ 142 h 2647"/>
                  <a:gd name="T34" fmla="*/ 1375 w 1929"/>
                  <a:gd name="T35" fmla="*/ 0 h 26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29"/>
                  <a:gd name="T55" fmla="*/ 0 h 2647"/>
                  <a:gd name="T56" fmla="*/ 1929 w 1929"/>
                  <a:gd name="T57" fmla="*/ 2647 h 26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29" h="2647">
                    <a:moveTo>
                      <a:pt x="1375" y="0"/>
                    </a:moveTo>
                    <a:lnTo>
                      <a:pt x="1151" y="0"/>
                    </a:lnTo>
                    <a:lnTo>
                      <a:pt x="739" y="245"/>
                    </a:lnTo>
                    <a:lnTo>
                      <a:pt x="555" y="730"/>
                    </a:lnTo>
                    <a:lnTo>
                      <a:pt x="356" y="669"/>
                    </a:lnTo>
                    <a:lnTo>
                      <a:pt x="157" y="738"/>
                    </a:lnTo>
                    <a:lnTo>
                      <a:pt x="0" y="1046"/>
                    </a:lnTo>
                    <a:lnTo>
                      <a:pt x="21" y="1525"/>
                    </a:lnTo>
                    <a:lnTo>
                      <a:pt x="239" y="1956"/>
                    </a:lnTo>
                    <a:lnTo>
                      <a:pt x="561" y="2326"/>
                    </a:lnTo>
                    <a:lnTo>
                      <a:pt x="1115" y="2647"/>
                    </a:lnTo>
                    <a:lnTo>
                      <a:pt x="1444" y="2216"/>
                    </a:lnTo>
                    <a:lnTo>
                      <a:pt x="1533" y="751"/>
                    </a:lnTo>
                    <a:lnTo>
                      <a:pt x="1929" y="806"/>
                    </a:lnTo>
                    <a:lnTo>
                      <a:pt x="1929" y="231"/>
                    </a:lnTo>
                    <a:lnTo>
                      <a:pt x="1840" y="149"/>
                    </a:lnTo>
                    <a:lnTo>
                      <a:pt x="1547" y="142"/>
                    </a:lnTo>
                    <a:lnTo>
                      <a:pt x="1375" y="0"/>
                    </a:lnTo>
                    <a:close/>
                  </a:path>
                </a:pathLst>
              </a:custGeom>
              <a:solidFill>
                <a:srgbClr val="66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75"/>
              <p:cNvSpPr>
                <a:spLocks/>
              </p:cNvSpPr>
              <p:nvPr/>
            </p:nvSpPr>
            <p:spPr bwMode="auto">
              <a:xfrm>
                <a:off x="4730883" y="5012780"/>
                <a:ext cx="966930" cy="1317388"/>
              </a:xfrm>
              <a:custGeom>
                <a:avLst/>
                <a:gdLst>
                  <a:gd name="T0" fmla="*/ 1375 w 1929"/>
                  <a:gd name="T1" fmla="*/ 0 h 2647"/>
                  <a:gd name="T2" fmla="*/ 1151 w 1929"/>
                  <a:gd name="T3" fmla="*/ 0 h 2647"/>
                  <a:gd name="T4" fmla="*/ 739 w 1929"/>
                  <a:gd name="T5" fmla="*/ 245 h 2647"/>
                  <a:gd name="T6" fmla="*/ 555 w 1929"/>
                  <a:gd name="T7" fmla="*/ 730 h 2647"/>
                  <a:gd name="T8" fmla="*/ 356 w 1929"/>
                  <a:gd name="T9" fmla="*/ 669 h 2647"/>
                  <a:gd name="T10" fmla="*/ 157 w 1929"/>
                  <a:gd name="T11" fmla="*/ 738 h 2647"/>
                  <a:gd name="T12" fmla="*/ 0 w 1929"/>
                  <a:gd name="T13" fmla="*/ 1046 h 2647"/>
                  <a:gd name="T14" fmla="*/ 21 w 1929"/>
                  <a:gd name="T15" fmla="*/ 1525 h 2647"/>
                  <a:gd name="T16" fmla="*/ 239 w 1929"/>
                  <a:gd name="T17" fmla="*/ 1956 h 2647"/>
                  <a:gd name="T18" fmla="*/ 561 w 1929"/>
                  <a:gd name="T19" fmla="*/ 2326 h 2647"/>
                  <a:gd name="T20" fmla="*/ 1115 w 1929"/>
                  <a:gd name="T21" fmla="*/ 2647 h 2647"/>
                  <a:gd name="T22" fmla="*/ 1444 w 1929"/>
                  <a:gd name="T23" fmla="*/ 2216 h 2647"/>
                  <a:gd name="T24" fmla="*/ 1533 w 1929"/>
                  <a:gd name="T25" fmla="*/ 751 h 2647"/>
                  <a:gd name="T26" fmla="*/ 1929 w 1929"/>
                  <a:gd name="T27" fmla="*/ 806 h 2647"/>
                  <a:gd name="T28" fmla="*/ 1929 w 1929"/>
                  <a:gd name="T29" fmla="*/ 231 h 2647"/>
                  <a:gd name="T30" fmla="*/ 1840 w 1929"/>
                  <a:gd name="T31" fmla="*/ 149 h 2647"/>
                  <a:gd name="T32" fmla="*/ 1547 w 1929"/>
                  <a:gd name="T33" fmla="*/ 142 h 2647"/>
                  <a:gd name="T34" fmla="*/ 1375 w 1929"/>
                  <a:gd name="T35" fmla="*/ 0 h 26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29"/>
                  <a:gd name="T55" fmla="*/ 0 h 2647"/>
                  <a:gd name="T56" fmla="*/ 1929 w 1929"/>
                  <a:gd name="T57" fmla="*/ 2647 h 26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29" h="2647">
                    <a:moveTo>
                      <a:pt x="1375" y="0"/>
                    </a:moveTo>
                    <a:lnTo>
                      <a:pt x="1151" y="0"/>
                    </a:lnTo>
                    <a:lnTo>
                      <a:pt x="739" y="245"/>
                    </a:lnTo>
                    <a:lnTo>
                      <a:pt x="555" y="730"/>
                    </a:lnTo>
                    <a:lnTo>
                      <a:pt x="356" y="669"/>
                    </a:lnTo>
                    <a:lnTo>
                      <a:pt x="157" y="738"/>
                    </a:lnTo>
                    <a:lnTo>
                      <a:pt x="0" y="1046"/>
                    </a:lnTo>
                    <a:lnTo>
                      <a:pt x="21" y="1525"/>
                    </a:lnTo>
                    <a:lnTo>
                      <a:pt x="239" y="1956"/>
                    </a:lnTo>
                    <a:lnTo>
                      <a:pt x="561" y="2326"/>
                    </a:lnTo>
                    <a:lnTo>
                      <a:pt x="1115" y="2647"/>
                    </a:lnTo>
                    <a:lnTo>
                      <a:pt x="1444" y="2216"/>
                    </a:lnTo>
                    <a:lnTo>
                      <a:pt x="1533" y="751"/>
                    </a:lnTo>
                    <a:lnTo>
                      <a:pt x="1929" y="806"/>
                    </a:lnTo>
                    <a:lnTo>
                      <a:pt x="1929" y="231"/>
                    </a:lnTo>
                    <a:lnTo>
                      <a:pt x="1840" y="149"/>
                    </a:lnTo>
                    <a:lnTo>
                      <a:pt x="1547" y="142"/>
                    </a:lnTo>
                    <a:lnTo>
                      <a:pt x="137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76"/>
              <p:cNvSpPr>
                <a:spLocks/>
              </p:cNvSpPr>
              <p:nvPr/>
            </p:nvSpPr>
            <p:spPr bwMode="auto">
              <a:xfrm>
                <a:off x="5130093" y="4957059"/>
                <a:ext cx="541641" cy="911425"/>
              </a:xfrm>
              <a:custGeom>
                <a:avLst/>
                <a:gdLst>
                  <a:gd name="T0" fmla="*/ 424 w 1080"/>
                  <a:gd name="T1" fmla="*/ 270 h 1833"/>
                  <a:gd name="T2" fmla="*/ 329 w 1080"/>
                  <a:gd name="T3" fmla="*/ 378 h 1833"/>
                  <a:gd name="T4" fmla="*/ 300 w 1080"/>
                  <a:gd name="T5" fmla="*/ 417 h 1833"/>
                  <a:gd name="T6" fmla="*/ 270 w 1080"/>
                  <a:gd name="T7" fmla="*/ 456 h 1833"/>
                  <a:gd name="T8" fmla="*/ 238 w 1080"/>
                  <a:gd name="T9" fmla="*/ 501 h 1833"/>
                  <a:gd name="T10" fmla="*/ 205 w 1080"/>
                  <a:gd name="T11" fmla="*/ 548 h 1833"/>
                  <a:gd name="T12" fmla="*/ 174 w 1080"/>
                  <a:gd name="T13" fmla="*/ 599 h 1833"/>
                  <a:gd name="T14" fmla="*/ 140 w 1080"/>
                  <a:gd name="T15" fmla="*/ 662 h 1833"/>
                  <a:gd name="T16" fmla="*/ 106 w 1080"/>
                  <a:gd name="T17" fmla="*/ 725 h 1833"/>
                  <a:gd name="T18" fmla="*/ 77 w 1080"/>
                  <a:gd name="T19" fmla="*/ 790 h 1833"/>
                  <a:gd name="T20" fmla="*/ 50 w 1080"/>
                  <a:gd name="T21" fmla="*/ 858 h 1833"/>
                  <a:gd name="T22" fmla="*/ 23 w 1080"/>
                  <a:gd name="T23" fmla="*/ 924 h 1833"/>
                  <a:gd name="T24" fmla="*/ 15 w 1080"/>
                  <a:gd name="T25" fmla="*/ 995 h 1833"/>
                  <a:gd name="T26" fmla="*/ 6 w 1080"/>
                  <a:gd name="T27" fmla="*/ 1064 h 1833"/>
                  <a:gd name="T28" fmla="*/ 1 w 1080"/>
                  <a:gd name="T29" fmla="*/ 1134 h 1833"/>
                  <a:gd name="T30" fmla="*/ 4 w 1080"/>
                  <a:gd name="T31" fmla="*/ 1199 h 1833"/>
                  <a:gd name="T32" fmla="*/ 6 w 1080"/>
                  <a:gd name="T33" fmla="*/ 1265 h 1833"/>
                  <a:gd name="T34" fmla="*/ 17 w 1080"/>
                  <a:gd name="T35" fmla="*/ 1321 h 1833"/>
                  <a:gd name="T36" fmla="*/ 33 w 1080"/>
                  <a:gd name="T37" fmla="*/ 1369 h 1833"/>
                  <a:gd name="T38" fmla="*/ 48 w 1080"/>
                  <a:gd name="T39" fmla="*/ 1420 h 1833"/>
                  <a:gd name="T40" fmla="*/ 83 w 1080"/>
                  <a:gd name="T41" fmla="*/ 1480 h 1833"/>
                  <a:gd name="T42" fmla="*/ 123 w 1080"/>
                  <a:gd name="T43" fmla="*/ 1534 h 1833"/>
                  <a:gd name="T44" fmla="*/ 165 w 1080"/>
                  <a:gd name="T45" fmla="*/ 1580 h 1833"/>
                  <a:gd name="T46" fmla="*/ 212 w 1080"/>
                  <a:gd name="T47" fmla="*/ 1621 h 1833"/>
                  <a:gd name="T48" fmla="*/ 262 w 1080"/>
                  <a:gd name="T49" fmla="*/ 1654 h 1833"/>
                  <a:gd name="T50" fmla="*/ 359 w 1080"/>
                  <a:gd name="T51" fmla="*/ 1698 h 1833"/>
                  <a:gd name="T52" fmla="*/ 478 w 1080"/>
                  <a:gd name="T53" fmla="*/ 1744 h 1833"/>
                  <a:gd name="T54" fmla="*/ 602 w 1080"/>
                  <a:gd name="T55" fmla="*/ 1782 h 1833"/>
                  <a:gd name="T56" fmla="*/ 749 w 1080"/>
                  <a:gd name="T57" fmla="*/ 1812 h 1833"/>
                  <a:gd name="T58" fmla="*/ 838 w 1080"/>
                  <a:gd name="T59" fmla="*/ 1823 h 1833"/>
                  <a:gd name="T60" fmla="*/ 926 w 1080"/>
                  <a:gd name="T61" fmla="*/ 1831 h 1833"/>
                  <a:gd name="T62" fmla="*/ 1018 w 1080"/>
                  <a:gd name="T63" fmla="*/ 1833 h 1833"/>
                  <a:gd name="T64" fmla="*/ 910 w 1080"/>
                  <a:gd name="T65" fmla="*/ 1255 h 1833"/>
                  <a:gd name="T66" fmla="*/ 833 w 1080"/>
                  <a:gd name="T67" fmla="*/ 1246 h 1833"/>
                  <a:gd name="T68" fmla="*/ 753 w 1080"/>
                  <a:gd name="T69" fmla="*/ 1225 h 1833"/>
                  <a:gd name="T70" fmla="*/ 679 w 1080"/>
                  <a:gd name="T71" fmla="*/ 1191 h 1833"/>
                  <a:gd name="T72" fmla="*/ 625 w 1080"/>
                  <a:gd name="T73" fmla="*/ 1147 h 1833"/>
                  <a:gd name="T74" fmla="*/ 577 w 1080"/>
                  <a:gd name="T75" fmla="*/ 1094 h 1833"/>
                  <a:gd name="T76" fmla="*/ 536 w 1080"/>
                  <a:gd name="T77" fmla="*/ 1011 h 1833"/>
                  <a:gd name="T78" fmla="*/ 511 w 1080"/>
                  <a:gd name="T79" fmla="*/ 916 h 1833"/>
                  <a:gd name="T80" fmla="*/ 496 w 1080"/>
                  <a:gd name="T81" fmla="*/ 821 h 1833"/>
                  <a:gd name="T82" fmla="*/ 485 w 1080"/>
                  <a:gd name="T83" fmla="*/ 726 h 1833"/>
                  <a:gd name="T84" fmla="*/ 486 w 1080"/>
                  <a:gd name="T85" fmla="*/ 629 h 1833"/>
                  <a:gd name="T86" fmla="*/ 508 w 1080"/>
                  <a:gd name="T87" fmla="*/ 528 h 1833"/>
                  <a:gd name="T88" fmla="*/ 556 w 1080"/>
                  <a:gd name="T89" fmla="*/ 421 h 1833"/>
                  <a:gd name="T90" fmla="*/ 611 w 1080"/>
                  <a:gd name="T91" fmla="*/ 318 h 1833"/>
                  <a:gd name="T92" fmla="*/ 670 w 1080"/>
                  <a:gd name="T93" fmla="*/ 223 h 1833"/>
                  <a:gd name="T94" fmla="*/ 728 w 1080"/>
                  <a:gd name="T95" fmla="*/ 125 h 1833"/>
                  <a:gd name="T96" fmla="*/ 783 w 1080"/>
                  <a:gd name="T97" fmla="*/ 42 h 18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80"/>
                  <a:gd name="T148" fmla="*/ 0 h 1833"/>
                  <a:gd name="T149" fmla="*/ 1080 w 1080"/>
                  <a:gd name="T150" fmla="*/ 1833 h 183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80" h="1833">
                    <a:moveTo>
                      <a:pt x="725" y="0"/>
                    </a:moveTo>
                    <a:lnTo>
                      <a:pt x="575" y="141"/>
                    </a:lnTo>
                    <a:lnTo>
                      <a:pt x="424" y="270"/>
                    </a:lnTo>
                    <a:lnTo>
                      <a:pt x="348" y="353"/>
                    </a:lnTo>
                    <a:lnTo>
                      <a:pt x="339" y="365"/>
                    </a:lnTo>
                    <a:lnTo>
                      <a:pt x="329" y="378"/>
                    </a:lnTo>
                    <a:lnTo>
                      <a:pt x="319" y="391"/>
                    </a:lnTo>
                    <a:lnTo>
                      <a:pt x="309" y="404"/>
                    </a:lnTo>
                    <a:lnTo>
                      <a:pt x="300" y="417"/>
                    </a:lnTo>
                    <a:lnTo>
                      <a:pt x="289" y="430"/>
                    </a:lnTo>
                    <a:lnTo>
                      <a:pt x="280" y="442"/>
                    </a:lnTo>
                    <a:lnTo>
                      <a:pt x="270" y="456"/>
                    </a:lnTo>
                    <a:lnTo>
                      <a:pt x="259" y="471"/>
                    </a:lnTo>
                    <a:lnTo>
                      <a:pt x="249" y="486"/>
                    </a:lnTo>
                    <a:lnTo>
                      <a:pt x="238" y="501"/>
                    </a:lnTo>
                    <a:lnTo>
                      <a:pt x="227" y="517"/>
                    </a:lnTo>
                    <a:lnTo>
                      <a:pt x="217" y="532"/>
                    </a:lnTo>
                    <a:lnTo>
                      <a:pt x="205" y="548"/>
                    </a:lnTo>
                    <a:lnTo>
                      <a:pt x="195" y="563"/>
                    </a:lnTo>
                    <a:lnTo>
                      <a:pt x="185" y="579"/>
                    </a:lnTo>
                    <a:lnTo>
                      <a:pt x="174" y="599"/>
                    </a:lnTo>
                    <a:lnTo>
                      <a:pt x="163" y="621"/>
                    </a:lnTo>
                    <a:lnTo>
                      <a:pt x="152" y="642"/>
                    </a:lnTo>
                    <a:lnTo>
                      <a:pt x="140" y="662"/>
                    </a:lnTo>
                    <a:lnTo>
                      <a:pt x="128" y="683"/>
                    </a:lnTo>
                    <a:lnTo>
                      <a:pt x="116" y="704"/>
                    </a:lnTo>
                    <a:lnTo>
                      <a:pt x="106" y="725"/>
                    </a:lnTo>
                    <a:lnTo>
                      <a:pt x="96" y="746"/>
                    </a:lnTo>
                    <a:lnTo>
                      <a:pt x="86" y="768"/>
                    </a:lnTo>
                    <a:lnTo>
                      <a:pt x="77" y="790"/>
                    </a:lnTo>
                    <a:lnTo>
                      <a:pt x="69" y="812"/>
                    </a:lnTo>
                    <a:lnTo>
                      <a:pt x="60" y="835"/>
                    </a:lnTo>
                    <a:lnTo>
                      <a:pt x="50" y="858"/>
                    </a:lnTo>
                    <a:lnTo>
                      <a:pt x="42" y="880"/>
                    </a:lnTo>
                    <a:lnTo>
                      <a:pt x="33" y="903"/>
                    </a:lnTo>
                    <a:lnTo>
                      <a:pt x="23" y="924"/>
                    </a:lnTo>
                    <a:lnTo>
                      <a:pt x="20" y="948"/>
                    </a:lnTo>
                    <a:lnTo>
                      <a:pt x="17" y="972"/>
                    </a:lnTo>
                    <a:lnTo>
                      <a:pt x="15" y="995"/>
                    </a:lnTo>
                    <a:lnTo>
                      <a:pt x="12" y="1018"/>
                    </a:lnTo>
                    <a:lnTo>
                      <a:pt x="9" y="1041"/>
                    </a:lnTo>
                    <a:lnTo>
                      <a:pt x="6" y="1064"/>
                    </a:lnTo>
                    <a:lnTo>
                      <a:pt x="3" y="1088"/>
                    </a:lnTo>
                    <a:lnTo>
                      <a:pt x="0" y="1112"/>
                    </a:lnTo>
                    <a:lnTo>
                      <a:pt x="1" y="1134"/>
                    </a:lnTo>
                    <a:lnTo>
                      <a:pt x="2" y="1156"/>
                    </a:lnTo>
                    <a:lnTo>
                      <a:pt x="3" y="1178"/>
                    </a:lnTo>
                    <a:lnTo>
                      <a:pt x="4" y="1199"/>
                    </a:lnTo>
                    <a:lnTo>
                      <a:pt x="4" y="1221"/>
                    </a:lnTo>
                    <a:lnTo>
                      <a:pt x="5" y="1243"/>
                    </a:lnTo>
                    <a:lnTo>
                      <a:pt x="6" y="1265"/>
                    </a:lnTo>
                    <a:lnTo>
                      <a:pt x="7" y="1286"/>
                    </a:lnTo>
                    <a:lnTo>
                      <a:pt x="12" y="1304"/>
                    </a:lnTo>
                    <a:lnTo>
                      <a:pt x="17" y="1321"/>
                    </a:lnTo>
                    <a:lnTo>
                      <a:pt x="22" y="1337"/>
                    </a:lnTo>
                    <a:lnTo>
                      <a:pt x="28" y="1354"/>
                    </a:lnTo>
                    <a:lnTo>
                      <a:pt x="33" y="1369"/>
                    </a:lnTo>
                    <a:lnTo>
                      <a:pt x="38" y="1386"/>
                    </a:lnTo>
                    <a:lnTo>
                      <a:pt x="43" y="1403"/>
                    </a:lnTo>
                    <a:lnTo>
                      <a:pt x="48" y="1420"/>
                    </a:lnTo>
                    <a:lnTo>
                      <a:pt x="60" y="1441"/>
                    </a:lnTo>
                    <a:lnTo>
                      <a:pt x="71" y="1460"/>
                    </a:lnTo>
                    <a:lnTo>
                      <a:pt x="83" y="1480"/>
                    </a:lnTo>
                    <a:lnTo>
                      <a:pt x="96" y="1499"/>
                    </a:lnTo>
                    <a:lnTo>
                      <a:pt x="109" y="1516"/>
                    </a:lnTo>
                    <a:lnTo>
                      <a:pt x="123" y="1534"/>
                    </a:lnTo>
                    <a:lnTo>
                      <a:pt x="136" y="1549"/>
                    </a:lnTo>
                    <a:lnTo>
                      <a:pt x="151" y="1566"/>
                    </a:lnTo>
                    <a:lnTo>
                      <a:pt x="165" y="1580"/>
                    </a:lnTo>
                    <a:lnTo>
                      <a:pt x="181" y="1595"/>
                    </a:lnTo>
                    <a:lnTo>
                      <a:pt x="196" y="1607"/>
                    </a:lnTo>
                    <a:lnTo>
                      <a:pt x="212" y="1621"/>
                    </a:lnTo>
                    <a:lnTo>
                      <a:pt x="228" y="1632"/>
                    </a:lnTo>
                    <a:lnTo>
                      <a:pt x="245" y="1643"/>
                    </a:lnTo>
                    <a:lnTo>
                      <a:pt x="262" y="1654"/>
                    </a:lnTo>
                    <a:lnTo>
                      <a:pt x="280" y="1663"/>
                    </a:lnTo>
                    <a:lnTo>
                      <a:pt x="319" y="1681"/>
                    </a:lnTo>
                    <a:lnTo>
                      <a:pt x="359" y="1698"/>
                    </a:lnTo>
                    <a:lnTo>
                      <a:pt x="398" y="1714"/>
                    </a:lnTo>
                    <a:lnTo>
                      <a:pt x="437" y="1729"/>
                    </a:lnTo>
                    <a:lnTo>
                      <a:pt x="478" y="1744"/>
                    </a:lnTo>
                    <a:lnTo>
                      <a:pt x="519" y="1758"/>
                    </a:lnTo>
                    <a:lnTo>
                      <a:pt x="560" y="1771"/>
                    </a:lnTo>
                    <a:lnTo>
                      <a:pt x="602" y="1782"/>
                    </a:lnTo>
                    <a:lnTo>
                      <a:pt x="661" y="1795"/>
                    </a:lnTo>
                    <a:lnTo>
                      <a:pt x="719" y="1807"/>
                    </a:lnTo>
                    <a:lnTo>
                      <a:pt x="749" y="1812"/>
                    </a:lnTo>
                    <a:lnTo>
                      <a:pt x="778" y="1816"/>
                    </a:lnTo>
                    <a:lnTo>
                      <a:pt x="808" y="1820"/>
                    </a:lnTo>
                    <a:lnTo>
                      <a:pt x="838" y="1823"/>
                    </a:lnTo>
                    <a:lnTo>
                      <a:pt x="866" y="1827"/>
                    </a:lnTo>
                    <a:lnTo>
                      <a:pt x="896" y="1829"/>
                    </a:lnTo>
                    <a:lnTo>
                      <a:pt x="926" y="1831"/>
                    </a:lnTo>
                    <a:lnTo>
                      <a:pt x="958" y="1832"/>
                    </a:lnTo>
                    <a:lnTo>
                      <a:pt x="988" y="1833"/>
                    </a:lnTo>
                    <a:lnTo>
                      <a:pt x="1018" y="1833"/>
                    </a:lnTo>
                    <a:lnTo>
                      <a:pt x="1049" y="1832"/>
                    </a:lnTo>
                    <a:lnTo>
                      <a:pt x="1080" y="1831"/>
                    </a:lnTo>
                    <a:lnTo>
                      <a:pt x="910" y="1255"/>
                    </a:lnTo>
                    <a:lnTo>
                      <a:pt x="885" y="1253"/>
                    </a:lnTo>
                    <a:lnTo>
                      <a:pt x="859" y="1250"/>
                    </a:lnTo>
                    <a:lnTo>
                      <a:pt x="833" y="1246"/>
                    </a:lnTo>
                    <a:lnTo>
                      <a:pt x="808" y="1240"/>
                    </a:lnTo>
                    <a:lnTo>
                      <a:pt x="781" y="1234"/>
                    </a:lnTo>
                    <a:lnTo>
                      <a:pt x="753" y="1225"/>
                    </a:lnTo>
                    <a:lnTo>
                      <a:pt x="726" y="1215"/>
                    </a:lnTo>
                    <a:lnTo>
                      <a:pt x="698" y="1205"/>
                    </a:lnTo>
                    <a:lnTo>
                      <a:pt x="679" y="1191"/>
                    </a:lnTo>
                    <a:lnTo>
                      <a:pt x="661" y="1177"/>
                    </a:lnTo>
                    <a:lnTo>
                      <a:pt x="643" y="1162"/>
                    </a:lnTo>
                    <a:lnTo>
                      <a:pt x="625" y="1147"/>
                    </a:lnTo>
                    <a:lnTo>
                      <a:pt x="609" y="1129"/>
                    </a:lnTo>
                    <a:lnTo>
                      <a:pt x="592" y="1112"/>
                    </a:lnTo>
                    <a:lnTo>
                      <a:pt x="577" y="1094"/>
                    </a:lnTo>
                    <a:lnTo>
                      <a:pt x="560" y="1074"/>
                    </a:lnTo>
                    <a:lnTo>
                      <a:pt x="548" y="1043"/>
                    </a:lnTo>
                    <a:lnTo>
                      <a:pt x="536" y="1011"/>
                    </a:lnTo>
                    <a:lnTo>
                      <a:pt x="527" y="979"/>
                    </a:lnTo>
                    <a:lnTo>
                      <a:pt x="518" y="948"/>
                    </a:lnTo>
                    <a:lnTo>
                      <a:pt x="511" y="916"/>
                    </a:lnTo>
                    <a:lnTo>
                      <a:pt x="504" y="885"/>
                    </a:lnTo>
                    <a:lnTo>
                      <a:pt x="499" y="853"/>
                    </a:lnTo>
                    <a:lnTo>
                      <a:pt x="496" y="821"/>
                    </a:lnTo>
                    <a:lnTo>
                      <a:pt x="491" y="789"/>
                    </a:lnTo>
                    <a:lnTo>
                      <a:pt x="487" y="757"/>
                    </a:lnTo>
                    <a:lnTo>
                      <a:pt x="485" y="726"/>
                    </a:lnTo>
                    <a:lnTo>
                      <a:pt x="484" y="692"/>
                    </a:lnTo>
                    <a:lnTo>
                      <a:pt x="484" y="661"/>
                    </a:lnTo>
                    <a:lnTo>
                      <a:pt x="486" y="629"/>
                    </a:lnTo>
                    <a:lnTo>
                      <a:pt x="489" y="597"/>
                    </a:lnTo>
                    <a:lnTo>
                      <a:pt x="492" y="565"/>
                    </a:lnTo>
                    <a:lnTo>
                      <a:pt x="508" y="528"/>
                    </a:lnTo>
                    <a:lnTo>
                      <a:pt x="523" y="493"/>
                    </a:lnTo>
                    <a:lnTo>
                      <a:pt x="540" y="457"/>
                    </a:lnTo>
                    <a:lnTo>
                      <a:pt x="556" y="421"/>
                    </a:lnTo>
                    <a:lnTo>
                      <a:pt x="573" y="386"/>
                    </a:lnTo>
                    <a:lnTo>
                      <a:pt x="591" y="351"/>
                    </a:lnTo>
                    <a:lnTo>
                      <a:pt x="611" y="318"/>
                    </a:lnTo>
                    <a:lnTo>
                      <a:pt x="633" y="284"/>
                    </a:lnTo>
                    <a:lnTo>
                      <a:pt x="651" y="254"/>
                    </a:lnTo>
                    <a:lnTo>
                      <a:pt x="670" y="223"/>
                    </a:lnTo>
                    <a:lnTo>
                      <a:pt x="690" y="191"/>
                    </a:lnTo>
                    <a:lnTo>
                      <a:pt x="709" y="158"/>
                    </a:lnTo>
                    <a:lnTo>
                      <a:pt x="728" y="125"/>
                    </a:lnTo>
                    <a:lnTo>
                      <a:pt x="748" y="95"/>
                    </a:lnTo>
                    <a:lnTo>
                      <a:pt x="766" y="66"/>
                    </a:lnTo>
                    <a:lnTo>
                      <a:pt x="783" y="42"/>
                    </a:lnTo>
                    <a:lnTo>
                      <a:pt x="7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77"/>
              <p:cNvSpPr>
                <a:spLocks/>
              </p:cNvSpPr>
              <p:nvPr/>
            </p:nvSpPr>
            <p:spPr bwMode="auto">
              <a:xfrm>
                <a:off x="5130093" y="4957059"/>
                <a:ext cx="541641" cy="911425"/>
              </a:xfrm>
              <a:custGeom>
                <a:avLst/>
                <a:gdLst>
                  <a:gd name="T0" fmla="*/ 424 w 1080"/>
                  <a:gd name="T1" fmla="*/ 270 h 1833"/>
                  <a:gd name="T2" fmla="*/ 329 w 1080"/>
                  <a:gd name="T3" fmla="*/ 378 h 1833"/>
                  <a:gd name="T4" fmla="*/ 300 w 1080"/>
                  <a:gd name="T5" fmla="*/ 417 h 1833"/>
                  <a:gd name="T6" fmla="*/ 270 w 1080"/>
                  <a:gd name="T7" fmla="*/ 456 h 1833"/>
                  <a:gd name="T8" fmla="*/ 238 w 1080"/>
                  <a:gd name="T9" fmla="*/ 501 h 1833"/>
                  <a:gd name="T10" fmla="*/ 205 w 1080"/>
                  <a:gd name="T11" fmla="*/ 548 h 1833"/>
                  <a:gd name="T12" fmla="*/ 174 w 1080"/>
                  <a:gd name="T13" fmla="*/ 599 h 1833"/>
                  <a:gd name="T14" fmla="*/ 140 w 1080"/>
                  <a:gd name="T15" fmla="*/ 662 h 1833"/>
                  <a:gd name="T16" fmla="*/ 106 w 1080"/>
                  <a:gd name="T17" fmla="*/ 725 h 1833"/>
                  <a:gd name="T18" fmla="*/ 77 w 1080"/>
                  <a:gd name="T19" fmla="*/ 790 h 1833"/>
                  <a:gd name="T20" fmla="*/ 50 w 1080"/>
                  <a:gd name="T21" fmla="*/ 858 h 1833"/>
                  <a:gd name="T22" fmla="*/ 23 w 1080"/>
                  <a:gd name="T23" fmla="*/ 924 h 1833"/>
                  <a:gd name="T24" fmla="*/ 15 w 1080"/>
                  <a:gd name="T25" fmla="*/ 995 h 1833"/>
                  <a:gd name="T26" fmla="*/ 6 w 1080"/>
                  <a:gd name="T27" fmla="*/ 1064 h 1833"/>
                  <a:gd name="T28" fmla="*/ 1 w 1080"/>
                  <a:gd name="T29" fmla="*/ 1134 h 1833"/>
                  <a:gd name="T30" fmla="*/ 4 w 1080"/>
                  <a:gd name="T31" fmla="*/ 1199 h 1833"/>
                  <a:gd name="T32" fmla="*/ 6 w 1080"/>
                  <a:gd name="T33" fmla="*/ 1265 h 1833"/>
                  <a:gd name="T34" fmla="*/ 17 w 1080"/>
                  <a:gd name="T35" fmla="*/ 1321 h 1833"/>
                  <a:gd name="T36" fmla="*/ 33 w 1080"/>
                  <a:gd name="T37" fmla="*/ 1369 h 1833"/>
                  <a:gd name="T38" fmla="*/ 48 w 1080"/>
                  <a:gd name="T39" fmla="*/ 1420 h 1833"/>
                  <a:gd name="T40" fmla="*/ 83 w 1080"/>
                  <a:gd name="T41" fmla="*/ 1480 h 1833"/>
                  <a:gd name="T42" fmla="*/ 123 w 1080"/>
                  <a:gd name="T43" fmla="*/ 1534 h 1833"/>
                  <a:gd name="T44" fmla="*/ 165 w 1080"/>
                  <a:gd name="T45" fmla="*/ 1580 h 1833"/>
                  <a:gd name="T46" fmla="*/ 212 w 1080"/>
                  <a:gd name="T47" fmla="*/ 1621 h 1833"/>
                  <a:gd name="T48" fmla="*/ 262 w 1080"/>
                  <a:gd name="T49" fmla="*/ 1654 h 1833"/>
                  <a:gd name="T50" fmla="*/ 359 w 1080"/>
                  <a:gd name="T51" fmla="*/ 1698 h 1833"/>
                  <a:gd name="T52" fmla="*/ 478 w 1080"/>
                  <a:gd name="T53" fmla="*/ 1744 h 1833"/>
                  <a:gd name="T54" fmla="*/ 602 w 1080"/>
                  <a:gd name="T55" fmla="*/ 1782 h 1833"/>
                  <a:gd name="T56" fmla="*/ 749 w 1080"/>
                  <a:gd name="T57" fmla="*/ 1812 h 1833"/>
                  <a:gd name="T58" fmla="*/ 838 w 1080"/>
                  <a:gd name="T59" fmla="*/ 1823 h 1833"/>
                  <a:gd name="T60" fmla="*/ 926 w 1080"/>
                  <a:gd name="T61" fmla="*/ 1831 h 1833"/>
                  <a:gd name="T62" fmla="*/ 1018 w 1080"/>
                  <a:gd name="T63" fmla="*/ 1833 h 1833"/>
                  <a:gd name="T64" fmla="*/ 910 w 1080"/>
                  <a:gd name="T65" fmla="*/ 1255 h 1833"/>
                  <a:gd name="T66" fmla="*/ 833 w 1080"/>
                  <a:gd name="T67" fmla="*/ 1246 h 1833"/>
                  <a:gd name="T68" fmla="*/ 753 w 1080"/>
                  <a:gd name="T69" fmla="*/ 1225 h 1833"/>
                  <a:gd name="T70" fmla="*/ 679 w 1080"/>
                  <a:gd name="T71" fmla="*/ 1191 h 1833"/>
                  <a:gd name="T72" fmla="*/ 625 w 1080"/>
                  <a:gd name="T73" fmla="*/ 1147 h 1833"/>
                  <a:gd name="T74" fmla="*/ 577 w 1080"/>
                  <a:gd name="T75" fmla="*/ 1094 h 1833"/>
                  <a:gd name="T76" fmla="*/ 536 w 1080"/>
                  <a:gd name="T77" fmla="*/ 1011 h 1833"/>
                  <a:gd name="T78" fmla="*/ 511 w 1080"/>
                  <a:gd name="T79" fmla="*/ 916 h 1833"/>
                  <a:gd name="T80" fmla="*/ 496 w 1080"/>
                  <a:gd name="T81" fmla="*/ 821 h 1833"/>
                  <a:gd name="T82" fmla="*/ 485 w 1080"/>
                  <a:gd name="T83" fmla="*/ 726 h 1833"/>
                  <a:gd name="T84" fmla="*/ 486 w 1080"/>
                  <a:gd name="T85" fmla="*/ 629 h 1833"/>
                  <a:gd name="T86" fmla="*/ 508 w 1080"/>
                  <a:gd name="T87" fmla="*/ 528 h 1833"/>
                  <a:gd name="T88" fmla="*/ 556 w 1080"/>
                  <a:gd name="T89" fmla="*/ 421 h 1833"/>
                  <a:gd name="T90" fmla="*/ 611 w 1080"/>
                  <a:gd name="T91" fmla="*/ 318 h 1833"/>
                  <a:gd name="T92" fmla="*/ 670 w 1080"/>
                  <a:gd name="T93" fmla="*/ 223 h 1833"/>
                  <a:gd name="T94" fmla="*/ 728 w 1080"/>
                  <a:gd name="T95" fmla="*/ 125 h 1833"/>
                  <a:gd name="T96" fmla="*/ 783 w 1080"/>
                  <a:gd name="T97" fmla="*/ 42 h 18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80"/>
                  <a:gd name="T148" fmla="*/ 0 h 1833"/>
                  <a:gd name="T149" fmla="*/ 1080 w 1080"/>
                  <a:gd name="T150" fmla="*/ 1833 h 183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80" h="1833">
                    <a:moveTo>
                      <a:pt x="725" y="0"/>
                    </a:moveTo>
                    <a:lnTo>
                      <a:pt x="575" y="141"/>
                    </a:lnTo>
                    <a:lnTo>
                      <a:pt x="424" y="270"/>
                    </a:lnTo>
                    <a:lnTo>
                      <a:pt x="348" y="353"/>
                    </a:lnTo>
                    <a:lnTo>
                      <a:pt x="339" y="365"/>
                    </a:lnTo>
                    <a:lnTo>
                      <a:pt x="329" y="378"/>
                    </a:lnTo>
                    <a:lnTo>
                      <a:pt x="319" y="391"/>
                    </a:lnTo>
                    <a:lnTo>
                      <a:pt x="309" y="404"/>
                    </a:lnTo>
                    <a:lnTo>
                      <a:pt x="300" y="417"/>
                    </a:lnTo>
                    <a:lnTo>
                      <a:pt x="289" y="430"/>
                    </a:lnTo>
                    <a:lnTo>
                      <a:pt x="280" y="442"/>
                    </a:lnTo>
                    <a:lnTo>
                      <a:pt x="270" y="456"/>
                    </a:lnTo>
                    <a:lnTo>
                      <a:pt x="259" y="471"/>
                    </a:lnTo>
                    <a:lnTo>
                      <a:pt x="249" y="486"/>
                    </a:lnTo>
                    <a:lnTo>
                      <a:pt x="238" y="501"/>
                    </a:lnTo>
                    <a:lnTo>
                      <a:pt x="227" y="517"/>
                    </a:lnTo>
                    <a:lnTo>
                      <a:pt x="217" y="532"/>
                    </a:lnTo>
                    <a:lnTo>
                      <a:pt x="205" y="548"/>
                    </a:lnTo>
                    <a:lnTo>
                      <a:pt x="195" y="563"/>
                    </a:lnTo>
                    <a:lnTo>
                      <a:pt x="185" y="579"/>
                    </a:lnTo>
                    <a:lnTo>
                      <a:pt x="174" y="599"/>
                    </a:lnTo>
                    <a:lnTo>
                      <a:pt x="163" y="621"/>
                    </a:lnTo>
                    <a:lnTo>
                      <a:pt x="152" y="642"/>
                    </a:lnTo>
                    <a:lnTo>
                      <a:pt x="140" y="662"/>
                    </a:lnTo>
                    <a:lnTo>
                      <a:pt x="128" y="683"/>
                    </a:lnTo>
                    <a:lnTo>
                      <a:pt x="116" y="704"/>
                    </a:lnTo>
                    <a:lnTo>
                      <a:pt x="106" y="725"/>
                    </a:lnTo>
                    <a:lnTo>
                      <a:pt x="96" y="746"/>
                    </a:lnTo>
                    <a:lnTo>
                      <a:pt x="86" y="768"/>
                    </a:lnTo>
                    <a:lnTo>
                      <a:pt x="77" y="790"/>
                    </a:lnTo>
                    <a:lnTo>
                      <a:pt x="69" y="812"/>
                    </a:lnTo>
                    <a:lnTo>
                      <a:pt x="60" y="835"/>
                    </a:lnTo>
                    <a:lnTo>
                      <a:pt x="50" y="858"/>
                    </a:lnTo>
                    <a:lnTo>
                      <a:pt x="42" y="880"/>
                    </a:lnTo>
                    <a:lnTo>
                      <a:pt x="33" y="903"/>
                    </a:lnTo>
                    <a:lnTo>
                      <a:pt x="23" y="924"/>
                    </a:lnTo>
                    <a:lnTo>
                      <a:pt x="20" y="948"/>
                    </a:lnTo>
                    <a:lnTo>
                      <a:pt x="17" y="972"/>
                    </a:lnTo>
                    <a:lnTo>
                      <a:pt x="15" y="995"/>
                    </a:lnTo>
                    <a:lnTo>
                      <a:pt x="12" y="1018"/>
                    </a:lnTo>
                    <a:lnTo>
                      <a:pt x="9" y="1041"/>
                    </a:lnTo>
                    <a:lnTo>
                      <a:pt x="6" y="1064"/>
                    </a:lnTo>
                    <a:lnTo>
                      <a:pt x="3" y="1088"/>
                    </a:lnTo>
                    <a:lnTo>
                      <a:pt x="0" y="1112"/>
                    </a:lnTo>
                    <a:lnTo>
                      <a:pt x="1" y="1134"/>
                    </a:lnTo>
                    <a:lnTo>
                      <a:pt x="2" y="1156"/>
                    </a:lnTo>
                    <a:lnTo>
                      <a:pt x="3" y="1178"/>
                    </a:lnTo>
                    <a:lnTo>
                      <a:pt x="4" y="1199"/>
                    </a:lnTo>
                    <a:lnTo>
                      <a:pt x="4" y="1221"/>
                    </a:lnTo>
                    <a:lnTo>
                      <a:pt x="5" y="1243"/>
                    </a:lnTo>
                    <a:lnTo>
                      <a:pt x="6" y="1265"/>
                    </a:lnTo>
                    <a:lnTo>
                      <a:pt x="7" y="1286"/>
                    </a:lnTo>
                    <a:lnTo>
                      <a:pt x="12" y="1304"/>
                    </a:lnTo>
                    <a:lnTo>
                      <a:pt x="17" y="1321"/>
                    </a:lnTo>
                    <a:lnTo>
                      <a:pt x="22" y="1337"/>
                    </a:lnTo>
                    <a:lnTo>
                      <a:pt x="28" y="1354"/>
                    </a:lnTo>
                    <a:lnTo>
                      <a:pt x="33" y="1369"/>
                    </a:lnTo>
                    <a:lnTo>
                      <a:pt x="38" y="1386"/>
                    </a:lnTo>
                    <a:lnTo>
                      <a:pt x="43" y="1403"/>
                    </a:lnTo>
                    <a:lnTo>
                      <a:pt x="48" y="1420"/>
                    </a:lnTo>
                    <a:lnTo>
                      <a:pt x="60" y="1441"/>
                    </a:lnTo>
                    <a:lnTo>
                      <a:pt x="71" y="1460"/>
                    </a:lnTo>
                    <a:lnTo>
                      <a:pt x="83" y="1480"/>
                    </a:lnTo>
                    <a:lnTo>
                      <a:pt x="96" y="1499"/>
                    </a:lnTo>
                    <a:lnTo>
                      <a:pt x="109" y="1516"/>
                    </a:lnTo>
                    <a:lnTo>
                      <a:pt x="123" y="1534"/>
                    </a:lnTo>
                    <a:lnTo>
                      <a:pt x="136" y="1549"/>
                    </a:lnTo>
                    <a:lnTo>
                      <a:pt x="151" y="1566"/>
                    </a:lnTo>
                    <a:lnTo>
                      <a:pt x="165" y="1580"/>
                    </a:lnTo>
                    <a:lnTo>
                      <a:pt x="181" y="1595"/>
                    </a:lnTo>
                    <a:lnTo>
                      <a:pt x="196" y="1607"/>
                    </a:lnTo>
                    <a:lnTo>
                      <a:pt x="212" y="1621"/>
                    </a:lnTo>
                    <a:lnTo>
                      <a:pt x="228" y="1632"/>
                    </a:lnTo>
                    <a:lnTo>
                      <a:pt x="245" y="1643"/>
                    </a:lnTo>
                    <a:lnTo>
                      <a:pt x="262" y="1654"/>
                    </a:lnTo>
                    <a:lnTo>
                      <a:pt x="280" y="1663"/>
                    </a:lnTo>
                    <a:lnTo>
                      <a:pt x="319" y="1681"/>
                    </a:lnTo>
                    <a:lnTo>
                      <a:pt x="359" y="1698"/>
                    </a:lnTo>
                    <a:lnTo>
                      <a:pt x="398" y="1714"/>
                    </a:lnTo>
                    <a:lnTo>
                      <a:pt x="437" y="1729"/>
                    </a:lnTo>
                    <a:lnTo>
                      <a:pt x="478" y="1744"/>
                    </a:lnTo>
                    <a:lnTo>
                      <a:pt x="519" y="1758"/>
                    </a:lnTo>
                    <a:lnTo>
                      <a:pt x="560" y="1771"/>
                    </a:lnTo>
                    <a:lnTo>
                      <a:pt x="602" y="1782"/>
                    </a:lnTo>
                    <a:lnTo>
                      <a:pt x="661" y="1795"/>
                    </a:lnTo>
                    <a:lnTo>
                      <a:pt x="719" y="1807"/>
                    </a:lnTo>
                    <a:lnTo>
                      <a:pt x="749" y="1812"/>
                    </a:lnTo>
                    <a:lnTo>
                      <a:pt x="778" y="1816"/>
                    </a:lnTo>
                    <a:lnTo>
                      <a:pt x="808" y="1820"/>
                    </a:lnTo>
                    <a:lnTo>
                      <a:pt x="838" y="1823"/>
                    </a:lnTo>
                    <a:lnTo>
                      <a:pt x="866" y="1827"/>
                    </a:lnTo>
                    <a:lnTo>
                      <a:pt x="896" y="1829"/>
                    </a:lnTo>
                    <a:lnTo>
                      <a:pt x="926" y="1831"/>
                    </a:lnTo>
                    <a:lnTo>
                      <a:pt x="958" y="1832"/>
                    </a:lnTo>
                    <a:lnTo>
                      <a:pt x="988" y="1833"/>
                    </a:lnTo>
                    <a:lnTo>
                      <a:pt x="1018" y="1833"/>
                    </a:lnTo>
                    <a:lnTo>
                      <a:pt x="1049" y="1832"/>
                    </a:lnTo>
                    <a:lnTo>
                      <a:pt x="1080" y="1831"/>
                    </a:lnTo>
                    <a:lnTo>
                      <a:pt x="910" y="1255"/>
                    </a:lnTo>
                    <a:lnTo>
                      <a:pt x="885" y="1253"/>
                    </a:lnTo>
                    <a:lnTo>
                      <a:pt x="859" y="1250"/>
                    </a:lnTo>
                    <a:lnTo>
                      <a:pt x="833" y="1246"/>
                    </a:lnTo>
                    <a:lnTo>
                      <a:pt x="808" y="1240"/>
                    </a:lnTo>
                    <a:lnTo>
                      <a:pt x="781" y="1234"/>
                    </a:lnTo>
                    <a:lnTo>
                      <a:pt x="753" y="1225"/>
                    </a:lnTo>
                    <a:lnTo>
                      <a:pt x="726" y="1215"/>
                    </a:lnTo>
                    <a:lnTo>
                      <a:pt x="698" y="1205"/>
                    </a:lnTo>
                    <a:lnTo>
                      <a:pt x="679" y="1191"/>
                    </a:lnTo>
                    <a:lnTo>
                      <a:pt x="661" y="1177"/>
                    </a:lnTo>
                    <a:lnTo>
                      <a:pt x="643" y="1162"/>
                    </a:lnTo>
                    <a:lnTo>
                      <a:pt x="625" y="1147"/>
                    </a:lnTo>
                    <a:lnTo>
                      <a:pt x="609" y="1129"/>
                    </a:lnTo>
                    <a:lnTo>
                      <a:pt x="592" y="1112"/>
                    </a:lnTo>
                    <a:lnTo>
                      <a:pt x="577" y="1094"/>
                    </a:lnTo>
                    <a:lnTo>
                      <a:pt x="560" y="1074"/>
                    </a:lnTo>
                    <a:lnTo>
                      <a:pt x="548" y="1043"/>
                    </a:lnTo>
                    <a:lnTo>
                      <a:pt x="536" y="1011"/>
                    </a:lnTo>
                    <a:lnTo>
                      <a:pt x="527" y="979"/>
                    </a:lnTo>
                    <a:lnTo>
                      <a:pt x="518" y="948"/>
                    </a:lnTo>
                    <a:lnTo>
                      <a:pt x="511" y="916"/>
                    </a:lnTo>
                    <a:lnTo>
                      <a:pt x="504" y="885"/>
                    </a:lnTo>
                    <a:lnTo>
                      <a:pt x="499" y="853"/>
                    </a:lnTo>
                    <a:lnTo>
                      <a:pt x="496" y="821"/>
                    </a:lnTo>
                    <a:lnTo>
                      <a:pt x="491" y="789"/>
                    </a:lnTo>
                    <a:lnTo>
                      <a:pt x="487" y="757"/>
                    </a:lnTo>
                    <a:lnTo>
                      <a:pt x="485" y="726"/>
                    </a:lnTo>
                    <a:lnTo>
                      <a:pt x="484" y="692"/>
                    </a:lnTo>
                    <a:lnTo>
                      <a:pt x="484" y="661"/>
                    </a:lnTo>
                    <a:lnTo>
                      <a:pt x="486" y="629"/>
                    </a:lnTo>
                    <a:lnTo>
                      <a:pt x="489" y="597"/>
                    </a:lnTo>
                    <a:lnTo>
                      <a:pt x="492" y="565"/>
                    </a:lnTo>
                    <a:lnTo>
                      <a:pt x="508" y="528"/>
                    </a:lnTo>
                    <a:lnTo>
                      <a:pt x="523" y="493"/>
                    </a:lnTo>
                    <a:lnTo>
                      <a:pt x="540" y="457"/>
                    </a:lnTo>
                    <a:lnTo>
                      <a:pt x="556" y="421"/>
                    </a:lnTo>
                    <a:lnTo>
                      <a:pt x="573" y="386"/>
                    </a:lnTo>
                    <a:lnTo>
                      <a:pt x="591" y="351"/>
                    </a:lnTo>
                    <a:lnTo>
                      <a:pt x="611" y="318"/>
                    </a:lnTo>
                    <a:lnTo>
                      <a:pt x="633" y="284"/>
                    </a:lnTo>
                    <a:lnTo>
                      <a:pt x="651" y="254"/>
                    </a:lnTo>
                    <a:lnTo>
                      <a:pt x="670" y="223"/>
                    </a:lnTo>
                    <a:lnTo>
                      <a:pt x="690" y="191"/>
                    </a:lnTo>
                    <a:lnTo>
                      <a:pt x="709" y="158"/>
                    </a:lnTo>
                    <a:lnTo>
                      <a:pt x="728" y="125"/>
                    </a:lnTo>
                    <a:lnTo>
                      <a:pt x="748" y="95"/>
                    </a:lnTo>
                    <a:lnTo>
                      <a:pt x="766" y="66"/>
                    </a:lnTo>
                    <a:lnTo>
                      <a:pt x="783" y="42"/>
                    </a:lnTo>
                    <a:lnTo>
                      <a:pt x="7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78"/>
              <p:cNvSpPr>
                <a:spLocks/>
              </p:cNvSpPr>
              <p:nvPr/>
            </p:nvSpPr>
            <p:spPr bwMode="auto">
              <a:xfrm>
                <a:off x="5364804" y="4483437"/>
                <a:ext cx="409240" cy="501483"/>
              </a:xfrm>
              <a:custGeom>
                <a:avLst/>
                <a:gdLst>
                  <a:gd name="T0" fmla="*/ 0 w 817"/>
                  <a:gd name="T1" fmla="*/ 59 h 1009"/>
                  <a:gd name="T2" fmla="*/ 61 w 817"/>
                  <a:gd name="T3" fmla="*/ 719 h 1009"/>
                  <a:gd name="T4" fmla="*/ 226 w 817"/>
                  <a:gd name="T5" fmla="*/ 704 h 1009"/>
                  <a:gd name="T6" fmla="*/ 257 w 817"/>
                  <a:gd name="T7" fmla="*/ 1009 h 1009"/>
                  <a:gd name="T8" fmla="*/ 817 w 817"/>
                  <a:gd name="T9" fmla="*/ 956 h 1009"/>
                  <a:gd name="T10" fmla="*/ 735 w 817"/>
                  <a:gd name="T11" fmla="*/ 0 h 1009"/>
                  <a:gd name="T12" fmla="*/ 0 w 817"/>
                  <a:gd name="T13" fmla="*/ 59 h 10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7"/>
                  <a:gd name="T22" fmla="*/ 0 h 1009"/>
                  <a:gd name="T23" fmla="*/ 817 w 817"/>
                  <a:gd name="T24" fmla="*/ 1009 h 10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7" h="1009">
                    <a:moveTo>
                      <a:pt x="0" y="59"/>
                    </a:moveTo>
                    <a:lnTo>
                      <a:pt x="61" y="719"/>
                    </a:lnTo>
                    <a:lnTo>
                      <a:pt x="226" y="704"/>
                    </a:lnTo>
                    <a:lnTo>
                      <a:pt x="257" y="1009"/>
                    </a:lnTo>
                    <a:lnTo>
                      <a:pt x="817" y="956"/>
                    </a:lnTo>
                    <a:lnTo>
                      <a:pt x="735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79"/>
              <p:cNvSpPr>
                <a:spLocks/>
              </p:cNvSpPr>
              <p:nvPr/>
            </p:nvSpPr>
            <p:spPr bwMode="auto">
              <a:xfrm>
                <a:off x="5364804" y="4483437"/>
                <a:ext cx="409240" cy="501483"/>
              </a:xfrm>
              <a:custGeom>
                <a:avLst/>
                <a:gdLst>
                  <a:gd name="T0" fmla="*/ 0 w 817"/>
                  <a:gd name="T1" fmla="*/ 59 h 1009"/>
                  <a:gd name="T2" fmla="*/ 61 w 817"/>
                  <a:gd name="T3" fmla="*/ 719 h 1009"/>
                  <a:gd name="T4" fmla="*/ 226 w 817"/>
                  <a:gd name="T5" fmla="*/ 704 h 1009"/>
                  <a:gd name="T6" fmla="*/ 257 w 817"/>
                  <a:gd name="T7" fmla="*/ 1009 h 1009"/>
                  <a:gd name="T8" fmla="*/ 817 w 817"/>
                  <a:gd name="T9" fmla="*/ 956 h 1009"/>
                  <a:gd name="T10" fmla="*/ 735 w 817"/>
                  <a:gd name="T11" fmla="*/ 0 h 1009"/>
                  <a:gd name="T12" fmla="*/ 0 w 817"/>
                  <a:gd name="T13" fmla="*/ 59 h 10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7"/>
                  <a:gd name="T22" fmla="*/ 0 h 1009"/>
                  <a:gd name="T23" fmla="*/ 817 w 817"/>
                  <a:gd name="T24" fmla="*/ 1009 h 10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7" h="1009">
                    <a:moveTo>
                      <a:pt x="0" y="59"/>
                    </a:moveTo>
                    <a:lnTo>
                      <a:pt x="61" y="719"/>
                    </a:lnTo>
                    <a:lnTo>
                      <a:pt x="226" y="704"/>
                    </a:lnTo>
                    <a:lnTo>
                      <a:pt x="257" y="1009"/>
                    </a:lnTo>
                    <a:lnTo>
                      <a:pt x="817" y="956"/>
                    </a:lnTo>
                    <a:lnTo>
                      <a:pt x="735" y="0"/>
                    </a:lnTo>
                    <a:lnTo>
                      <a:pt x="0" y="5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880"/>
              <p:cNvSpPr>
                <a:spLocks noChangeShapeType="1"/>
              </p:cNvSpPr>
              <p:nvPr/>
            </p:nvSpPr>
            <p:spPr bwMode="auto">
              <a:xfrm flipV="1">
                <a:off x="5392889" y="4809799"/>
                <a:ext cx="367113" cy="3184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81"/>
              <p:cNvSpPr>
                <a:spLocks noChangeShapeType="1"/>
              </p:cNvSpPr>
              <p:nvPr/>
            </p:nvSpPr>
            <p:spPr bwMode="auto">
              <a:xfrm flipV="1">
                <a:off x="5384865" y="4712288"/>
                <a:ext cx="371125" cy="3184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882"/>
              <p:cNvSpPr>
                <a:spLocks noChangeArrowheads="1"/>
              </p:cNvSpPr>
              <p:nvPr/>
            </p:nvSpPr>
            <p:spPr bwMode="auto">
              <a:xfrm>
                <a:off x="500062" y="5997835"/>
                <a:ext cx="838541" cy="199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>
                    <a:solidFill>
                      <a:srgbClr val="CC3300"/>
                    </a:solidFill>
                  </a:rPr>
                  <a:t>Beam Dump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883"/>
              <p:cNvSpPr>
                <a:spLocks noEditPoints="1"/>
              </p:cNvSpPr>
              <p:nvPr/>
            </p:nvSpPr>
            <p:spPr bwMode="auto">
              <a:xfrm>
                <a:off x="4901400" y="5593863"/>
                <a:ext cx="118359" cy="147261"/>
              </a:xfrm>
              <a:custGeom>
                <a:avLst/>
                <a:gdLst>
                  <a:gd name="T0" fmla="*/ 83 w 236"/>
                  <a:gd name="T1" fmla="*/ 152 h 297"/>
                  <a:gd name="T2" fmla="*/ 90 w 236"/>
                  <a:gd name="T3" fmla="*/ 188 h 297"/>
                  <a:gd name="T4" fmla="*/ 105 w 236"/>
                  <a:gd name="T5" fmla="*/ 218 h 297"/>
                  <a:gd name="T6" fmla="*/ 122 w 236"/>
                  <a:gd name="T7" fmla="*/ 237 h 297"/>
                  <a:gd name="T8" fmla="*/ 141 w 236"/>
                  <a:gd name="T9" fmla="*/ 248 h 297"/>
                  <a:gd name="T10" fmla="*/ 162 w 236"/>
                  <a:gd name="T11" fmla="*/ 252 h 297"/>
                  <a:gd name="T12" fmla="*/ 175 w 236"/>
                  <a:gd name="T13" fmla="*/ 250 h 297"/>
                  <a:gd name="T14" fmla="*/ 187 w 236"/>
                  <a:gd name="T15" fmla="*/ 246 h 297"/>
                  <a:gd name="T16" fmla="*/ 198 w 236"/>
                  <a:gd name="T17" fmla="*/ 239 h 297"/>
                  <a:gd name="T18" fmla="*/ 209 w 236"/>
                  <a:gd name="T19" fmla="*/ 228 h 297"/>
                  <a:gd name="T20" fmla="*/ 222 w 236"/>
                  <a:gd name="T21" fmla="*/ 211 h 297"/>
                  <a:gd name="T22" fmla="*/ 230 w 236"/>
                  <a:gd name="T23" fmla="*/ 224 h 297"/>
                  <a:gd name="T24" fmla="*/ 212 w 236"/>
                  <a:gd name="T25" fmla="*/ 252 h 297"/>
                  <a:gd name="T26" fmla="*/ 193 w 236"/>
                  <a:gd name="T27" fmla="*/ 272 h 297"/>
                  <a:gd name="T28" fmla="*/ 171 w 236"/>
                  <a:gd name="T29" fmla="*/ 286 h 297"/>
                  <a:gd name="T30" fmla="*/ 147 w 236"/>
                  <a:gd name="T31" fmla="*/ 294 h 297"/>
                  <a:gd name="T32" fmla="*/ 121 w 236"/>
                  <a:gd name="T33" fmla="*/ 297 h 297"/>
                  <a:gd name="T34" fmla="*/ 79 w 236"/>
                  <a:gd name="T35" fmla="*/ 290 h 297"/>
                  <a:gd name="T36" fmla="*/ 45 w 236"/>
                  <a:gd name="T37" fmla="*/ 270 h 297"/>
                  <a:gd name="T38" fmla="*/ 21 w 236"/>
                  <a:gd name="T39" fmla="*/ 239 h 297"/>
                  <a:gd name="T40" fmla="*/ 8 w 236"/>
                  <a:gd name="T41" fmla="*/ 206 h 297"/>
                  <a:gd name="T42" fmla="*/ 1 w 236"/>
                  <a:gd name="T43" fmla="*/ 168 h 297"/>
                  <a:gd name="T44" fmla="*/ 3 w 236"/>
                  <a:gd name="T45" fmla="*/ 120 h 297"/>
                  <a:gd name="T46" fmla="*/ 16 w 236"/>
                  <a:gd name="T47" fmla="*/ 77 h 297"/>
                  <a:gd name="T48" fmla="*/ 39 w 236"/>
                  <a:gd name="T49" fmla="*/ 41 h 297"/>
                  <a:gd name="T50" fmla="*/ 70 w 236"/>
                  <a:gd name="T51" fmla="*/ 17 h 297"/>
                  <a:gd name="T52" fmla="*/ 104 w 236"/>
                  <a:gd name="T53" fmla="*/ 3 h 297"/>
                  <a:gd name="T54" fmla="*/ 139 w 236"/>
                  <a:gd name="T55" fmla="*/ 1 h 297"/>
                  <a:gd name="T56" fmla="*/ 168 w 236"/>
                  <a:gd name="T57" fmla="*/ 9 h 297"/>
                  <a:gd name="T58" fmla="*/ 195 w 236"/>
                  <a:gd name="T59" fmla="*/ 27 h 297"/>
                  <a:gd name="T60" fmla="*/ 217 w 236"/>
                  <a:gd name="T61" fmla="*/ 55 h 297"/>
                  <a:gd name="T62" fmla="*/ 230 w 236"/>
                  <a:gd name="T63" fmla="*/ 92 h 297"/>
                  <a:gd name="T64" fmla="*/ 236 w 236"/>
                  <a:gd name="T65" fmla="*/ 139 h 297"/>
                  <a:gd name="T66" fmla="*/ 162 w 236"/>
                  <a:gd name="T67" fmla="*/ 96 h 297"/>
                  <a:gd name="T68" fmla="*/ 161 w 236"/>
                  <a:gd name="T69" fmla="*/ 70 h 297"/>
                  <a:gd name="T70" fmla="*/ 157 w 236"/>
                  <a:gd name="T71" fmla="*/ 53 h 297"/>
                  <a:gd name="T72" fmla="*/ 152 w 236"/>
                  <a:gd name="T73" fmla="*/ 40 h 297"/>
                  <a:gd name="T74" fmla="*/ 146 w 236"/>
                  <a:gd name="T75" fmla="*/ 30 h 297"/>
                  <a:gd name="T76" fmla="*/ 139 w 236"/>
                  <a:gd name="T77" fmla="*/ 24 h 297"/>
                  <a:gd name="T78" fmla="*/ 133 w 236"/>
                  <a:gd name="T79" fmla="*/ 21 h 297"/>
                  <a:gd name="T80" fmla="*/ 127 w 236"/>
                  <a:gd name="T81" fmla="*/ 20 h 297"/>
                  <a:gd name="T82" fmla="*/ 116 w 236"/>
                  <a:gd name="T83" fmla="*/ 21 h 297"/>
                  <a:gd name="T84" fmla="*/ 107 w 236"/>
                  <a:gd name="T85" fmla="*/ 26 h 297"/>
                  <a:gd name="T86" fmla="*/ 99 w 236"/>
                  <a:gd name="T87" fmla="*/ 35 h 297"/>
                  <a:gd name="T88" fmla="*/ 87 w 236"/>
                  <a:gd name="T89" fmla="*/ 58 h 297"/>
                  <a:gd name="T90" fmla="*/ 81 w 236"/>
                  <a:gd name="T91" fmla="*/ 86 h 297"/>
                  <a:gd name="T92" fmla="*/ 80 w 236"/>
                  <a:gd name="T93" fmla="*/ 118 h 2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6"/>
                  <a:gd name="T142" fmla="*/ 0 h 297"/>
                  <a:gd name="T143" fmla="*/ 236 w 236"/>
                  <a:gd name="T144" fmla="*/ 297 h 29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6" h="297">
                    <a:moveTo>
                      <a:pt x="236" y="139"/>
                    </a:moveTo>
                    <a:lnTo>
                      <a:pt x="82" y="139"/>
                    </a:lnTo>
                    <a:lnTo>
                      <a:pt x="83" y="152"/>
                    </a:lnTo>
                    <a:lnTo>
                      <a:pt x="85" y="165"/>
                    </a:lnTo>
                    <a:lnTo>
                      <a:pt x="87" y="177"/>
                    </a:lnTo>
                    <a:lnTo>
                      <a:pt x="90" y="188"/>
                    </a:lnTo>
                    <a:lnTo>
                      <a:pt x="94" y="199"/>
                    </a:lnTo>
                    <a:lnTo>
                      <a:pt x="100" y="209"/>
                    </a:lnTo>
                    <a:lnTo>
                      <a:pt x="105" y="218"/>
                    </a:lnTo>
                    <a:lnTo>
                      <a:pt x="112" y="227"/>
                    </a:lnTo>
                    <a:lnTo>
                      <a:pt x="117" y="233"/>
                    </a:lnTo>
                    <a:lnTo>
                      <a:pt x="122" y="237"/>
                    </a:lnTo>
                    <a:lnTo>
                      <a:pt x="129" y="242"/>
                    </a:lnTo>
                    <a:lnTo>
                      <a:pt x="135" y="245"/>
                    </a:lnTo>
                    <a:lnTo>
                      <a:pt x="141" y="248"/>
                    </a:lnTo>
                    <a:lnTo>
                      <a:pt x="147" y="249"/>
                    </a:lnTo>
                    <a:lnTo>
                      <a:pt x="154" y="252"/>
                    </a:lnTo>
                    <a:lnTo>
                      <a:pt x="162" y="252"/>
                    </a:lnTo>
                    <a:lnTo>
                      <a:pt x="166" y="252"/>
                    </a:lnTo>
                    <a:lnTo>
                      <a:pt x="170" y="250"/>
                    </a:lnTo>
                    <a:lnTo>
                      <a:pt x="175" y="250"/>
                    </a:lnTo>
                    <a:lnTo>
                      <a:pt x="179" y="249"/>
                    </a:lnTo>
                    <a:lnTo>
                      <a:pt x="183" y="247"/>
                    </a:lnTo>
                    <a:lnTo>
                      <a:pt x="187" y="246"/>
                    </a:lnTo>
                    <a:lnTo>
                      <a:pt x="191" y="244"/>
                    </a:lnTo>
                    <a:lnTo>
                      <a:pt x="195" y="241"/>
                    </a:lnTo>
                    <a:lnTo>
                      <a:pt x="198" y="239"/>
                    </a:lnTo>
                    <a:lnTo>
                      <a:pt x="202" y="235"/>
                    </a:lnTo>
                    <a:lnTo>
                      <a:pt x="206" y="232"/>
                    </a:lnTo>
                    <a:lnTo>
                      <a:pt x="209" y="228"/>
                    </a:lnTo>
                    <a:lnTo>
                      <a:pt x="213" y="223"/>
                    </a:lnTo>
                    <a:lnTo>
                      <a:pt x="218" y="217"/>
                    </a:lnTo>
                    <a:lnTo>
                      <a:pt x="222" y="211"/>
                    </a:lnTo>
                    <a:lnTo>
                      <a:pt x="226" y="205"/>
                    </a:lnTo>
                    <a:lnTo>
                      <a:pt x="236" y="212"/>
                    </a:lnTo>
                    <a:lnTo>
                      <a:pt x="230" y="224"/>
                    </a:lnTo>
                    <a:lnTo>
                      <a:pt x="225" y="234"/>
                    </a:lnTo>
                    <a:lnTo>
                      <a:pt x="219" y="243"/>
                    </a:lnTo>
                    <a:lnTo>
                      <a:pt x="212" y="252"/>
                    </a:lnTo>
                    <a:lnTo>
                      <a:pt x="206" y="260"/>
                    </a:lnTo>
                    <a:lnTo>
                      <a:pt x="199" y="266"/>
                    </a:lnTo>
                    <a:lnTo>
                      <a:pt x="193" y="272"/>
                    </a:lnTo>
                    <a:lnTo>
                      <a:pt x="185" y="277"/>
                    </a:lnTo>
                    <a:lnTo>
                      <a:pt x="178" y="283"/>
                    </a:lnTo>
                    <a:lnTo>
                      <a:pt x="171" y="286"/>
                    </a:lnTo>
                    <a:lnTo>
                      <a:pt x="164" y="290"/>
                    </a:lnTo>
                    <a:lnTo>
                      <a:pt x="155" y="292"/>
                    </a:lnTo>
                    <a:lnTo>
                      <a:pt x="147" y="294"/>
                    </a:lnTo>
                    <a:lnTo>
                      <a:pt x="139" y="296"/>
                    </a:lnTo>
                    <a:lnTo>
                      <a:pt x="131" y="297"/>
                    </a:lnTo>
                    <a:lnTo>
                      <a:pt x="121" y="297"/>
                    </a:lnTo>
                    <a:lnTo>
                      <a:pt x="107" y="296"/>
                    </a:lnTo>
                    <a:lnTo>
                      <a:pt x="92" y="294"/>
                    </a:lnTo>
                    <a:lnTo>
                      <a:pt x="79" y="290"/>
                    </a:lnTo>
                    <a:lnTo>
                      <a:pt x="67" y="285"/>
                    </a:lnTo>
                    <a:lnTo>
                      <a:pt x="55" y="278"/>
                    </a:lnTo>
                    <a:lnTo>
                      <a:pt x="45" y="270"/>
                    </a:lnTo>
                    <a:lnTo>
                      <a:pt x="35" y="260"/>
                    </a:lnTo>
                    <a:lnTo>
                      <a:pt x="27" y="249"/>
                    </a:lnTo>
                    <a:lnTo>
                      <a:pt x="21" y="239"/>
                    </a:lnTo>
                    <a:lnTo>
                      <a:pt x="16" y="229"/>
                    </a:lnTo>
                    <a:lnTo>
                      <a:pt x="11" y="217"/>
                    </a:lnTo>
                    <a:lnTo>
                      <a:pt x="8" y="206"/>
                    </a:lnTo>
                    <a:lnTo>
                      <a:pt x="4" y="194"/>
                    </a:lnTo>
                    <a:lnTo>
                      <a:pt x="2" y="181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1" y="137"/>
                    </a:lnTo>
                    <a:lnTo>
                      <a:pt x="3" y="120"/>
                    </a:lnTo>
                    <a:lnTo>
                      <a:pt x="7" y="105"/>
                    </a:lnTo>
                    <a:lnTo>
                      <a:pt x="11" y="90"/>
                    </a:lnTo>
                    <a:lnTo>
                      <a:pt x="16" y="77"/>
                    </a:lnTo>
                    <a:lnTo>
                      <a:pt x="22" y="64"/>
                    </a:lnTo>
                    <a:lnTo>
                      <a:pt x="30" y="53"/>
                    </a:lnTo>
                    <a:lnTo>
                      <a:pt x="39" y="41"/>
                    </a:lnTo>
                    <a:lnTo>
                      <a:pt x="49" y="32"/>
                    </a:lnTo>
                    <a:lnTo>
                      <a:pt x="59" y="24"/>
                    </a:lnTo>
                    <a:lnTo>
                      <a:pt x="70" y="17"/>
                    </a:lnTo>
                    <a:lnTo>
                      <a:pt x="80" y="10"/>
                    </a:lnTo>
                    <a:lnTo>
                      <a:pt x="91" y="6"/>
                    </a:lnTo>
                    <a:lnTo>
                      <a:pt x="104" y="3"/>
                    </a:lnTo>
                    <a:lnTo>
                      <a:pt x="115" y="1"/>
                    </a:lnTo>
                    <a:lnTo>
                      <a:pt x="129" y="0"/>
                    </a:lnTo>
                    <a:lnTo>
                      <a:pt x="139" y="1"/>
                    </a:lnTo>
                    <a:lnTo>
                      <a:pt x="149" y="2"/>
                    </a:lnTo>
                    <a:lnTo>
                      <a:pt x="159" y="5"/>
                    </a:lnTo>
                    <a:lnTo>
                      <a:pt x="168" y="9"/>
                    </a:lnTo>
                    <a:lnTo>
                      <a:pt x="177" y="14"/>
                    </a:lnTo>
                    <a:lnTo>
                      <a:pt x="187" y="20"/>
                    </a:lnTo>
                    <a:lnTo>
                      <a:pt x="195" y="27"/>
                    </a:lnTo>
                    <a:lnTo>
                      <a:pt x="202" y="35"/>
                    </a:lnTo>
                    <a:lnTo>
                      <a:pt x="210" y="45"/>
                    </a:lnTo>
                    <a:lnTo>
                      <a:pt x="217" y="55"/>
                    </a:lnTo>
                    <a:lnTo>
                      <a:pt x="222" y="66"/>
                    </a:lnTo>
                    <a:lnTo>
                      <a:pt x="227" y="79"/>
                    </a:lnTo>
                    <a:lnTo>
                      <a:pt x="230" y="92"/>
                    </a:lnTo>
                    <a:lnTo>
                      <a:pt x="233" y="107"/>
                    </a:lnTo>
                    <a:lnTo>
                      <a:pt x="235" y="122"/>
                    </a:lnTo>
                    <a:lnTo>
                      <a:pt x="236" y="139"/>
                    </a:lnTo>
                    <a:close/>
                    <a:moveTo>
                      <a:pt x="163" y="118"/>
                    </a:moveTo>
                    <a:lnTo>
                      <a:pt x="162" y="107"/>
                    </a:lnTo>
                    <a:lnTo>
                      <a:pt x="162" y="96"/>
                    </a:lnTo>
                    <a:lnTo>
                      <a:pt x="162" y="87"/>
                    </a:lnTo>
                    <a:lnTo>
                      <a:pt x="161" y="78"/>
                    </a:lnTo>
                    <a:lnTo>
                      <a:pt x="161" y="70"/>
                    </a:lnTo>
                    <a:lnTo>
                      <a:pt x="160" y="63"/>
                    </a:lnTo>
                    <a:lnTo>
                      <a:pt x="159" y="57"/>
                    </a:lnTo>
                    <a:lnTo>
                      <a:pt x="157" y="53"/>
                    </a:lnTo>
                    <a:lnTo>
                      <a:pt x="155" y="48"/>
                    </a:lnTo>
                    <a:lnTo>
                      <a:pt x="154" y="44"/>
                    </a:lnTo>
                    <a:lnTo>
                      <a:pt x="152" y="40"/>
                    </a:lnTo>
                    <a:lnTo>
                      <a:pt x="150" y="36"/>
                    </a:lnTo>
                    <a:lnTo>
                      <a:pt x="148" y="33"/>
                    </a:lnTo>
                    <a:lnTo>
                      <a:pt x="146" y="30"/>
                    </a:lnTo>
                    <a:lnTo>
                      <a:pt x="143" y="28"/>
                    </a:lnTo>
                    <a:lnTo>
                      <a:pt x="141" y="25"/>
                    </a:lnTo>
                    <a:lnTo>
                      <a:pt x="139" y="24"/>
                    </a:lnTo>
                    <a:lnTo>
                      <a:pt x="137" y="23"/>
                    </a:lnTo>
                    <a:lnTo>
                      <a:pt x="135" y="22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29" y="20"/>
                    </a:lnTo>
                    <a:lnTo>
                      <a:pt x="127" y="20"/>
                    </a:lnTo>
                    <a:lnTo>
                      <a:pt x="123" y="20"/>
                    </a:lnTo>
                    <a:lnTo>
                      <a:pt x="120" y="20"/>
                    </a:lnTo>
                    <a:lnTo>
                      <a:pt x="116" y="21"/>
                    </a:lnTo>
                    <a:lnTo>
                      <a:pt x="113" y="22"/>
                    </a:lnTo>
                    <a:lnTo>
                      <a:pt x="110" y="24"/>
                    </a:lnTo>
                    <a:lnTo>
                      <a:pt x="107" y="26"/>
                    </a:lnTo>
                    <a:lnTo>
                      <a:pt x="104" y="28"/>
                    </a:lnTo>
                    <a:lnTo>
                      <a:pt x="101" y="31"/>
                    </a:lnTo>
                    <a:lnTo>
                      <a:pt x="99" y="35"/>
                    </a:lnTo>
                    <a:lnTo>
                      <a:pt x="94" y="43"/>
                    </a:lnTo>
                    <a:lnTo>
                      <a:pt x="90" y="50"/>
                    </a:lnTo>
                    <a:lnTo>
                      <a:pt x="87" y="58"/>
                    </a:lnTo>
                    <a:lnTo>
                      <a:pt x="85" y="66"/>
                    </a:lnTo>
                    <a:lnTo>
                      <a:pt x="83" y="76"/>
                    </a:lnTo>
                    <a:lnTo>
                      <a:pt x="81" y="86"/>
                    </a:lnTo>
                    <a:lnTo>
                      <a:pt x="81" y="96"/>
                    </a:lnTo>
                    <a:lnTo>
                      <a:pt x="80" y="108"/>
                    </a:lnTo>
                    <a:lnTo>
                      <a:pt x="80" y="118"/>
                    </a:lnTo>
                    <a:lnTo>
                      <a:pt x="163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84"/>
              <p:cNvSpPr>
                <a:spLocks/>
              </p:cNvSpPr>
              <p:nvPr/>
            </p:nvSpPr>
            <p:spPr bwMode="auto">
              <a:xfrm>
                <a:off x="5047844" y="5530183"/>
                <a:ext cx="44134" cy="99501"/>
              </a:xfrm>
              <a:custGeom>
                <a:avLst/>
                <a:gdLst>
                  <a:gd name="T0" fmla="*/ 52 w 89"/>
                  <a:gd name="T1" fmla="*/ 199 h 199"/>
                  <a:gd name="T2" fmla="*/ 37 w 89"/>
                  <a:gd name="T3" fmla="*/ 199 h 199"/>
                  <a:gd name="T4" fmla="*/ 6 w 89"/>
                  <a:gd name="T5" fmla="*/ 84 h 199"/>
                  <a:gd name="T6" fmla="*/ 4 w 89"/>
                  <a:gd name="T7" fmla="*/ 78 h 199"/>
                  <a:gd name="T8" fmla="*/ 3 w 89"/>
                  <a:gd name="T9" fmla="*/ 73 h 199"/>
                  <a:gd name="T10" fmla="*/ 2 w 89"/>
                  <a:gd name="T11" fmla="*/ 68 h 199"/>
                  <a:gd name="T12" fmla="*/ 1 w 89"/>
                  <a:gd name="T13" fmla="*/ 64 h 199"/>
                  <a:gd name="T14" fmla="*/ 1 w 89"/>
                  <a:gd name="T15" fmla="*/ 59 h 199"/>
                  <a:gd name="T16" fmla="*/ 0 w 89"/>
                  <a:gd name="T17" fmla="*/ 54 h 199"/>
                  <a:gd name="T18" fmla="*/ 0 w 89"/>
                  <a:gd name="T19" fmla="*/ 50 h 199"/>
                  <a:gd name="T20" fmla="*/ 0 w 89"/>
                  <a:gd name="T21" fmla="*/ 45 h 199"/>
                  <a:gd name="T22" fmla="*/ 0 w 89"/>
                  <a:gd name="T23" fmla="*/ 40 h 199"/>
                  <a:gd name="T24" fmla="*/ 1 w 89"/>
                  <a:gd name="T25" fmla="*/ 36 h 199"/>
                  <a:gd name="T26" fmla="*/ 2 w 89"/>
                  <a:gd name="T27" fmla="*/ 31 h 199"/>
                  <a:gd name="T28" fmla="*/ 3 w 89"/>
                  <a:gd name="T29" fmla="*/ 27 h 199"/>
                  <a:gd name="T30" fmla="*/ 5 w 89"/>
                  <a:gd name="T31" fmla="*/ 23 h 199"/>
                  <a:gd name="T32" fmla="*/ 7 w 89"/>
                  <a:gd name="T33" fmla="*/ 20 h 199"/>
                  <a:gd name="T34" fmla="*/ 9 w 89"/>
                  <a:gd name="T35" fmla="*/ 15 h 199"/>
                  <a:gd name="T36" fmla="*/ 12 w 89"/>
                  <a:gd name="T37" fmla="*/ 12 h 199"/>
                  <a:gd name="T38" fmla="*/ 16 w 89"/>
                  <a:gd name="T39" fmla="*/ 9 h 199"/>
                  <a:gd name="T40" fmla="*/ 20 w 89"/>
                  <a:gd name="T41" fmla="*/ 7 h 199"/>
                  <a:gd name="T42" fmla="*/ 23 w 89"/>
                  <a:gd name="T43" fmla="*/ 5 h 199"/>
                  <a:gd name="T44" fmla="*/ 27 w 89"/>
                  <a:gd name="T45" fmla="*/ 3 h 199"/>
                  <a:gd name="T46" fmla="*/ 31 w 89"/>
                  <a:gd name="T47" fmla="*/ 1 h 199"/>
                  <a:gd name="T48" fmla="*/ 35 w 89"/>
                  <a:gd name="T49" fmla="*/ 0 h 199"/>
                  <a:gd name="T50" fmla="*/ 39 w 89"/>
                  <a:gd name="T51" fmla="*/ 0 h 199"/>
                  <a:gd name="T52" fmla="*/ 45 w 89"/>
                  <a:gd name="T53" fmla="*/ 0 h 199"/>
                  <a:gd name="T54" fmla="*/ 50 w 89"/>
                  <a:gd name="T55" fmla="*/ 0 h 199"/>
                  <a:gd name="T56" fmla="*/ 54 w 89"/>
                  <a:gd name="T57" fmla="*/ 0 h 199"/>
                  <a:gd name="T58" fmla="*/ 59 w 89"/>
                  <a:gd name="T59" fmla="*/ 1 h 199"/>
                  <a:gd name="T60" fmla="*/ 63 w 89"/>
                  <a:gd name="T61" fmla="*/ 3 h 199"/>
                  <a:gd name="T62" fmla="*/ 67 w 89"/>
                  <a:gd name="T63" fmla="*/ 5 h 199"/>
                  <a:gd name="T64" fmla="*/ 70 w 89"/>
                  <a:gd name="T65" fmla="*/ 7 h 199"/>
                  <a:gd name="T66" fmla="*/ 75 w 89"/>
                  <a:gd name="T67" fmla="*/ 10 h 199"/>
                  <a:gd name="T68" fmla="*/ 78 w 89"/>
                  <a:gd name="T69" fmla="*/ 13 h 199"/>
                  <a:gd name="T70" fmla="*/ 80 w 89"/>
                  <a:gd name="T71" fmla="*/ 16 h 199"/>
                  <a:gd name="T72" fmla="*/ 82 w 89"/>
                  <a:gd name="T73" fmla="*/ 21 h 199"/>
                  <a:gd name="T74" fmla="*/ 84 w 89"/>
                  <a:gd name="T75" fmla="*/ 24 h 199"/>
                  <a:gd name="T76" fmla="*/ 86 w 89"/>
                  <a:gd name="T77" fmla="*/ 28 h 199"/>
                  <a:gd name="T78" fmla="*/ 87 w 89"/>
                  <a:gd name="T79" fmla="*/ 31 h 199"/>
                  <a:gd name="T80" fmla="*/ 88 w 89"/>
                  <a:gd name="T81" fmla="*/ 35 h 199"/>
                  <a:gd name="T82" fmla="*/ 88 w 89"/>
                  <a:gd name="T83" fmla="*/ 39 h 199"/>
                  <a:gd name="T84" fmla="*/ 89 w 89"/>
                  <a:gd name="T85" fmla="*/ 43 h 199"/>
                  <a:gd name="T86" fmla="*/ 89 w 89"/>
                  <a:gd name="T87" fmla="*/ 46 h 199"/>
                  <a:gd name="T88" fmla="*/ 88 w 89"/>
                  <a:gd name="T89" fmla="*/ 51 h 199"/>
                  <a:gd name="T90" fmla="*/ 88 w 89"/>
                  <a:gd name="T91" fmla="*/ 55 h 199"/>
                  <a:gd name="T92" fmla="*/ 87 w 89"/>
                  <a:gd name="T93" fmla="*/ 60 h 199"/>
                  <a:gd name="T94" fmla="*/ 86 w 89"/>
                  <a:gd name="T95" fmla="*/ 65 h 199"/>
                  <a:gd name="T96" fmla="*/ 85 w 89"/>
                  <a:gd name="T97" fmla="*/ 71 h 199"/>
                  <a:gd name="T98" fmla="*/ 84 w 89"/>
                  <a:gd name="T99" fmla="*/ 77 h 199"/>
                  <a:gd name="T100" fmla="*/ 82 w 89"/>
                  <a:gd name="T101" fmla="*/ 84 h 199"/>
                  <a:gd name="T102" fmla="*/ 52 w 89"/>
                  <a:gd name="T103" fmla="*/ 199 h 1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199"/>
                  <a:gd name="T158" fmla="*/ 89 w 89"/>
                  <a:gd name="T159" fmla="*/ 199 h 1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199">
                    <a:moveTo>
                      <a:pt x="52" y="199"/>
                    </a:moveTo>
                    <a:lnTo>
                      <a:pt x="37" y="199"/>
                    </a:lnTo>
                    <a:lnTo>
                      <a:pt x="6" y="84"/>
                    </a:lnTo>
                    <a:lnTo>
                      <a:pt x="4" y="78"/>
                    </a:lnTo>
                    <a:lnTo>
                      <a:pt x="3" y="73"/>
                    </a:lnTo>
                    <a:lnTo>
                      <a:pt x="2" y="68"/>
                    </a:lnTo>
                    <a:lnTo>
                      <a:pt x="1" y="64"/>
                    </a:lnTo>
                    <a:lnTo>
                      <a:pt x="1" y="59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2" y="31"/>
                    </a:lnTo>
                    <a:lnTo>
                      <a:pt x="3" y="27"/>
                    </a:lnTo>
                    <a:lnTo>
                      <a:pt x="5" y="23"/>
                    </a:lnTo>
                    <a:lnTo>
                      <a:pt x="7" y="20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0" y="7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3" y="3"/>
                    </a:lnTo>
                    <a:lnTo>
                      <a:pt x="67" y="5"/>
                    </a:lnTo>
                    <a:lnTo>
                      <a:pt x="70" y="7"/>
                    </a:lnTo>
                    <a:lnTo>
                      <a:pt x="75" y="10"/>
                    </a:lnTo>
                    <a:lnTo>
                      <a:pt x="78" y="13"/>
                    </a:lnTo>
                    <a:lnTo>
                      <a:pt x="80" y="16"/>
                    </a:lnTo>
                    <a:lnTo>
                      <a:pt x="82" y="21"/>
                    </a:lnTo>
                    <a:lnTo>
                      <a:pt x="84" y="24"/>
                    </a:lnTo>
                    <a:lnTo>
                      <a:pt x="86" y="28"/>
                    </a:lnTo>
                    <a:lnTo>
                      <a:pt x="87" y="31"/>
                    </a:lnTo>
                    <a:lnTo>
                      <a:pt x="88" y="35"/>
                    </a:lnTo>
                    <a:lnTo>
                      <a:pt x="88" y="39"/>
                    </a:lnTo>
                    <a:lnTo>
                      <a:pt x="89" y="43"/>
                    </a:lnTo>
                    <a:lnTo>
                      <a:pt x="89" y="46"/>
                    </a:lnTo>
                    <a:lnTo>
                      <a:pt x="88" y="51"/>
                    </a:lnTo>
                    <a:lnTo>
                      <a:pt x="88" y="55"/>
                    </a:lnTo>
                    <a:lnTo>
                      <a:pt x="87" y="60"/>
                    </a:lnTo>
                    <a:lnTo>
                      <a:pt x="86" y="65"/>
                    </a:lnTo>
                    <a:lnTo>
                      <a:pt x="85" y="71"/>
                    </a:lnTo>
                    <a:lnTo>
                      <a:pt x="84" y="77"/>
                    </a:lnTo>
                    <a:lnTo>
                      <a:pt x="82" y="84"/>
                    </a:lnTo>
                    <a:lnTo>
                      <a:pt x="52" y="19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Rectangle 885"/>
              <p:cNvSpPr>
                <a:spLocks noChangeArrowheads="1"/>
              </p:cNvSpPr>
              <p:nvPr/>
            </p:nvSpPr>
            <p:spPr bwMode="auto">
              <a:xfrm>
                <a:off x="5992707" y="5090390"/>
                <a:ext cx="403222" cy="16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100" b="1">
                    <a:solidFill>
                      <a:srgbClr val="990099"/>
                    </a:solidFill>
                  </a:rPr>
                  <a:t>Target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886"/>
              <p:cNvSpPr>
                <a:spLocks noChangeArrowheads="1"/>
              </p:cNvSpPr>
              <p:nvPr/>
            </p:nvSpPr>
            <p:spPr bwMode="auto">
              <a:xfrm>
                <a:off x="6624622" y="4479457"/>
                <a:ext cx="599818" cy="183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200" b="1" dirty="0">
                    <a:solidFill>
                      <a:srgbClr val="CC3300"/>
                    </a:solidFill>
                  </a:rPr>
                  <a:t>Electron 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887"/>
              <p:cNvSpPr>
                <a:spLocks noChangeArrowheads="1"/>
              </p:cNvSpPr>
              <p:nvPr/>
            </p:nvSpPr>
            <p:spPr bwMode="auto">
              <a:xfrm>
                <a:off x="6624622" y="4640648"/>
                <a:ext cx="373131" cy="183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200" b="1" dirty="0">
                    <a:solidFill>
                      <a:srgbClr val="CC3300"/>
                    </a:solidFill>
                  </a:rPr>
                  <a:t>Beam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888"/>
              <p:cNvSpPr>
                <a:spLocks noChangeArrowheads="1"/>
              </p:cNvSpPr>
              <p:nvPr/>
            </p:nvSpPr>
            <p:spPr bwMode="auto">
              <a:xfrm>
                <a:off x="6002784" y="5296531"/>
                <a:ext cx="1213678" cy="199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en-US" sz="1300">
                    <a:solidFill>
                      <a:srgbClr val="CC3300"/>
                    </a:solidFill>
                  </a:rPr>
                  <a:t>　　　　</a:t>
                </a:r>
                <a:r>
                  <a:rPr lang="en-US" altLang="ja-JP" sz="1300" dirty="0">
                    <a:solidFill>
                      <a:srgbClr val="CC3300"/>
                    </a:solidFill>
                  </a:rPr>
                  <a:t>Focal Plane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889"/>
              <p:cNvSpPr>
                <a:spLocks noChangeArrowheads="1"/>
              </p:cNvSpPr>
              <p:nvPr/>
            </p:nvSpPr>
            <p:spPr bwMode="auto">
              <a:xfrm>
                <a:off x="6117084" y="5794854"/>
                <a:ext cx="2006" cy="364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 890"/>
              <p:cNvSpPr>
                <a:spLocks noChangeArrowheads="1"/>
              </p:cNvSpPr>
              <p:nvPr/>
            </p:nvSpPr>
            <p:spPr bwMode="auto">
              <a:xfrm>
                <a:off x="6132689" y="5466241"/>
                <a:ext cx="1414286" cy="199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300" dirty="0">
                    <a:solidFill>
                      <a:srgbClr val="006633"/>
                    </a:solidFill>
                  </a:rPr>
                  <a:t>( SSD + Hodoscope )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Freeform 893"/>
              <p:cNvSpPr>
                <a:spLocks/>
              </p:cNvSpPr>
              <p:nvPr/>
            </p:nvSpPr>
            <p:spPr bwMode="auto">
              <a:xfrm>
                <a:off x="5364804" y="4473487"/>
                <a:ext cx="387173" cy="270642"/>
              </a:xfrm>
              <a:custGeom>
                <a:avLst/>
                <a:gdLst>
                  <a:gd name="T0" fmla="*/ 0 w 774"/>
                  <a:gd name="T1" fmla="*/ 69 h 544"/>
                  <a:gd name="T2" fmla="*/ 45 w 774"/>
                  <a:gd name="T3" fmla="*/ 544 h 544"/>
                  <a:gd name="T4" fmla="*/ 774 w 774"/>
                  <a:gd name="T5" fmla="*/ 477 h 544"/>
                  <a:gd name="T6" fmla="*/ 735 w 774"/>
                  <a:gd name="T7" fmla="*/ 0 h 544"/>
                  <a:gd name="T8" fmla="*/ 0 w 774"/>
                  <a:gd name="T9" fmla="*/ 69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4"/>
                  <a:gd name="T16" fmla="*/ 0 h 544"/>
                  <a:gd name="T17" fmla="*/ 774 w 774"/>
                  <a:gd name="T18" fmla="*/ 544 h 5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4" h="544">
                    <a:moveTo>
                      <a:pt x="0" y="69"/>
                    </a:moveTo>
                    <a:lnTo>
                      <a:pt x="45" y="544"/>
                    </a:lnTo>
                    <a:lnTo>
                      <a:pt x="774" y="477"/>
                    </a:lnTo>
                    <a:lnTo>
                      <a:pt x="735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894"/>
              <p:cNvSpPr>
                <a:spLocks/>
              </p:cNvSpPr>
              <p:nvPr/>
            </p:nvSpPr>
            <p:spPr bwMode="auto">
              <a:xfrm>
                <a:off x="5364804" y="4473487"/>
                <a:ext cx="387173" cy="270642"/>
              </a:xfrm>
              <a:custGeom>
                <a:avLst/>
                <a:gdLst>
                  <a:gd name="T0" fmla="*/ 0 w 774"/>
                  <a:gd name="T1" fmla="*/ 69 h 544"/>
                  <a:gd name="T2" fmla="*/ 45 w 774"/>
                  <a:gd name="T3" fmla="*/ 544 h 544"/>
                  <a:gd name="T4" fmla="*/ 774 w 774"/>
                  <a:gd name="T5" fmla="*/ 477 h 544"/>
                  <a:gd name="T6" fmla="*/ 735 w 774"/>
                  <a:gd name="T7" fmla="*/ 0 h 544"/>
                  <a:gd name="T8" fmla="*/ 0 w 774"/>
                  <a:gd name="T9" fmla="*/ 69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4"/>
                  <a:gd name="T16" fmla="*/ 0 h 544"/>
                  <a:gd name="T17" fmla="*/ 774 w 774"/>
                  <a:gd name="T18" fmla="*/ 544 h 5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4" h="544">
                    <a:moveTo>
                      <a:pt x="0" y="69"/>
                    </a:moveTo>
                    <a:lnTo>
                      <a:pt x="45" y="544"/>
                    </a:lnTo>
                    <a:lnTo>
                      <a:pt x="774" y="477"/>
                    </a:lnTo>
                    <a:lnTo>
                      <a:pt x="735" y="0"/>
                    </a:lnTo>
                    <a:lnTo>
                      <a:pt x="0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895"/>
              <p:cNvSpPr>
                <a:spLocks/>
              </p:cNvSpPr>
              <p:nvPr/>
            </p:nvSpPr>
            <p:spPr bwMode="auto">
              <a:xfrm>
                <a:off x="5384865" y="4833679"/>
                <a:ext cx="114347" cy="109451"/>
              </a:xfrm>
              <a:custGeom>
                <a:avLst/>
                <a:gdLst>
                  <a:gd name="T0" fmla="*/ 0 w 229"/>
                  <a:gd name="T1" fmla="*/ 19 h 221"/>
                  <a:gd name="T2" fmla="*/ 19 w 229"/>
                  <a:gd name="T3" fmla="*/ 221 h 221"/>
                  <a:gd name="T4" fmla="*/ 229 w 229"/>
                  <a:gd name="T5" fmla="*/ 196 h 221"/>
                  <a:gd name="T6" fmla="*/ 212 w 229"/>
                  <a:gd name="T7" fmla="*/ 0 h 221"/>
                  <a:gd name="T8" fmla="*/ 0 w 229"/>
                  <a:gd name="T9" fmla="*/ 19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221"/>
                  <a:gd name="T17" fmla="*/ 229 w 229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221">
                    <a:moveTo>
                      <a:pt x="0" y="19"/>
                    </a:moveTo>
                    <a:lnTo>
                      <a:pt x="19" y="221"/>
                    </a:lnTo>
                    <a:lnTo>
                      <a:pt x="229" y="196"/>
                    </a:lnTo>
                    <a:lnTo>
                      <a:pt x="2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896"/>
              <p:cNvSpPr>
                <a:spLocks/>
              </p:cNvSpPr>
              <p:nvPr/>
            </p:nvSpPr>
            <p:spPr bwMode="auto">
              <a:xfrm>
                <a:off x="5384865" y="4833679"/>
                <a:ext cx="114347" cy="109451"/>
              </a:xfrm>
              <a:custGeom>
                <a:avLst/>
                <a:gdLst>
                  <a:gd name="T0" fmla="*/ 0 w 229"/>
                  <a:gd name="T1" fmla="*/ 19 h 221"/>
                  <a:gd name="T2" fmla="*/ 19 w 229"/>
                  <a:gd name="T3" fmla="*/ 221 h 221"/>
                  <a:gd name="T4" fmla="*/ 229 w 229"/>
                  <a:gd name="T5" fmla="*/ 196 h 221"/>
                  <a:gd name="T6" fmla="*/ 212 w 229"/>
                  <a:gd name="T7" fmla="*/ 0 h 221"/>
                  <a:gd name="T8" fmla="*/ 0 w 229"/>
                  <a:gd name="T9" fmla="*/ 19 h 2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221"/>
                  <a:gd name="T17" fmla="*/ 229 w 229"/>
                  <a:gd name="T18" fmla="*/ 221 h 2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221">
                    <a:moveTo>
                      <a:pt x="0" y="19"/>
                    </a:moveTo>
                    <a:lnTo>
                      <a:pt x="19" y="221"/>
                    </a:lnTo>
                    <a:lnTo>
                      <a:pt x="229" y="196"/>
                    </a:lnTo>
                    <a:lnTo>
                      <a:pt x="212" y="0"/>
                    </a:lnTo>
                    <a:lnTo>
                      <a:pt x="0" y="1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897"/>
              <p:cNvSpPr>
                <a:spLocks/>
              </p:cNvSpPr>
              <p:nvPr/>
            </p:nvSpPr>
            <p:spPr bwMode="auto">
              <a:xfrm>
                <a:off x="5477145" y="4809799"/>
                <a:ext cx="296900" cy="175121"/>
              </a:xfrm>
              <a:custGeom>
                <a:avLst/>
                <a:gdLst>
                  <a:gd name="T0" fmla="*/ 0 w 590"/>
                  <a:gd name="T1" fmla="*/ 53 h 353"/>
                  <a:gd name="T2" fmla="*/ 27 w 590"/>
                  <a:gd name="T3" fmla="*/ 353 h 353"/>
                  <a:gd name="T4" fmla="*/ 590 w 590"/>
                  <a:gd name="T5" fmla="*/ 302 h 353"/>
                  <a:gd name="T6" fmla="*/ 563 w 590"/>
                  <a:gd name="T7" fmla="*/ 0 h 353"/>
                  <a:gd name="T8" fmla="*/ 0 w 590"/>
                  <a:gd name="T9" fmla="*/ 53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0"/>
                  <a:gd name="T16" fmla="*/ 0 h 353"/>
                  <a:gd name="T17" fmla="*/ 590 w 590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0" h="353">
                    <a:moveTo>
                      <a:pt x="0" y="53"/>
                    </a:moveTo>
                    <a:lnTo>
                      <a:pt x="27" y="353"/>
                    </a:lnTo>
                    <a:lnTo>
                      <a:pt x="590" y="302"/>
                    </a:lnTo>
                    <a:lnTo>
                      <a:pt x="563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98"/>
              <p:cNvSpPr>
                <a:spLocks/>
              </p:cNvSpPr>
              <p:nvPr/>
            </p:nvSpPr>
            <p:spPr bwMode="auto">
              <a:xfrm>
                <a:off x="5477145" y="4809799"/>
                <a:ext cx="296900" cy="175121"/>
              </a:xfrm>
              <a:custGeom>
                <a:avLst/>
                <a:gdLst>
                  <a:gd name="T0" fmla="*/ 0 w 590"/>
                  <a:gd name="T1" fmla="*/ 53 h 353"/>
                  <a:gd name="T2" fmla="*/ 27 w 590"/>
                  <a:gd name="T3" fmla="*/ 353 h 353"/>
                  <a:gd name="T4" fmla="*/ 590 w 590"/>
                  <a:gd name="T5" fmla="*/ 302 h 353"/>
                  <a:gd name="T6" fmla="*/ 563 w 590"/>
                  <a:gd name="T7" fmla="*/ 0 h 353"/>
                  <a:gd name="T8" fmla="*/ 0 w 590"/>
                  <a:gd name="T9" fmla="*/ 53 h 3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0"/>
                  <a:gd name="T16" fmla="*/ 0 h 353"/>
                  <a:gd name="T17" fmla="*/ 590 w 590"/>
                  <a:gd name="T18" fmla="*/ 353 h 3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0" h="353">
                    <a:moveTo>
                      <a:pt x="0" y="53"/>
                    </a:moveTo>
                    <a:lnTo>
                      <a:pt x="27" y="353"/>
                    </a:lnTo>
                    <a:lnTo>
                      <a:pt x="590" y="302"/>
                    </a:lnTo>
                    <a:lnTo>
                      <a:pt x="563" y="0"/>
                    </a:lnTo>
                    <a:lnTo>
                      <a:pt x="0" y="5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99"/>
              <p:cNvSpPr>
                <a:spLocks/>
              </p:cNvSpPr>
              <p:nvPr/>
            </p:nvSpPr>
            <p:spPr bwMode="auto">
              <a:xfrm>
                <a:off x="5697813" y="4791888"/>
                <a:ext cx="60182" cy="159201"/>
              </a:xfrm>
              <a:custGeom>
                <a:avLst/>
                <a:gdLst>
                  <a:gd name="T0" fmla="*/ 89 w 119"/>
                  <a:gd name="T1" fmla="*/ 316 h 321"/>
                  <a:gd name="T2" fmla="*/ 119 w 119"/>
                  <a:gd name="T3" fmla="*/ 309 h 321"/>
                  <a:gd name="T4" fmla="*/ 59 w 119"/>
                  <a:gd name="T5" fmla="*/ 0 h 321"/>
                  <a:gd name="T6" fmla="*/ 0 w 119"/>
                  <a:gd name="T7" fmla="*/ 11 h 321"/>
                  <a:gd name="T8" fmla="*/ 59 w 119"/>
                  <a:gd name="T9" fmla="*/ 321 h 321"/>
                  <a:gd name="T10" fmla="*/ 89 w 119"/>
                  <a:gd name="T11" fmla="*/ 316 h 3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321"/>
                  <a:gd name="T20" fmla="*/ 119 w 119"/>
                  <a:gd name="T21" fmla="*/ 321 h 3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321">
                    <a:moveTo>
                      <a:pt x="89" y="316"/>
                    </a:moveTo>
                    <a:lnTo>
                      <a:pt x="119" y="309"/>
                    </a:lnTo>
                    <a:lnTo>
                      <a:pt x="59" y="0"/>
                    </a:lnTo>
                    <a:lnTo>
                      <a:pt x="0" y="11"/>
                    </a:lnTo>
                    <a:lnTo>
                      <a:pt x="59" y="321"/>
                    </a:lnTo>
                    <a:lnTo>
                      <a:pt x="89" y="31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900"/>
              <p:cNvSpPr>
                <a:spLocks noChangeArrowheads="1"/>
              </p:cNvSpPr>
              <p:nvPr/>
            </p:nvSpPr>
            <p:spPr bwMode="auto">
              <a:xfrm>
                <a:off x="4702798" y="4791888"/>
                <a:ext cx="14043" cy="2129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901"/>
              <p:cNvSpPr>
                <a:spLocks noChangeArrowheads="1"/>
              </p:cNvSpPr>
              <p:nvPr/>
            </p:nvSpPr>
            <p:spPr bwMode="auto">
              <a:xfrm>
                <a:off x="4702798" y="4791888"/>
                <a:ext cx="14043" cy="21293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902"/>
              <p:cNvSpPr>
                <a:spLocks noChangeArrowheads="1"/>
              </p:cNvSpPr>
              <p:nvPr/>
            </p:nvSpPr>
            <p:spPr bwMode="auto">
              <a:xfrm>
                <a:off x="4726871" y="4811789"/>
                <a:ext cx="14043" cy="1691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903"/>
              <p:cNvSpPr>
                <a:spLocks noChangeArrowheads="1"/>
              </p:cNvSpPr>
              <p:nvPr/>
            </p:nvSpPr>
            <p:spPr bwMode="auto">
              <a:xfrm>
                <a:off x="4726871" y="4811789"/>
                <a:ext cx="14043" cy="169151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904"/>
              <p:cNvSpPr>
                <a:spLocks/>
              </p:cNvSpPr>
              <p:nvPr/>
            </p:nvSpPr>
            <p:spPr bwMode="auto">
              <a:xfrm>
                <a:off x="5489181" y="4931189"/>
                <a:ext cx="58176" cy="57710"/>
              </a:xfrm>
              <a:custGeom>
                <a:avLst/>
                <a:gdLst>
                  <a:gd name="T0" fmla="*/ 41 w 114"/>
                  <a:gd name="T1" fmla="*/ 118 h 118"/>
                  <a:gd name="T2" fmla="*/ 61 w 114"/>
                  <a:gd name="T3" fmla="*/ 95 h 118"/>
                  <a:gd name="T4" fmla="*/ 93 w 114"/>
                  <a:gd name="T5" fmla="*/ 60 h 118"/>
                  <a:gd name="T6" fmla="*/ 114 w 114"/>
                  <a:gd name="T7" fmla="*/ 36 h 118"/>
                  <a:gd name="T8" fmla="*/ 72 w 114"/>
                  <a:gd name="T9" fmla="*/ 0 h 118"/>
                  <a:gd name="T10" fmla="*/ 51 w 114"/>
                  <a:gd name="T11" fmla="*/ 24 h 118"/>
                  <a:gd name="T12" fmla="*/ 21 w 114"/>
                  <a:gd name="T13" fmla="*/ 58 h 118"/>
                  <a:gd name="T14" fmla="*/ 0 w 114"/>
                  <a:gd name="T15" fmla="*/ 81 h 118"/>
                  <a:gd name="T16" fmla="*/ 41 w 114"/>
                  <a:gd name="T17" fmla="*/ 118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118"/>
                  <a:gd name="T29" fmla="*/ 114 w 114"/>
                  <a:gd name="T30" fmla="*/ 118 h 1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118">
                    <a:moveTo>
                      <a:pt x="41" y="118"/>
                    </a:moveTo>
                    <a:lnTo>
                      <a:pt x="61" y="95"/>
                    </a:lnTo>
                    <a:lnTo>
                      <a:pt x="93" y="60"/>
                    </a:lnTo>
                    <a:lnTo>
                      <a:pt x="114" y="36"/>
                    </a:lnTo>
                    <a:lnTo>
                      <a:pt x="72" y="0"/>
                    </a:lnTo>
                    <a:lnTo>
                      <a:pt x="51" y="24"/>
                    </a:lnTo>
                    <a:lnTo>
                      <a:pt x="21" y="58"/>
                    </a:lnTo>
                    <a:lnTo>
                      <a:pt x="0" y="81"/>
                    </a:lnTo>
                    <a:lnTo>
                      <a:pt x="41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05"/>
              <p:cNvSpPr>
                <a:spLocks/>
              </p:cNvSpPr>
              <p:nvPr/>
            </p:nvSpPr>
            <p:spPr bwMode="auto">
              <a:xfrm>
                <a:off x="5396901" y="5030690"/>
                <a:ext cx="58176" cy="59700"/>
              </a:xfrm>
              <a:custGeom>
                <a:avLst/>
                <a:gdLst>
                  <a:gd name="T0" fmla="*/ 46 w 115"/>
                  <a:gd name="T1" fmla="*/ 115 h 117"/>
                  <a:gd name="T2" fmla="*/ 44 w 115"/>
                  <a:gd name="T3" fmla="*/ 117 h 117"/>
                  <a:gd name="T4" fmla="*/ 64 w 115"/>
                  <a:gd name="T5" fmla="*/ 93 h 117"/>
                  <a:gd name="T6" fmla="*/ 94 w 115"/>
                  <a:gd name="T7" fmla="*/ 59 h 117"/>
                  <a:gd name="T8" fmla="*/ 115 w 115"/>
                  <a:gd name="T9" fmla="*/ 37 h 117"/>
                  <a:gd name="T10" fmla="*/ 75 w 115"/>
                  <a:gd name="T11" fmla="*/ 0 h 117"/>
                  <a:gd name="T12" fmla="*/ 54 w 115"/>
                  <a:gd name="T13" fmla="*/ 23 h 117"/>
                  <a:gd name="T14" fmla="*/ 23 w 115"/>
                  <a:gd name="T15" fmla="*/ 57 h 117"/>
                  <a:gd name="T16" fmla="*/ 1 w 115"/>
                  <a:gd name="T17" fmla="*/ 82 h 117"/>
                  <a:gd name="T18" fmla="*/ 0 w 115"/>
                  <a:gd name="T19" fmla="*/ 85 h 117"/>
                  <a:gd name="T20" fmla="*/ 1 w 115"/>
                  <a:gd name="T21" fmla="*/ 82 h 117"/>
                  <a:gd name="T22" fmla="*/ 0 w 115"/>
                  <a:gd name="T23" fmla="*/ 83 h 117"/>
                  <a:gd name="T24" fmla="*/ 0 w 115"/>
                  <a:gd name="T25" fmla="*/ 85 h 117"/>
                  <a:gd name="T26" fmla="*/ 46 w 115"/>
                  <a:gd name="T27" fmla="*/ 115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5"/>
                  <a:gd name="T43" fmla="*/ 0 h 117"/>
                  <a:gd name="T44" fmla="*/ 115 w 115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5" h="117">
                    <a:moveTo>
                      <a:pt x="46" y="115"/>
                    </a:moveTo>
                    <a:lnTo>
                      <a:pt x="44" y="117"/>
                    </a:lnTo>
                    <a:lnTo>
                      <a:pt x="64" y="93"/>
                    </a:lnTo>
                    <a:lnTo>
                      <a:pt x="94" y="59"/>
                    </a:lnTo>
                    <a:lnTo>
                      <a:pt x="115" y="37"/>
                    </a:lnTo>
                    <a:lnTo>
                      <a:pt x="75" y="0"/>
                    </a:lnTo>
                    <a:lnTo>
                      <a:pt x="54" y="23"/>
                    </a:lnTo>
                    <a:lnTo>
                      <a:pt x="23" y="57"/>
                    </a:lnTo>
                    <a:lnTo>
                      <a:pt x="1" y="82"/>
                    </a:lnTo>
                    <a:lnTo>
                      <a:pt x="0" y="85"/>
                    </a:lnTo>
                    <a:lnTo>
                      <a:pt x="1" y="82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46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906"/>
              <p:cNvSpPr>
                <a:spLocks/>
              </p:cNvSpPr>
              <p:nvPr/>
            </p:nvSpPr>
            <p:spPr bwMode="auto">
              <a:xfrm>
                <a:off x="5396901" y="5074470"/>
                <a:ext cx="22067" cy="13930"/>
              </a:xfrm>
              <a:custGeom>
                <a:avLst/>
                <a:gdLst>
                  <a:gd name="T0" fmla="*/ 46 w 47"/>
                  <a:gd name="T1" fmla="*/ 31 h 31"/>
                  <a:gd name="T2" fmla="*/ 0 w 47"/>
                  <a:gd name="T3" fmla="*/ 1 h 31"/>
                  <a:gd name="T4" fmla="*/ 1 w 47"/>
                  <a:gd name="T5" fmla="*/ 0 h 31"/>
                  <a:gd name="T6" fmla="*/ 47 w 47"/>
                  <a:gd name="T7" fmla="*/ 30 h 31"/>
                  <a:gd name="T8" fmla="*/ 46 w 47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1"/>
                  <a:gd name="T17" fmla="*/ 47 w 4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1">
                    <a:moveTo>
                      <a:pt x="46" y="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7" y="30"/>
                    </a:ln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07"/>
              <p:cNvSpPr>
                <a:spLocks/>
              </p:cNvSpPr>
              <p:nvPr/>
            </p:nvSpPr>
            <p:spPr bwMode="auto">
              <a:xfrm>
                <a:off x="5322676" y="5142130"/>
                <a:ext cx="52158" cy="61690"/>
              </a:xfrm>
              <a:custGeom>
                <a:avLst/>
                <a:gdLst>
                  <a:gd name="T0" fmla="*/ 46 w 104"/>
                  <a:gd name="T1" fmla="*/ 122 h 122"/>
                  <a:gd name="T2" fmla="*/ 49 w 104"/>
                  <a:gd name="T3" fmla="*/ 119 h 122"/>
                  <a:gd name="T4" fmla="*/ 58 w 104"/>
                  <a:gd name="T5" fmla="*/ 103 h 122"/>
                  <a:gd name="T6" fmla="*/ 68 w 104"/>
                  <a:gd name="T7" fmla="*/ 88 h 122"/>
                  <a:gd name="T8" fmla="*/ 77 w 104"/>
                  <a:gd name="T9" fmla="*/ 72 h 122"/>
                  <a:gd name="T10" fmla="*/ 86 w 104"/>
                  <a:gd name="T11" fmla="*/ 57 h 122"/>
                  <a:gd name="T12" fmla="*/ 96 w 104"/>
                  <a:gd name="T13" fmla="*/ 42 h 122"/>
                  <a:gd name="T14" fmla="*/ 104 w 104"/>
                  <a:gd name="T15" fmla="*/ 29 h 122"/>
                  <a:gd name="T16" fmla="*/ 58 w 104"/>
                  <a:gd name="T17" fmla="*/ 0 h 122"/>
                  <a:gd name="T18" fmla="*/ 50 w 104"/>
                  <a:gd name="T19" fmla="*/ 13 h 122"/>
                  <a:gd name="T20" fmla="*/ 40 w 104"/>
                  <a:gd name="T21" fmla="*/ 29 h 122"/>
                  <a:gd name="T22" fmla="*/ 30 w 104"/>
                  <a:gd name="T23" fmla="*/ 44 h 122"/>
                  <a:gd name="T24" fmla="*/ 21 w 104"/>
                  <a:gd name="T25" fmla="*/ 59 h 122"/>
                  <a:gd name="T26" fmla="*/ 12 w 104"/>
                  <a:gd name="T27" fmla="*/ 74 h 122"/>
                  <a:gd name="T28" fmla="*/ 2 w 104"/>
                  <a:gd name="T29" fmla="*/ 89 h 122"/>
                  <a:gd name="T30" fmla="*/ 0 w 104"/>
                  <a:gd name="T31" fmla="*/ 93 h 122"/>
                  <a:gd name="T32" fmla="*/ 46 w 104"/>
                  <a:gd name="T33" fmla="*/ 122 h 1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122"/>
                  <a:gd name="T53" fmla="*/ 104 w 104"/>
                  <a:gd name="T54" fmla="*/ 122 h 1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122">
                    <a:moveTo>
                      <a:pt x="46" y="122"/>
                    </a:moveTo>
                    <a:lnTo>
                      <a:pt x="49" y="119"/>
                    </a:lnTo>
                    <a:lnTo>
                      <a:pt x="58" y="103"/>
                    </a:lnTo>
                    <a:lnTo>
                      <a:pt x="68" y="88"/>
                    </a:lnTo>
                    <a:lnTo>
                      <a:pt x="77" y="72"/>
                    </a:lnTo>
                    <a:lnTo>
                      <a:pt x="86" y="57"/>
                    </a:lnTo>
                    <a:lnTo>
                      <a:pt x="96" y="42"/>
                    </a:lnTo>
                    <a:lnTo>
                      <a:pt x="104" y="29"/>
                    </a:lnTo>
                    <a:lnTo>
                      <a:pt x="58" y="0"/>
                    </a:lnTo>
                    <a:lnTo>
                      <a:pt x="50" y="13"/>
                    </a:lnTo>
                    <a:lnTo>
                      <a:pt x="40" y="29"/>
                    </a:lnTo>
                    <a:lnTo>
                      <a:pt x="30" y="44"/>
                    </a:lnTo>
                    <a:lnTo>
                      <a:pt x="21" y="59"/>
                    </a:lnTo>
                    <a:lnTo>
                      <a:pt x="12" y="74"/>
                    </a:lnTo>
                    <a:lnTo>
                      <a:pt x="2" y="89"/>
                    </a:lnTo>
                    <a:lnTo>
                      <a:pt x="0" y="93"/>
                    </a:lnTo>
                    <a:lnTo>
                      <a:pt x="46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908"/>
              <p:cNvSpPr>
                <a:spLocks/>
              </p:cNvSpPr>
              <p:nvPr/>
            </p:nvSpPr>
            <p:spPr bwMode="auto">
              <a:xfrm>
                <a:off x="5280549" y="5269491"/>
                <a:ext cx="34103" cy="57710"/>
              </a:xfrm>
              <a:custGeom>
                <a:avLst/>
                <a:gdLst>
                  <a:gd name="T0" fmla="*/ 54 w 66"/>
                  <a:gd name="T1" fmla="*/ 117 h 117"/>
                  <a:gd name="T2" fmla="*/ 55 w 66"/>
                  <a:gd name="T3" fmla="*/ 107 h 117"/>
                  <a:gd name="T4" fmla="*/ 57 w 66"/>
                  <a:gd name="T5" fmla="*/ 86 h 117"/>
                  <a:gd name="T6" fmla="*/ 59 w 66"/>
                  <a:gd name="T7" fmla="*/ 65 h 117"/>
                  <a:gd name="T8" fmla="*/ 61 w 66"/>
                  <a:gd name="T9" fmla="*/ 45 h 117"/>
                  <a:gd name="T10" fmla="*/ 64 w 66"/>
                  <a:gd name="T11" fmla="*/ 24 h 117"/>
                  <a:gd name="T12" fmla="*/ 66 w 66"/>
                  <a:gd name="T13" fmla="*/ 11 h 117"/>
                  <a:gd name="T14" fmla="*/ 12 w 66"/>
                  <a:gd name="T15" fmla="*/ 0 h 117"/>
                  <a:gd name="T16" fmla="*/ 9 w 66"/>
                  <a:gd name="T17" fmla="*/ 17 h 117"/>
                  <a:gd name="T18" fmla="*/ 7 w 66"/>
                  <a:gd name="T19" fmla="*/ 39 h 117"/>
                  <a:gd name="T20" fmla="*/ 5 w 66"/>
                  <a:gd name="T21" fmla="*/ 60 h 117"/>
                  <a:gd name="T22" fmla="*/ 3 w 66"/>
                  <a:gd name="T23" fmla="*/ 81 h 117"/>
                  <a:gd name="T24" fmla="*/ 1 w 66"/>
                  <a:gd name="T25" fmla="*/ 102 h 117"/>
                  <a:gd name="T26" fmla="*/ 0 w 66"/>
                  <a:gd name="T27" fmla="*/ 112 h 117"/>
                  <a:gd name="T28" fmla="*/ 54 w 66"/>
                  <a:gd name="T29" fmla="*/ 117 h 1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117"/>
                  <a:gd name="T47" fmla="*/ 66 w 66"/>
                  <a:gd name="T48" fmla="*/ 117 h 1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117">
                    <a:moveTo>
                      <a:pt x="54" y="117"/>
                    </a:moveTo>
                    <a:lnTo>
                      <a:pt x="55" y="107"/>
                    </a:lnTo>
                    <a:lnTo>
                      <a:pt x="57" y="86"/>
                    </a:lnTo>
                    <a:lnTo>
                      <a:pt x="59" y="65"/>
                    </a:lnTo>
                    <a:lnTo>
                      <a:pt x="61" y="45"/>
                    </a:lnTo>
                    <a:lnTo>
                      <a:pt x="64" y="24"/>
                    </a:lnTo>
                    <a:lnTo>
                      <a:pt x="66" y="11"/>
                    </a:lnTo>
                    <a:lnTo>
                      <a:pt x="12" y="0"/>
                    </a:lnTo>
                    <a:lnTo>
                      <a:pt x="9" y="17"/>
                    </a:lnTo>
                    <a:lnTo>
                      <a:pt x="7" y="39"/>
                    </a:lnTo>
                    <a:lnTo>
                      <a:pt x="5" y="60"/>
                    </a:lnTo>
                    <a:lnTo>
                      <a:pt x="3" y="81"/>
                    </a:lnTo>
                    <a:lnTo>
                      <a:pt x="1" y="102"/>
                    </a:lnTo>
                    <a:lnTo>
                      <a:pt x="0" y="112"/>
                    </a:lnTo>
                    <a:lnTo>
                      <a:pt x="54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909"/>
              <p:cNvSpPr>
                <a:spLocks/>
              </p:cNvSpPr>
              <p:nvPr/>
            </p:nvSpPr>
            <p:spPr bwMode="auto">
              <a:xfrm>
                <a:off x="5270518" y="5406802"/>
                <a:ext cx="28085" cy="27860"/>
              </a:xfrm>
              <a:custGeom>
                <a:avLst/>
                <a:gdLst>
                  <a:gd name="T0" fmla="*/ 55 w 59"/>
                  <a:gd name="T1" fmla="*/ 54 h 56"/>
                  <a:gd name="T2" fmla="*/ 55 w 59"/>
                  <a:gd name="T3" fmla="*/ 56 h 56"/>
                  <a:gd name="T4" fmla="*/ 56 w 59"/>
                  <a:gd name="T5" fmla="*/ 35 h 56"/>
                  <a:gd name="T6" fmla="*/ 58 w 59"/>
                  <a:gd name="T7" fmla="*/ 14 h 56"/>
                  <a:gd name="T8" fmla="*/ 59 w 59"/>
                  <a:gd name="T9" fmla="*/ 6 h 56"/>
                  <a:gd name="T10" fmla="*/ 4 w 59"/>
                  <a:gd name="T11" fmla="*/ 0 h 56"/>
                  <a:gd name="T12" fmla="*/ 4 w 59"/>
                  <a:gd name="T13" fmla="*/ 9 h 56"/>
                  <a:gd name="T14" fmla="*/ 2 w 59"/>
                  <a:gd name="T15" fmla="*/ 29 h 56"/>
                  <a:gd name="T16" fmla="*/ 0 w 59"/>
                  <a:gd name="T17" fmla="*/ 52 h 56"/>
                  <a:gd name="T18" fmla="*/ 0 w 59"/>
                  <a:gd name="T19" fmla="*/ 55 h 56"/>
                  <a:gd name="T20" fmla="*/ 0 w 59"/>
                  <a:gd name="T21" fmla="*/ 52 h 56"/>
                  <a:gd name="T22" fmla="*/ 0 w 59"/>
                  <a:gd name="T23" fmla="*/ 54 h 56"/>
                  <a:gd name="T24" fmla="*/ 0 w 59"/>
                  <a:gd name="T25" fmla="*/ 55 h 56"/>
                  <a:gd name="T26" fmla="*/ 55 w 59"/>
                  <a:gd name="T27" fmla="*/ 54 h 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9"/>
                  <a:gd name="T43" fmla="*/ 0 h 56"/>
                  <a:gd name="T44" fmla="*/ 59 w 59"/>
                  <a:gd name="T45" fmla="*/ 56 h 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9" h="56">
                    <a:moveTo>
                      <a:pt x="55" y="54"/>
                    </a:moveTo>
                    <a:lnTo>
                      <a:pt x="55" y="56"/>
                    </a:lnTo>
                    <a:lnTo>
                      <a:pt x="56" y="35"/>
                    </a:lnTo>
                    <a:lnTo>
                      <a:pt x="58" y="14"/>
                    </a:lnTo>
                    <a:lnTo>
                      <a:pt x="59" y="6"/>
                    </a:lnTo>
                    <a:lnTo>
                      <a:pt x="4" y="0"/>
                    </a:lnTo>
                    <a:lnTo>
                      <a:pt x="4" y="9"/>
                    </a:lnTo>
                    <a:lnTo>
                      <a:pt x="2" y="29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5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910"/>
              <p:cNvSpPr>
                <a:spLocks/>
              </p:cNvSpPr>
              <p:nvPr/>
            </p:nvSpPr>
            <p:spPr bwMode="auto">
              <a:xfrm>
                <a:off x="5270518" y="5432672"/>
                <a:ext cx="30091" cy="31840"/>
              </a:xfrm>
              <a:custGeom>
                <a:avLst/>
                <a:gdLst>
                  <a:gd name="T0" fmla="*/ 61 w 61"/>
                  <a:gd name="T1" fmla="*/ 52 h 63"/>
                  <a:gd name="T2" fmla="*/ 60 w 61"/>
                  <a:gd name="T3" fmla="*/ 52 h 63"/>
                  <a:gd name="T4" fmla="*/ 58 w 61"/>
                  <a:gd name="T5" fmla="*/ 37 h 63"/>
                  <a:gd name="T6" fmla="*/ 56 w 61"/>
                  <a:gd name="T7" fmla="*/ 20 h 63"/>
                  <a:gd name="T8" fmla="*/ 55 w 61"/>
                  <a:gd name="T9" fmla="*/ 0 h 63"/>
                  <a:gd name="T10" fmla="*/ 0 w 61"/>
                  <a:gd name="T11" fmla="*/ 1 h 63"/>
                  <a:gd name="T12" fmla="*/ 1 w 61"/>
                  <a:gd name="T13" fmla="*/ 25 h 63"/>
                  <a:gd name="T14" fmla="*/ 3 w 61"/>
                  <a:gd name="T15" fmla="*/ 45 h 63"/>
                  <a:gd name="T16" fmla="*/ 7 w 61"/>
                  <a:gd name="T17" fmla="*/ 63 h 63"/>
                  <a:gd name="T18" fmla="*/ 61 w 61"/>
                  <a:gd name="T19" fmla="*/ 52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63"/>
                  <a:gd name="T32" fmla="*/ 61 w 61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63">
                    <a:moveTo>
                      <a:pt x="61" y="52"/>
                    </a:moveTo>
                    <a:lnTo>
                      <a:pt x="60" y="52"/>
                    </a:lnTo>
                    <a:lnTo>
                      <a:pt x="58" y="37"/>
                    </a:lnTo>
                    <a:lnTo>
                      <a:pt x="56" y="20"/>
                    </a:lnTo>
                    <a:lnTo>
                      <a:pt x="55" y="0"/>
                    </a:lnTo>
                    <a:lnTo>
                      <a:pt x="0" y="1"/>
                    </a:lnTo>
                    <a:lnTo>
                      <a:pt x="1" y="25"/>
                    </a:lnTo>
                    <a:lnTo>
                      <a:pt x="3" y="45"/>
                    </a:lnTo>
                    <a:lnTo>
                      <a:pt x="7" y="63"/>
                    </a:lnTo>
                    <a:lnTo>
                      <a:pt x="61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911"/>
              <p:cNvSpPr>
                <a:spLocks/>
              </p:cNvSpPr>
              <p:nvPr/>
            </p:nvSpPr>
            <p:spPr bwMode="auto">
              <a:xfrm>
                <a:off x="5294591" y="5536153"/>
                <a:ext cx="48146" cy="59700"/>
              </a:xfrm>
              <a:custGeom>
                <a:avLst/>
                <a:gdLst>
                  <a:gd name="T0" fmla="*/ 98 w 98"/>
                  <a:gd name="T1" fmla="*/ 96 h 120"/>
                  <a:gd name="T2" fmla="*/ 98 w 98"/>
                  <a:gd name="T3" fmla="*/ 95 h 120"/>
                  <a:gd name="T4" fmla="*/ 86 w 98"/>
                  <a:gd name="T5" fmla="*/ 74 h 120"/>
                  <a:gd name="T6" fmla="*/ 75 w 98"/>
                  <a:gd name="T7" fmla="*/ 52 h 120"/>
                  <a:gd name="T8" fmla="*/ 65 w 98"/>
                  <a:gd name="T9" fmla="*/ 30 h 120"/>
                  <a:gd name="T10" fmla="*/ 55 w 98"/>
                  <a:gd name="T11" fmla="*/ 10 h 120"/>
                  <a:gd name="T12" fmla="*/ 50 w 98"/>
                  <a:gd name="T13" fmla="*/ 0 h 120"/>
                  <a:gd name="T14" fmla="*/ 0 w 98"/>
                  <a:gd name="T15" fmla="*/ 21 h 120"/>
                  <a:gd name="T16" fmla="*/ 6 w 98"/>
                  <a:gd name="T17" fmla="*/ 32 h 120"/>
                  <a:gd name="T18" fmla="*/ 16 w 98"/>
                  <a:gd name="T19" fmla="*/ 54 h 120"/>
                  <a:gd name="T20" fmla="*/ 26 w 98"/>
                  <a:gd name="T21" fmla="*/ 77 h 120"/>
                  <a:gd name="T22" fmla="*/ 38 w 98"/>
                  <a:gd name="T23" fmla="*/ 99 h 120"/>
                  <a:gd name="T24" fmla="*/ 49 w 98"/>
                  <a:gd name="T25" fmla="*/ 120 h 120"/>
                  <a:gd name="T26" fmla="*/ 48 w 98"/>
                  <a:gd name="T27" fmla="*/ 120 h 120"/>
                  <a:gd name="T28" fmla="*/ 98 w 98"/>
                  <a:gd name="T29" fmla="*/ 96 h 120"/>
                  <a:gd name="T30" fmla="*/ 98 w 98"/>
                  <a:gd name="T31" fmla="*/ 95 h 120"/>
                  <a:gd name="T32" fmla="*/ 98 w 98"/>
                  <a:gd name="T33" fmla="*/ 96 h 1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120"/>
                  <a:gd name="T53" fmla="*/ 98 w 98"/>
                  <a:gd name="T54" fmla="*/ 120 h 1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120">
                    <a:moveTo>
                      <a:pt x="98" y="96"/>
                    </a:moveTo>
                    <a:lnTo>
                      <a:pt x="98" y="95"/>
                    </a:lnTo>
                    <a:lnTo>
                      <a:pt x="86" y="74"/>
                    </a:lnTo>
                    <a:lnTo>
                      <a:pt x="75" y="52"/>
                    </a:lnTo>
                    <a:lnTo>
                      <a:pt x="65" y="30"/>
                    </a:lnTo>
                    <a:lnTo>
                      <a:pt x="55" y="10"/>
                    </a:lnTo>
                    <a:lnTo>
                      <a:pt x="50" y="0"/>
                    </a:lnTo>
                    <a:lnTo>
                      <a:pt x="0" y="21"/>
                    </a:lnTo>
                    <a:lnTo>
                      <a:pt x="6" y="32"/>
                    </a:lnTo>
                    <a:lnTo>
                      <a:pt x="16" y="54"/>
                    </a:lnTo>
                    <a:lnTo>
                      <a:pt x="26" y="77"/>
                    </a:lnTo>
                    <a:lnTo>
                      <a:pt x="38" y="99"/>
                    </a:lnTo>
                    <a:lnTo>
                      <a:pt x="49" y="120"/>
                    </a:lnTo>
                    <a:lnTo>
                      <a:pt x="48" y="120"/>
                    </a:lnTo>
                    <a:lnTo>
                      <a:pt x="98" y="96"/>
                    </a:lnTo>
                    <a:lnTo>
                      <a:pt x="98" y="95"/>
                    </a:lnTo>
                    <a:lnTo>
                      <a:pt x="9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912"/>
              <p:cNvSpPr>
                <a:spLocks/>
              </p:cNvSpPr>
              <p:nvPr/>
            </p:nvSpPr>
            <p:spPr bwMode="auto">
              <a:xfrm>
                <a:off x="5318664" y="5583913"/>
                <a:ext cx="24073" cy="11940"/>
              </a:xfrm>
              <a:custGeom>
                <a:avLst/>
                <a:gdLst>
                  <a:gd name="T0" fmla="*/ 51 w 51"/>
                  <a:gd name="T1" fmla="*/ 1 h 25"/>
                  <a:gd name="T2" fmla="*/ 1 w 51"/>
                  <a:gd name="T3" fmla="*/ 25 h 25"/>
                  <a:gd name="T4" fmla="*/ 0 w 51"/>
                  <a:gd name="T5" fmla="*/ 24 h 25"/>
                  <a:gd name="T6" fmla="*/ 50 w 51"/>
                  <a:gd name="T7" fmla="*/ 0 h 25"/>
                  <a:gd name="T8" fmla="*/ 51 w 51"/>
                  <a:gd name="T9" fmla="*/ 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5"/>
                  <a:gd name="T17" fmla="*/ 51 w 51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5">
                    <a:moveTo>
                      <a:pt x="51" y="1"/>
                    </a:moveTo>
                    <a:lnTo>
                      <a:pt x="1" y="25"/>
                    </a:lnTo>
                    <a:lnTo>
                      <a:pt x="0" y="24"/>
                    </a:lnTo>
                    <a:lnTo>
                      <a:pt x="50" y="0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913"/>
              <p:cNvSpPr>
                <a:spLocks/>
              </p:cNvSpPr>
              <p:nvPr/>
            </p:nvSpPr>
            <p:spPr bwMode="auto">
              <a:xfrm>
                <a:off x="5376841" y="5639633"/>
                <a:ext cx="52158" cy="47760"/>
              </a:xfrm>
              <a:custGeom>
                <a:avLst/>
                <a:gdLst>
                  <a:gd name="T0" fmla="*/ 104 w 104"/>
                  <a:gd name="T1" fmla="*/ 56 h 96"/>
                  <a:gd name="T2" fmla="*/ 102 w 104"/>
                  <a:gd name="T3" fmla="*/ 53 h 96"/>
                  <a:gd name="T4" fmla="*/ 86 w 104"/>
                  <a:gd name="T5" fmla="*/ 41 h 96"/>
                  <a:gd name="T6" fmla="*/ 71 w 104"/>
                  <a:gd name="T7" fmla="*/ 29 h 96"/>
                  <a:gd name="T8" fmla="*/ 58 w 104"/>
                  <a:gd name="T9" fmla="*/ 18 h 96"/>
                  <a:gd name="T10" fmla="*/ 45 w 104"/>
                  <a:gd name="T11" fmla="*/ 7 h 96"/>
                  <a:gd name="T12" fmla="*/ 38 w 104"/>
                  <a:gd name="T13" fmla="*/ 0 h 96"/>
                  <a:gd name="T14" fmla="*/ 0 w 104"/>
                  <a:gd name="T15" fmla="*/ 41 h 96"/>
                  <a:gd name="T16" fmla="*/ 9 w 104"/>
                  <a:gd name="T17" fmla="*/ 48 h 96"/>
                  <a:gd name="T18" fmla="*/ 23 w 104"/>
                  <a:gd name="T19" fmla="*/ 60 h 96"/>
                  <a:gd name="T20" fmla="*/ 36 w 104"/>
                  <a:gd name="T21" fmla="*/ 72 h 96"/>
                  <a:gd name="T22" fmla="*/ 52 w 104"/>
                  <a:gd name="T23" fmla="*/ 84 h 96"/>
                  <a:gd name="T24" fmla="*/ 68 w 104"/>
                  <a:gd name="T25" fmla="*/ 96 h 96"/>
                  <a:gd name="T26" fmla="*/ 66 w 104"/>
                  <a:gd name="T27" fmla="*/ 94 h 96"/>
                  <a:gd name="T28" fmla="*/ 104 w 104"/>
                  <a:gd name="T29" fmla="*/ 56 h 96"/>
                  <a:gd name="T30" fmla="*/ 103 w 104"/>
                  <a:gd name="T31" fmla="*/ 55 h 96"/>
                  <a:gd name="T32" fmla="*/ 102 w 104"/>
                  <a:gd name="T33" fmla="*/ 53 h 96"/>
                  <a:gd name="T34" fmla="*/ 104 w 104"/>
                  <a:gd name="T35" fmla="*/ 56 h 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4"/>
                  <a:gd name="T55" fmla="*/ 0 h 96"/>
                  <a:gd name="T56" fmla="*/ 104 w 104"/>
                  <a:gd name="T57" fmla="*/ 96 h 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4" h="96">
                    <a:moveTo>
                      <a:pt x="104" y="56"/>
                    </a:moveTo>
                    <a:lnTo>
                      <a:pt x="102" y="53"/>
                    </a:lnTo>
                    <a:lnTo>
                      <a:pt x="86" y="41"/>
                    </a:lnTo>
                    <a:lnTo>
                      <a:pt x="71" y="29"/>
                    </a:lnTo>
                    <a:lnTo>
                      <a:pt x="58" y="18"/>
                    </a:lnTo>
                    <a:lnTo>
                      <a:pt x="45" y="7"/>
                    </a:lnTo>
                    <a:lnTo>
                      <a:pt x="38" y="0"/>
                    </a:lnTo>
                    <a:lnTo>
                      <a:pt x="0" y="41"/>
                    </a:lnTo>
                    <a:lnTo>
                      <a:pt x="9" y="48"/>
                    </a:lnTo>
                    <a:lnTo>
                      <a:pt x="23" y="60"/>
                    </a:lnTo>
                    <a:lnTo>
                      <a:pt x="36" y="72"/>
                    </a:lnTo>
                    <a:lnTo>
                      <a:pt x="52" y="84"/>
                    </a:lnTo>
                    <a:lnTo>
                      <a:pt x="68" y="96"/>
                    </a:lnTo>
                    <a:lnTo>
                      <a:pt x="66" y="94"/>
                    </a:lnTo>
                    <a:lnTo>
                      <a:pt x="104" y="56"/>
                    </a:lnTo>
                    <a:lnTo>
                      <a:pt x="103" y="55"/>
                    </a:lnTo>
                    <a:lnTo>
                      <a:pt x="102" y="53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914"/>
              <p:cNvSpPr>
                <a:spLocks/>
              </p:cNvSpPr>
              <p:nvPr/>
            </p:nvSpPr>
            <p:spPr bwMode="auto">
              <a:xfrm>
                <a:off x="5408938" y="5667494"/>
                <a:ext cx="28085" cy="25870"/>
              </a:xfrm>
              <a:custGeom>
                <a:avLst/>
                <a:gdLst>
                  <a:gd name="T0" fmla="*/ 55 w 55"/>
                  <a:gd name="T1" fmla="*/ 15 h 56"/>
                  <a:gd name="T2" fmla="*/ 48 w 55"/>
                  <a:gd name="T3" fmla="*/ 8 h 56"/>
                  <a:gd name="T4" fmla="*/ 38 w 55"/>
                  <a:gd name="T5" fmla="*/ 0 h 56"/>
                  <a:gd name="T6" fmla="*/ 0 w 55"/>
                  <a:gd name="T7" fmla="*/ 38 h 56"/>
                  <a:gd name="T8" fmla="*/ 13 w 55"/>
                  <a:gd name="T9" fmla="*/ 50 h 56"/>
                  <a:gd name="T10" fmla="*/ 20 w 55"/>
                  <a:gd name="T11" fmla="*/ 56 h 56"/>
                  <a:gd name="T12" fmla="*/ 55 w 55"/>
                  <a:gd name="T13" fmla="*/ 15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6"/>
                  <a:gd name="T23" fmla="*/ 55 w 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6">
                    <a:moveTo>
                      <a:pt x="55" y="15"/>
                    </a:moveTo>
                    <a:lnTo>
                      <a:pt x="48" y="8"/>
                    </a:lnTo>
                    <a:lnTo>
                      <a:pt x="38" y="0"/>
                    </a:lnTo>
                    <a:lnTo>
                      <a:pt x="0" y="38"/>
                    </a:lnTo>
                    <a:lnTo>
                      <a:pt x="13" y="50"/>
                    </a:lnTo>
                    <a:lnTo>
                      <a:pt x="20" y="56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915"/>
              <p:cNvSpPr>
                <a:spLocks/>
              </p:cNvSpPr>
              <p:nvPr/>
            </p:nvSpPr>
            <p:spPr bwMode="auto">
              <a:xfrm>
                <a:off x="5495199" y="5709284"/>
                <a:ext cx="62188" cy="37810"/>
              </a:xfrm>
              <a:custGeom>
                <a:avLst/>
                <a:gdLst>
                  <a:gd name="T0" fmla="*/ 122 w 122"/>
                  <a:gd name="T1" fmla="*/ 21 h 74"/>
                  <a:gd name="T2" fmla="*/ 98 w 122"/>
                  <a:gd name="T3" fmla="*/ 18 h 74"/>
                  <a:gd name="T4" fmla="*/ 71 w 122"/>
                  <a:gd name="T5" fmla="*/ 12 h 74"/>
                  <a:gd name="T6" fmla="*/ 45 w 122"/>
                  <a:gd name="T7" fmla="*/ 7 h 74"/>
                  <a:gd name="T8" fmla="*/ 23 w 122"/>
                  <a:gd name="T9" fmla="*/ 0 h 74"/>
                  <a:gd name="T10" fmla="*/ 21 w 122"/>
                  <a:gd name="T11" fmla="*/ 0 h 74"/>
                  <a:gd name="T12" fmla="*/ 0 w 122"/>
                  <a:gd name="T13" fmla="*/ 51 h 74"/>
                  <a:gd name="T14" fmla="*/ 5 w 122"/>
                  <a:gd name="T15" fmla="*/ 53 h 74"/>
                  <a:gd name="T16" fmla="*/ 32 w 122"/>
                  <a:gd name="T17" fmla="*/ 60 h 74"/>
                  <a:gd name="T18" fmla="*/ 61 w 122"/>
                  <a:gd name="T19" fmla="*/ 66 h 74"/>
                  <a:gd name="T20" fmla="*/ 90 w 122"/>
                  <a:gd name="T21" fmla="*/ 71 h 74"/>
                  <a:gd name="T22" fmla="*/ 113 w 122"/>
                  <a:gd name="T23" fmla="*/ 74 h 74"/>
                  <a:gd name="T24" fmla="*/ 122 w 122"/>
                  <a:gd name="T25" fmla="*/ 2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74"/>
                  <a:gd name="T41" fmla="*/ 122 w 122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74">
                    <a:moveTo>
                      <a:pt x="122" y="21"/>
                    </a:moveTo>
                    <a:lnTo>
                      <a:pt x="98" y="18"/>
                    </a:lnTo>
                    <a:lnTo>
                      <a:pt x="71" y="12"/>
                    </a:lnTo>
                    <a:lnTo>
                      <a:pt x="45" y="7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0" y="51"/>
                    </a:lnTo>
                    <a:lnTo>
                      <a:pt x="5" y="53"/>
                    </a:lnTo>
                    <a:lnTo>
                      <a:pt x="32" y="60"/>
                    </a:lnTo>
                    <a:lnTo>
                      <a:pt x="61" y="66"/>
                    </a:lnTo>
                    <a:lnTo>
                      <a:pt x="90" y="71"/>
                    </a:lnTo>
                    <a:lnTo>
                      <a:pt x="113" y="74"/>
                    </a:lnTo>
                    <a:lnTo>
                      <a:pt x="12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916"/>
              <p:cNvSpPr>
                <a:spLocks/>
              </p:cNvSpPr>
              <p:nvPr/>
            </p:nvSpPr>
            <p:spPr bwMode="auto">
              <a:xfrm>
                <a:off x="5565412" y="5699334"/>
                <a:ext cx="74225" cy="69650"/>
              </a:xfrm>
              <a:custGeom>
                <a:avLst/>
                <a:gdLst>
                  <a:gd name="T0" fmla="*/ 146 w 146"/>
                  <a:gd name="T1" fmla="*/ 81 h 142"/>
                  <a:gd name="T2" fmla="*/ 10 w 146"/>
                  <a:gd name="T3" fmla="*/ 0 h 142"/>
                  <a:gd name="T4" fmla="*/ 0 w 146"/>
                  <a:gd name="T5" fmla="*/ 142 h 142"/>
                  <a:gd name="T6" fmla="*/ 146 w 146"/>
                  <a:gd name="T7" fmla="*/ 81 h 1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142"/>
                  <a:gd name="T14" fmla="*/ 146 w 146"/>
                  <a:gd name="T15" fmla="*/ 142 h 1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142">
                    <a:moveTo>
                      <a:pt x="146" y="81"/>
                    </a:moveTo>
                    <a:lnTo>
                      <a:pt x="10" y="0"/>
                    </a:lnTo>
                    <a:lnTo>
                      <a:pt x="0" y="142"/>
                    </a:lnTo>
                    <a:lnTo>
                      <a:pt x="146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917"/>
              <p:cNvSpPr>
                <a:spLocks noChangeArrowheads="1"/>
              </p:cNvSpPr>
              <p:nvPr/>
            </p:nvSpPr>
            <p:spPr bwMode="auto">
              <a:xfrm>
                <a:off x="706688" y="4594877"/>
                <a:ext cx="168511" cy="258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 b="1">
                    <a:solidFill>
                      <a:srgbClr val="FF0000"/>
                    </a:solidFill>
                  </a:rPr>
                  <a:t>K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918"/>
              <p:cNvSpPr>
                <a:spLocks noChangeArrowheads="1"/>
              </p:cNvSpPr>
              <p:nvPr/>
            </p:nvSpPr>
            <p:spPr bwMode="auto">
              <a:xfrm>
                <a:off x="915320" y="4570997"/>
                <a:ext cx="30091" cy="59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400" b="1">
                    <a:solidFill>
                      <a:srgbClr val="FF0000"/>
                    </a:solidFill>
                  </a:rPr>
                  <a:t>+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919"/>
              <p:cNvSpPr>
                <a:spLocks noChangeArrowheads="1"/>
              </p:cNvSpPr>
              <p:nvPr/>
            </p:nvSpPr>
            <p:spPr bwMode="auto">
              <a:xfrm>
                <a:off x="748816" y="2849637"/>
                <a:ext cx="168511" cy="258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700" b="1">
                    <a:solidFill>
                      <a:srgbClr val="0000FF"/>
                    </a:solidFill>
                  </a:rPr>
                  <a:t>K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920"/>
              <p:cNvSpPr>
                <a:spLocks noChangeArrowheads="1"/>
              </p:cNvSpPr>
              <p:nvPr/>
            </p:nvSpPr>
            <p:spPr bwMode="auto">
              <a:xfrm>
                <a:off x="957448" y="2827747"/>
                <a:ext cx="28085" cy="59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400" b="1">
                    <a:solidFill>
                      <a:srgbClr val="0000FF"/>
                    </a:solidFill>
                  </a:rPr>
                  <a:t>+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921"/>
              <p:cNvSpPr>
                <a:spLocks noChangeArrowheads="1"/>
              </p:cNvSpPr>
              <p:nvPr/>
            </p:nvSpPr>
            <p:spPr bwMode="auto">
              <a:xfrm>
                <a:off x="3517205" y="4610797"/>
                <a:ext cx="756292" cy="545263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922"/>
              <p:cNvSpPr>
                <a:spLocks noChangeArrowheads="1"/>
              </p:cNvSpPr>
              <p:nvPr/>
            </p:nvSpPr>
            <p:spPr bwMode="auto">
              <a:xfrm>
                <a:off x="3517205" y="4610797"/>
                <a:ext cx="756292" cy="54526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923"/>
              <p:cNvSpPr>
                <a:spLocks noChangeArrowheads="1"/>
              </p:cNvSpPr>
              <p:nvPr/>
            </p:nvSpPr>
            <p:spPr bwMode="auto">
              <a:xfrm>
                <a:off x="2510153" y="4610797"/>
                <a:ext cx="700122" cy="545263"/>
              </a:xfrm>
              <a:prstGeom prst="rect">
                <a:avLst/>
              </a:prstGeom>
              <a:solidFill>
                <a:srgbClr val="66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924"/>
              <p:cNvSpPr>
                <a:spLocks noChangeArrowheads="1"/>
              </p:cNvSpPr>
              <p:nvPr/>
            </p:nvSpPr>
            <p:spPr bwMode="auto">
              <a:xfrm>
                <a:off x="2510153" y="4610797"/>
                <a:ext cx="700122" cy="545263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25"/>
              <p:cNvSpPr>
                <a:spLocks/>
              </p:cNvSpPr>
              <p:nvPr/>
            </p:nvSpPr>
            <p:spPr bwMode="auto">
              <a:xfrm>
                <a:off x="5418968" y="4889399"/>
                <a:ext cx="36109" cy="17910"/>
              </a:xfrm>
              <a:custGeom>
                <a:avLst/>
                <a:gdLst>
                  <a:gd name="T0" fmla="*/ 0 w 71"/>
                  <a:gd name="T1" fmla="*/ 37 h 37"/>
                  <a:gd name="T2" fmla="*/ 0 w 71"/>
                  <a:gd name="T3" fmla="*/ 0 h 37"/>
                  <a:gd name="T4" fmla="*/ 71 w 71"/>
                  <a:gd name="T5" fmla="*/ 1 h 37"/>
                  <a:gd name="T6" fmla="*/ 71 w 71"/>
                  <a:gd name="T7" fmla="*/ 37 h 37"/>
                  <a:gd name="T8" fmla="*/ 0 w 71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0" y="37"/>
                    </a:moveTo>
                    <a:lnTo>
                      <a:pt x="0" y="0"/>
                    </a:lnTo>
                    <a:lnTo>
                      <a:pt x="71" y="1"/>
                    </a:lnTo>
                    <a:lnTo>
                      <a:pt x="7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26"/>
              <p:cNvSpPr>
                <a:spLocks/>
              </p:cNvSpPr>
              <p:nvPr/>
            </p:nvSpPr>
            <p:spPr bwMode="auto">
              <a:xfrm>
                <a:off x="5328695" y="4889399"/>
                <a:ext cx="36109" cy="17910"/>
              </a:xfrm>
              <a:custGeom>
                <a:avLst/>
                <a:gdLst>
                  <a:gd name="T0" fmla="*/ 0 w 71"/>
                  <a:gd name="T1" fmla="*/ 36 h 37"/>
                  <a:gd name="T2" fmla="*/ 0 w 71"/>
                  <a:gd name="T3" fmla="*/ 0 h 37"/>
                  <a:gd name="T4" fmla="*/ 71 w 71"/>
                  <a:gd name="T5" fmla="*/ 0 h 37"/>
                  <a:gd name="T6" fmla="*/ 71 w 71"/>
                  <a:gd name="T7" fmla="*/ 37 h 37"/>
                  <a:gd name="T8" fmla="*/ 0 w 71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0" y="36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3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927"/>
              <p:cNvSpPr>
                <a:spLocks noChangeArrowheads="1"/>
              </p:cNvSpPr>
              <p:nvPr/>
            </p:nvSpPr>
            <p:spPr bwMode="auto">
              <a:xfrm>
                <a:off x="5238421" y="488939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28"/>
              <p:cNvSpPr>
                <a:spLocks/>
              </p:cNvSpPr>
              <p:nvPr/>
            </p:nvSpPr>
            <p:spPr bwMode="auto">
              <a:xfrm>
                <a:off x="5148148" y="4887409"/>
                <a:ext cx="36109" cy="19900"/>
              </a:xfrm>
              <a:custGeom>
                <a:avLst/>
                <a:gdLst>
                  <a:gd name="T0" fmla="*/ 0 w 71"/>
                  <a:gd name="T1" fmla="*/ 37 h 37"/>
                  <a:gd name="T2" fmla="*/ 0 w 71"/>
                  <a:gd name="T3" fmla="*/ 0 h 37"/>
                  <a:gd name="T4" fmla="*/ 71 w 71"/>
                  <a:gd name="T5" fmla="*/ 1 h 37"/>
                  <a:gd name="T6" fmla="*/ 71 w 71"/>
                  <a:gd name="T7" fmla="*/ 37 h 37"/>
                  <a:gd name="T8" fmla="*/ 0 w 71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0" y="37"/>
                    </a:moveTo>
                    <a:lnTo>
                      <a:pt x="0" y="0"/>
                    </a:lnTo>
                    <a:lnTo>
                      <a:pt x="71" y="1"/>
                    </a:lnTo>
                    <a:lnTo>
                      <a:pt x="7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29"/>
              <p:cNvSpPr>
                <a:spLocks/>
              </p:cNvSpPr>
              <p:nvPr/>
            </p:nvSpPr>
            <p:spPr bwMode="auto">
              <a:xfrm>
                <a:off x="5059880" y="4887409"/>
                <a:ext cx="36109" cy="19900"/>
              </a:xfrm>
              <a:custGeom>
                <a:avLst/>
                <a:gdLst>
                  <a:gd name="T0" fmla="*/ 0 w 71"/>
                  <a:gd name="T1" fmla="*/ 36 h 37"/>
                  <a:gd name="T2" fmla="*/ 0 w 71"/>
                  <a:gd name="T3" fmla="*/ 0 h 37"/>
                  <a:gd name="T4" fmla="*/ 71 w 71"/>
                  <a:gd name="T5" fmla="*/ 0 h 37"/>
                  <a:gd name="T6" fmla="*/ 71 w 71"/>
                  <a:gd name="T7" fmla="*/ 37 h 37"/>
                  <a:gd name="T8" fmla="*/ 0 w 71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0" y="36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3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930"/>
              <p:cNvSpPr>
                <a:spLocks noChangeArrowheads="1"/>
              </p:cNvSpPr>
              <p:nvPr/>
            </p:nvSpPr>
            <p:spPr bwMode="auto">
              <a:xfrm>
                <a:off x="4969607" y="488740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931"/>
              <p:cNvSpPr>
                <a:spLocks/>
              </p:cNvSpPr>
              <p:nvPr/>
            </p:nvSpPr>
            <p:spPr bwMode="auto">
              <a:xfrm>
                <a:off x="4879333" y="4887409"/>
                <a:ext cx="36109" cy="17910"/>
              </a:xfrm>
              <a:custGeom>
                <a:avLst/>
                <a:gdLst>
                  <a:gd name="T0" fmla="*/ 0 w 71"/>
                  <a:gd name="T1" fmla="*/ 37 h 37"/>
                  <a:gd name="T2" fmla="*/ 0 w 71"/>
                  <a:gd name="T3" fmla="*/ 0 h 37"/>
                  <a:gd name="T4" fmla="*/ 71 w 71"/>
                  <a:gd name="T5" fmla="*/ 1 h 37"/>
                  <a:gd name="T6" fmla="*/ 71 w 71"/>
                  <a:gd name="T7" fmla="*/ 37 h 37"/>
                  <a:gd name="T8" fmla="*/ 0 w 71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0" y="37"/>
                    </a:moveTo>
                    <a:lnTo>
                      <a:pt x="0" y="0"/>
                    </a:lnTo>
                    <a:lnTo>
                      <a:pt x="71" y="1"/>
                    </a:lnTo>
                    <a:lnTo>
                      <a:pt x="7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32"/>
              <p:cNvSpPr>
                <a:spLocks/>
              </p:cNvSpPr>
              <p:nvPr/>
            </p:nvSpPr>
            <p:spPr bwMode="auto">
              <a:xfrm>
                <a:off x="4789059" y="4887409"/>
                <a:ext cx="36109" cy="17910"/>
              </a:xfrm>
              <a:custGeom>
                <a:avLst/>
                <a:gdLst>
                  <a:gd name="T0" fmla="*/ 0 w 71"/>
                  <a:gd name="T1" fmla="*/ 36 h 37"/>
                  <a:gd name="T2" fmla="*/ 0 w 71"/>
                  <a:gd name="T3" fmla="*/ 0 h 37"/>
                  <a:gd name="T4" fmla="*/ 71 w 71"/>
                  <a:gd name="T5" fmla="*/ 0 h 37"/>
                  <a:gd name="T6" fmla="*/ 71 w 71"/>
                  <a:gd name="T7" fmla="*/ 37 h 37"/>
                  <a:gd name="T8" fmla="*/ 0 w 71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0" y="36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3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933"/>
              <p:cNvSpPr>
                <a:spLocks noChangeArrowheads="1"/>
              </p:cNvSpPr>
              <p:nvPr/>
            </p:nvSpPr>
            <p:spPr bwMode="auto">
              <a:xfrm>
                <a:off x="4700792" y="488740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934"/>
              <p:cNvSpPr>
                <a:spLocks/>
              </p:cNvSpPr>
              <p:nvPr/>
            </p:nvSpPr>
            <p:spPr bwMode="auto">
              <a:xfrm>
                <a:off x="4610518" y="4887409"/>
                <a:ext cx="36109" cy="17910"/>
              </a:xfrm>
              <a:custGeom>
                <a:avLst/>
                <a:gdLst>
                  <a:gd name="T0" fmla="*/ 0 w 71"/>
                  <a:gd name="T1" fmla="*/ 38 h 38"/>
                  <a:gd name="T2" fmla="*/ 0 w 71"/>
                  <a:gd name="T3" fmla="*/ 0 h 38"/>
                  <a:gd name="T4" fmla="*/ 71 w 71"/>
                  <a:gd name="T5" fmla="*/ 2 h 38"/>
                  <a:gd name="T6" fmla="*/ 71 w 71"/>
                  <a:gd name="T7" fmla="*/ 38 h 38"/>
                  <a:gd name="T8" fmla="*/ 0 w 71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8"/>
                  <a:gd name="T17" fmla="*/ 71 w 7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8">
                    <a:moveTo>
                      <a:pt x="0" y="38"/>
                    </a:moveTo>
                    <a:lnTo>
                      <a:pt x="0" y="0"/>
                    </a:lnTo>
                    <a:lnTo>
                      <a:pt x="71" y="2"/>
                    </a:lnTo>
                    <a:lnTo>
                      <a:pt x="71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935"/>
              <p:cNvSpPr>
                <a:spLocks/>
              </p:cNvSpPr>
              <p:nvPr/>
            </p:nvSpPr>
            <p:spPr bwMode="auto">
              <a:xfrm>
                <a:off x="4520245" y="4887409"/>
                <a:ext cx="36109" cy="17910"/>
              </a:xfrm>
              <a:custGeom>
                <a:avLst/>
                <a:gdLst>
                  <a:gd name="T0" fmla="*/ 0 w 71"/>
                  <a:gd name="T1" fmla="*/ 37 h 38"/>
                  <a:gd name="T2" fmla="*/ 0 w 71"/>
                  <a:gd name="T3" fmla="*/ 0 h 38"/>
                  <a:gd name="T4" fmla="*/ 71 w 71"/>
                  <a:gd name="T5" fmla="*/ 0 h 38"/>
                  <a:gd name="T6" fmla="*/ 71 w 71"/>
                  <a:gd name="T7" fmla="*/ 38 h 38"/>
                  <a:gd name="T8" fmla="*/ 0 w 71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8"/>
                  <a:gd name="T17" fmla="*/ 71 w 7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8">
                    <a:moveTo>
                      <a:pt x="0" y="37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38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936"/>
              <p:cNvSpPr>
                <a:spLocks noChangeArrowheads="1"/>
              </p:cNvSpPr>
              <p:nvPr/>
            </p:nvSpPr>
            <p:spPr bwMode="auto">
              <a:xfrm>
                <a:off x="4431977" y="4887409"/>
                <a:ext cx="34103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Rectangle 937"/>
              <p:cNvSpPr>
                <a:spLocks noChangeArrowheads="1"/>
              </p:cNvSpPr>
              <p:nvPr/>
            </p:nvSpPr>
            <p:spPr bwMode="auto">
              <a:xfrm>
                <a:off x="4341704" y="488740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938"/>
              <p:cNvSpPr>
                <a:spLocks/>
              </p:cNvSpPr>
              <p:nvPr/>
            </p:nvSpPr>
            <p:spPr bwMode="auto">
              <a:xfrm>
                <a:off x="4251430" y="4887409"/>
                <a:ext cx="36109" cy="17910"/>
              </a:xfrm>
              <a:custGeom>
                <a:avLst/>
                <a:gdLst>
                  <a:gd name="T0" fmla="*/ 0 w 72"/>
                  <a:gd name="T1" fmla="*/ 37 h 38"/>
                  <a:gd name="T2" fmla="*/ 0 w 72"/>
                  <a:gd name="T3" fmla="*/ 0 h 38"/>
                  <a:gd name="T4" fmla="*/ 72 w 72"/>
                  <a:gd name="T5" fmla="*/ 0 h 38"/>
                  <a:gd name="T6" fmla="*/ 72 w 72"/>
                  <a:gd name="T7" fmla="*/ 38 h 38"/>
                  <a:gd name="T8" fmla="*/ 0 w 72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8"/>
                  <a:gd name="T17" fmla="*/ 72 w 7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8">
                    <a:moveTo>
                      <a:pt x="0" y="37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72" y="38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Rectangle 939"/>
              <p:cNvSpPr>
                <a:spLocks noChangeArrowheads="1"/>
              </p:cNvSpPr>
              <p:nvPr/>
            </p:nvSpPr>
            <p:spPr bwMode="auto">
              <a:xfrm>
                <a:off x="4161157" y="488740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Rectangle 940"/>
              <p:cNvSpPr>
                <a:spLocks noChangeArrowheads="1"/>
              </p:cNvSpPr>
              <p:nvPr/>
            </p:nvSpPr>
            <p:spPr bwMode="auto">
              <a:xfrm>
                <a:off x="4072889" y="4885419"/>
                <a:ext cx="34103" cy="199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941"/>
              <p:cNvSpPr>
                <a:spLocks noChangeArrowheads="1"/>
              </p:cNvSpPr>
              <p:nvPr/>
            </p:nvSpPr>
            <p:spPr bwMode="auto">
              <a:xfrm>
                <a:off x="3982616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Rectangle 942"/>
              <p:cNvSpPr>
                <a:spLocks noChangeArrowheads="1"/>
              </p:cNvSpPr>
              <p:nvPr/>
            </p:nvSpPr>
            <p:spPr bwMode="auto">
              <a:xfrm>
                <a:off x="3892342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Rectangle 943"/>
              <p:cNvSpPr>
                <a:spLocks noChangeArrowheads="1"/>
              </p:cNvSpPr>
              <p:nvPr/>
            </p:nvSpPr>
            <p:spPr bwMode="auto">
              <a:xfrm>
                <a:off x="3802068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Rectangle 944"/>
              <p:cNvSpPr>
                <a:spLocks noChangeArrowheads="1"/>
              </p:cNvSpPr>
              <p:nvPr/>
            </p:nvSpPr>
            <p:spPr bwMode="auto">
              <a:xfrm>
                <a:off x="3713801" y="4885419"/>
                <a:ext cx="34103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945"/>
              <p:cNvSpPr>
                <a:spLocks noChangeArrowheads="1"/>
              </p:cNvSpPr>
              <p:nvPr/>
            </p:nvSpPr>
            <p:spPr bwMode="auto">
              <a:xfrm>
                <a:off x="3623527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Rectangle 946"/>
              <p:cNvSpPr>
                <a:spLocks noChangeArrowheads="1"/>
              </p:cNvSpPr>
              <p:nvPr/>
            </p:nvSpPr>
            <p:spPr bwMode="auto">
              <a:xfrm>
                <a:off x="3533254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947"/>
              <p:cNvSpPr>
                <a:spLocks noChangeArrowheads="1"/>
              </p:cNvSpPr>
              <p:nvPr/>
            </p:nvSpPr>
            <p:spPr bwMode="auto">
              <a:xfrm>
                <a:off x="3442980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948"/>
              <p:cNvSpPr>
                <a:spLocks noChangeArrowheads="1"/>
              </p:cNvSpPr>
              <p:nvPr/>
            </p:nvSpPr>
            <p:spPr bwMode="auto">
              <a:xfrm>
                <a:off x="3354713" y="4885419"/>
                <a:ext cx="34103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Rectangle 949"/>
              <p:cNvSpPr>
                <a:spLocks noChangeArrowheads="1"/>
              </p:cNvSpPr>
              <p:nvPr/>
            </p:nvSpPr>
            <p:spPr bwMode="auto">
              <a:xfrm>
                <a:off x="3264439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950"/>
              <p:cNvSpPr>
                <a:spLocks noChangeArrowheads="1"/>
              </p:cNvSpPr>
              <p:nvPr/>
            </p:nvSpPr>
            <p:spPr bwMode="auto">
              <a:xfrm>
                <a:off x="3174166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951"/>
              <p:cNvSpPr>
                <a:spLocks noChangeArrowheads="1"/>
              </p:cNvSpPr>
              <p:nvPr/>
            </p:nvSpPr>
            <p:spPr bwMode="auto">
              <a:xfrm>
                <a:off x="3083892" y="488541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952"/>
              <p:cNvSpPr>
                <a:spLocks noChangeArrowheads="1"/>
              </p:cNvSpPr>
              <p:nvPr/>
            </p:nvSpPr>
            <p:spPr bwMode="auto">
              <a:xfrm>
                <a:off x="2993618" y="4883429"/>
                <a:ext cx="36109" cy="199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Rectangle 953"/>
              <p:cNvSpPr>
                <a:spLocks noChangeArrowheads="1"/>
              </p:cNvSpPr>
              <p:nvPr/>
            </p:nvSpPr>
            <p:spPr bwMode="auto">
              <a:xfrm>
                <a:off x="2905351" y="488342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954"/>
              <p:cNvSpPr>
                <a:spLocks/>
              </p:cNvSpPr>
              <p:nvPr/>
            </p:nvSpPr>
            <p:spPr bwMode="auto">
              <a:xfrm>
                <a:off x="2815077" y="4883429"/>
                <a:ext cx="36109" cy="17910"/>
              </a:xfrm>
              <a:custGeom>
                <a:avLst/>
                <a:gdLst>
                  <a:gd name="T0" fmla="*/ 0 w 72"/>
                  <a:gd name="T1" fmla="*/ 37 h 37"/>
                  <a:gd name="T2" fmla="*/ 0 w 72"/>
                  <a:gd name="T3" fmla="*/ 0 h 37"/>
                  <a:gd name="T4" fmla="*/ 72 w 72"/>
                  <a:gd name="T5" fmla="*/ 1 h 37"/>
                  <a:gd name="T6" fmla="*/ 72 w 72"/>
                  <a:gd name="T7" fmla="*/ 37 h 37"/>
                  <a:gd name="T8" fmla="*/ 0 w 72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"/>
                  <a:gd name="T17" fmla="*/ 72 w 7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">
                    <a:moveTo>
                      <a:pt x="0" y="37"/>
                    </a:moveTo>
                    <a:lnTo>
                      <a:pt x="0" y="0"/>
                    </a:lnTo>
                    <a:lnTo>
                      <a:pt x="72" y="1"/>
                    </a:lnTo>
                    <a:lnTo>
                      <a:pt x="7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955"/>
              <p:cNvSpPr>
                <a:spLocks/>
              </p:cNvSpPr>
              <p:nvPr/>
            </p:nvSpPr>
            <p:spPr bwMode="auto">
              <a:xfrm>
                <a:off x="2724804" y="4883429"/>
                <a:ext cx="36109" cy="17910"/>
              </a:xfrm>
              <a:custGeom>
                <a:avLst/>
                <a:gdLst>
                  <a:gd name="T0" fmla="*/ 0 w 72"/>
                  <a:gd name="T1" fmla="*/ 36 h 37"/>
                  <a:gd name="T2" fmla="*/ 0 w 72"/>
                  <a:gd name="T3" fmla="*/ 0 h 37"/>
                  <a:gd name="T4" fmla="*/ 72 w 72"/>
                  <a:gd name="T5" fmla="*/ 0 h 37"/>
                  <a:gd name="T6" fmla="*/ 72 w 72"/>
                  <a:gd name="T7" fmla="*/ 37 h 37"/>
                  <a:gd name="T8" fmla="*/ 0 w 72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"/>
                  <a:gd name="T17" fmla="*/ 72 w 7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">
                    <a:moveTo>
                      <a:pt x="0" y="36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72" y="3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Rectangle 956"/>
              <p:cNvSpPr>
                <a:spLocks noChangeArrowheads="1"/>
              </p:cNvSpPr>
              <p:nvPr/>
            </p:nvSpPr>
            <p:spPr bwMode="auto">
              <a:xfrm>
                <a:off x="2634530" y="4883429"/>
                <a:ext cx="38116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57"/>
              <p:cNvSpPr>
                <a:spLocks/>
              </p:cNvSpPr>
              <p:nvPr/>
            </p:nvSpPr>
            <p:spPr bwMode="auto">
              <a:xfrm>
                <a:off x="2546263" y="4883429"/>
                <a:ext cx="36109" cy="17910"/>
              </a:xfrm>
              <a:custGeom>
                <a:avLst/>
                <a:gdLst>
                  <a:gd name="T0" fmla="*/ 0 w 72"/>
                  <a:gd name="T1" fmla="*/ 37 h 37"/>
                  <a:gd name="T2" fmla="*/ 0 w 72"/>
                  <a:gd name="T3" fmla="*/ 0 h 37"/>
                  <a:gd name="T4" fmla="*/ 72 w 72"/>
                  <a:gd name="T5" fmla="*/ 1 h 37"/>
                  <a:gd name="T6" fmla="*/ 72 w 72"/>
                  <a:gd name="T7" fmla="*/ 37 h 37"/>
                  <a:gd name="T8" fmla="*/ 0 w 72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"/>
                  <a:gd name="T17" fmla="*/ 72 w 7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">
                    <a:moveTo>
                      <a:pt x="0" y="37"/>
                    </a:moveTo>
                    <a:lnTo>
                      <a:pt x="0" y="0"/>
                    </a:lnTo>
                    <a:lnTo>
                      <a:pt x="72" y="1"/>
                    </a:lnTo>
                    <a:lnTo>
                      <a:pt x="7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958"/>
              <p:cNvSpPr>
                <a:spLocks/>
              </p:cNvSpPr>
              <p:nvPr/>
            </p:nvSpPr>
            <p:spPr bwMode="auto">
              <a:xfrm>
                <a:off x="2455989" y="4883429"/>
                <a:ext cx="36109" cy="17910"/>
              </a:xfrm>
              <a:custGeom>
                <a:avLst/>
                <a:gdLst>
                  <a:gd name="T0" fmla="*/ 0 w 71"/>
                  <a:gd name="T1" fmla="*/ 36 h 37"/>
                  <a:gd name="T2" fmla="*/ 0 w 71"/>
                  <a:gd name="T3" fmla="*/ 0 h 37"/>
                  <a:gd name="T4" fmla="*/ 71 w 71"/>
                  <a:gd name="T5" fmla="*/ 0 h 37"/>
                  <a:gd name="T6" fmla="*/ 71 w 71"/>
                  <a:gd name="T7" fmla="*/ 37 h 37"/>
                  <a:gd name="T8" fmla="*/ 0 w 71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37"/>
                  <a:gd name="T17" fmla="*/ 71 w 71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37">
                    <a:moveTo>
                      <a:pt x="0" y="36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71" y="3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Rectangle 959"/>
              <p:cNvSpPr>
                <a:spLocks noChangeArrowheads="1"/>
              </p:cNvSpPr>
              <p:nvPr/>
            </p:nvSpPr>
            <p:spPr bwMode="auto">
              <a:xfrm>
                <a:off x="2365716" y="488342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960"/>
              <p:cNvSpPr>
                <a:spLocks noChangeArrowheads="1"/>
              </p:cNvSpPr>
              <p:nvPr/>
            </p:nvSpPr>
            <p:spPr bwMode="auto">
              <a:xfrm>
                <a:off x="2275442" y="488342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Rectangle 961"/>
              <p:cNvSpPr>
                <a:spLocks noChangeArrowheads="1"/>
              </p:cNvSpPr>
              <p:nvPr/>
            </p:nvSpPr>
            <p:spPr bwMode="auto">
              <a:xfrm>
                <a:off x="2187175" y="488342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962"/>
              <p:cNvSpPr>
                <a:spLocks noChangeArrowheads="1"/>
              </p:cNvSpPr>
              <p:nvPr/>
            </p:nvSpPr>
            <p:spPr bwMode="auto">
              <a:xfrm>
                <a:off x="2096901" y="488342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Rectangle 963"/>
              <p:cNvSpPr>
                <a:spLocks noChangeArrowheads="1"/>
              </p:cNvSpPr>
              <p:nvPr/>
            </p:nvSpPr>
            <p:spPr bwMode="auto">
              <a:xfrm>
                <a:off x="2006628" y="4881439"/>
                <a:ext cx="36109" cy="199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Rectangle 964"/>
              <p:cNvSpPr>
                <a:spLocks noChangeArrowheads="1"/>
              </p:cNvSpPr>
              <p:nvPr/>
            </p:nvSpPr>
            <p:spPr bwMode="auto">
              <a:xfrm>
                <a:off x="1916354" y="488143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Rectangle 965"/>
              <p:cNvSpPr>
                <a:spLocks noChangeArrowheads="1"/>
              </p:cNvSpPr>
              <p:nvPr/>
            </p:nvSpPr>
            <p:spPr bwMode="auto">
              <a:xfrm>
                <a:off x="1828086" y="488143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966"/>
              <p:cNvSpPr>
                <a:spLocks noChangeArrowheads="1"/>
              </p:cNvSpPr>
              <p:nvPr/>
            </p:nvSpPr>
            <p:spPr bwMode="auto">
              <a:xfrm>
                <a:off x="1737813" y="488143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Rectangle 967"/>
              <p:cNvSpPr>
                <a:spLocks noChangeArrowheads="1"/>
              </p:cNvSpPr>
              <p:nvPr/>
            </p:nvSpPr>
            <p:spPr bwMode="auto">
              <a:xfrm>
                <a:off x="1647539" y="488143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Rectangle 968"/>
              <p:cNvSpPr>
                <a:spLocks noChangeArrowheads="1"/>
              </p:cNvSpPr>
              <p:nvPr/>
            </p:nvSpPr>
            <p:spPr bwMode="auto">
              <a:xfrm>
                <a:off x="1559272" y="4881439"/>
                <a:ext cx="34103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Rectangle 969"/>
              <p:cNvSpPr>
                <a:spLocks noChangeArrowheads="1"/>
              </p:cNvSpPr>
              <p:nvPr/>
            </p:nvSpPr>
            <p:spPr bwMode="auto">
              <a:xfrm>
                <a:off x="1468998" y="488143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970"/>
              <p:cNvSpPr>
                <a:spLocks noChangeArrowheads="1"/>
              </p:cNvSpPr>
              <p:nvPr/>
            </p:nvSpPr>
            <p:spPr bwMode="auto">
              <a:xfrm>
                <a:off x="1378725" y="488143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971"/>
              <p:cNvSpPr>
                <a:spLocks/>
              </p:cNvSpPr>
              <p:nvPr/>
            </p:nvSpPr>
            <p:spPr bwMode="auto">
              <a:xfrm>
                <a:off x="1288451" y="4881439"/>
                <a:ext cx="36109" cy="17910"/>
              </a:xfrm>
              <a:custGeom>
                <a:avLst/>
                <a:gdLst>
                  <a:gd name="T0" fmla="*/ 0 w 72"/>
                  <a:gd name="T1" fmla="*/ 37 h 37"/>
                  <a:gd name="T2" fmla="*/ 0 w 72"/>
                  <a:gd name="T3" fmla="*/ 0 h 37"/>
                  <a:gd name="T4" fmla="*/ 72 w 72"/>
                  <a:gd name="T5" fmla="*/ 1 h 37"/>
                  <a:gd name="T6" fmla="*/ 72 w 72"/>
                  <a:gd name="T7" fmla="*/ 37 h 37"/>
                  <a:gd name="T8" fmla="*/ 0 w 72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"/>
                  <a:gd name="T17" fmla="*/ 72 w 7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">
                    <a:moveTo>
                      <a:pt x="0" y="37"/>
                    </a:moveTo>
                    <a:lnTo>
                      <a:pt x="0" y="0"/>
                    </a:lnTo>
                    <a:lnTo>
                      <a:pt x="72" y="1"/>
                    </a:lnTo>
                    <a:lnTo>
                      <a:pt x="7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972"/>
              <p:cNvSpPr>
                <a:spLocks/>
              </p:cNvSpPr>
              <p:nvPr/>
            </p:nvSpPr>
            <p:spPr bwMode="auto">
              <a:xfrm>
                <a:off x="1200184" y="4881439"/>
                <a:ext cx="34103" cy="17910"/>
              </a:xfrm>
              <a:custGeom>
                <a:avLst/>
                <a:gdLst>
                  <a:gd name="T0" fmla="*/ 0 w 72"/>
                  <a:gd name="T1" fmla="*/ 36 h 37"/>
                  <a:gd name="T2" fmla="*/ 0 w 72"/>
                  <a:gd name="T3" fmla="*/ 0 h 37"/>
                  <a:gd name="T4" fmla="*/ 72 w 72"/>
                  <a:gd name="T5" fmla="*/ 0 h 37"/>
                  <a:gd name="T6" fmla="*/ 72 w 72"/>
                  <a:gd name="T7" fmla="*/ 37 h 37"/>
                  <a:gd name="T8" fmla="*/ 0 w 72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"/>
                  <a:gd name="T17" fmla="*/ 72 w 7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">
                    <a:moveTo>
                      <a:pt x="0" y="36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72" y="3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Rectangle 973"/>
              <p:cNvSpPr>
                <a:spLocks noChangeArrowheads="1"/>
              </p:cNvSpPr>
              <p:nvPr/>
            </p:nvSpPr>
            <p:spPr bwMode="auto">
              <a:xfrm>
                <a:off x="1109910" y="488143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974"/>
              <p:cNvSpPr>
                <a:spLocks/>
              </p:cNvSpPr>
              <p:nvPr/>
            </p:nvSpPr>
            <p:spPr bwMode="auto">
              <a:xfrm>
                <a:off x="1019637" y="4879449"/>
                <a:ext cx="36109" cy="19900"/>
              </a:xfrm>
              <a:custGeom>
                <a:avLst/>
                <a:gdLst>
                  <a:gd name="T0" fmla="*/ 0 w 72"/>
                  <a:gd name="T1" fmla="*/ 37 h 37"/>
                  <a:gd name="T2" fmla="*/ 0 w 72"/>
                  <a:gd name="T3" fmla="*/ 0 h 37"/>
                  <a:gd name="T4" fmla="*/ 72 w 72"/>
                  <a:gd name="T5" fmla="*/ 1 h 37"/>
                  <a:gd name="T6" fmla="*/ 72 w 72"/>
                  <a:gd name="T7" fmla="*/ 37 h 37"/>
                  <a:gd name="T8" fmla="*/ 0 w 72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"/>
                  <a:gd name="T17" fmla="*/ 72 w 7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">
                    <a:moveTo>
                      <a:pt x="0" y="37"/>
                    </a:moveTo>
                    <a:lnTo>
                      <a:pt x="0" y="0"/>
                    </a:lnTo>
                    <a:lnTo>
                      <a:pt x="72" y="1"/>
                    </a:lnTo>
                    <a:lnTo>
                      <a:pt x="7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75"/>
              <p:cNvSpPr>
                <a:spLocks/>
              </p:cNvSpPr>
              <p:nvPr/>
            </p:nvSpPr>
            <p:spPr bwMode="auto">
              <a:xfrm>
                <a:off x="929363" y="4879449"/>
                <a:ext cx="36109" cy="19900"/>
              </a:xfrm>
              <a:custGeom>
                <a:avLst/>
                <a:gdLst>
                  <a:gd name="T0" fmla="*/ 0 w 72"/>
                  <a:gd name="T1" fmla="*/ 36 h 37"/>
                  <a:gd name="T2" fmla="*/ 0 w 72"/>
                  <a:gd name="T3" fmla="*/ 0 h 37"/>
                  <a:gd name="T4" fmla="*/ 72 w 72"/>
                  <a:gd name="T5" fmla="*/ 0 h 37"/>
                  <a:gd name="T6" fmla="*/ 72 w 72"/>
                  <a:gd name="T7" fmla="*/ 37 h 37"/>
                  <a:gd name="T8" fmla="*/ 0 w 72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37"/>
                  <a:gd name="T17" fmla="*/ 72 w 7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37">
                    <a:moveTo>
                      <a:pt x="0" y="36"/>
                    </a:moveTo>
                    <a:lnTo>
                      <a:pt x="0" y="0"/>
                    </a:lnTo>
                    <a:lnTo>
                      <a:pt x="72" y="0"/>
                    </a:lnTo>
                    <a:lnTo>
                      <a:pt x="72" y="3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Rectangle 976"/>
              <p:cNvSpPr>
                <a:spLocks noChangeArrowheads="1"/>
              </p:cNvSpPr>
              <p:nvPr/>
            </p:nvSpPr>
            <p:spPr bwMode="auto">
              <a:xfrm>
                <a:off x="841095" y="4879449"/>
                <a:ext cx="34103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Rectangle 977"/>
              <p:cNvSpPr>
                <a:spLocks noChangeArrowheads="1"/>
              </p:cNvSpPr>
              <p:nvPr/>
            </p:nvSpPr>
            <p:spPr bwMode="auto">
              <a:xfrm>
                <a:off x="750822" y="4879449"/>
                <a:ext cx="36109" cy="1791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978"/>
              <p:cNvSpPr>
                <a:spLocks/>
              </p:cNvSpPr>
              <p:nvPr/>
            </p:nvSpPr>
            <p:spPr bwMode="auto">
              <a:xfrm>
                <a:off x="678603" y="4879449"/>
                <a:ext cx="18055" cy="17910"/>
              </a:xfrm>
              <a:custGeom>
                <a:avLst/>
                <a:gdLst>
                  <a:gd name="T0" fmla="*/ 0 w 37"/>
                  <a:gd name="T1" fmla="*/ 19 h 36"/>
                  <a:gd name="T2" fmla="*/ 0 w 37"/>
                  <a:gd name="T3" fmla="*/ 36 h 36"/>
                  <a:gd name="T4" fmla="*/ 37 w 37"/>
                  <a:gd name="T5" fmla="*/ 36 h 36"/>
                  <a:gd name="T6" fmla="*/ 37 w 37"/>
                  <a:gd name="T7" fmla="*/ 0 h 36"/>
                  <a:gd name="T8" fmla="*/ 0 w 37"/>
                  <a:gd name="T9" fmla="*/ 0 h 36"/>
                  <a:gd name="T10" fmla="*/ 0 w 37"/>
                  <a:gd name="T11" fmla="*/ 19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36"/>
                  <a:gd name="T20" fmla="*/ 37 w 37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36">
                    <a:moveTo>
                      <a:pt x="0" y="19"/>
                    </a:moveTo>
                    <a:lnTo>
                      <a:pt x="0" y="36"/>
                    </a:lnTo>
                    <a:lnTo>
                      <a:pt x="37" y="36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979"/>
              <p:cNvSpPr>
                <a:spLocks/>
              </p:cNvSpPr>
              <p:nvPr/>
            </p:nvSpPr>
            <p:spPr bwMode="auto">
              <a:xfrm>
                <a:off x="572281" y="4833679"/>
                <a:ext cx="110334" cy="111441"/>
              </a:xfrm>
              <a:custGeom>
                <a:avLst/>
                <a:gdLst>
                  <a:gd name="T0" fmla="*/ 0 w 224"/>
                  <a:gd name="T1" fmla="*/ 111 h 223"/>
                  <a:gd name="T2" fmla="*/ 224 w 224"/>
                  <a:gd name="T3" fmla="*/ 223 h 223"/>
                  <a:gd name="T4" fmla="*/ 224 w 224"/>
                  <a:gd name="T5" fmla="*/ 0 h 223"/>
                  <a:gd name="T6" fmla="*/ 0 w 224"/>
                  <a:gd name="T7" fmla="*/ 111 h 2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"/>
                  <a:gd name="T13" fmla="*/ 0 h 223"/>
                  <a:gd name="T14" fmla="*/ 224 w 224"/>
                  <a:gd name="T15" fmla="*/ 223 h 2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" h="223">
                    <a:moveTo>
                      <a:pt x="0" y="111"/>
                    </a:moveTo>
                    <a:lnTo>
                      <a:pt x="224" y="223"/>
                    </a:lnTo>
                    <a:lnTo>
                      <a:pt x="224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Rectangle 980"/>
              <p:cNvSpPr>
                <a:spLocks noChangeArrowheads="1"/>
              </p:cNvSpPr>
              <p:nvPr/>
            </p:nvSpPr>
            <p:spPr bwMode="auto">
              <a:xfrm>
                <a:off x="4793072" y="4433686"/>
                <a:ext cx="146444" cy="228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500" b="1">
                    <a:solidFill>
                      <a:srgbClr val="FF0000"/>
                    </a:solidFill>
                  </a:rPr>
                  <a:t>Q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981"/>
              <p:cNvSpPr>
                <a:spLocks noChangeArrowheads="1"/>
              </p:cNvSpPr>
              <p:nvPr/>
            </p:nvSpPr>
            <p:spPr bwMode="auto">
              <a:xfrm>
                <a:off x="3916415" y="4658558"/>
                <a:ext cx="128389" cy="21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 b="1">
                    <a:solidFill>
                      <a:srgbClr val="FF0000"/>
                    </a:solidFill>
                  </a:rPr>
                  <a:t>D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982"/>
              <p:cNvSpPr>
                <a:spLocks noChangeArrowheads="1"/>
              </p:cNvSpPr>
              <p:nvPr/>
            </p:nvSpPr>
            <p:spPr bwMode="auto">
              <a:xfrm>
                <a:off x="2883284" y="4407816"/>
                <a:ext cx="88267" cy="21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 b="1">
                    <a:solidFill>
                      <a:srgbClr val="FF0000"/>
                    </a:solidFill>
                  </a:rPr>
                  <a:t>_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983"/>
              <p:cNvSpPr>
                <a:spLocks noChangeArrowheads="1"/>
              </p:cNvSpPr>
              <p:nvPr/>
            </p:nvSpPr>
            <p:spPr bwMode="auto">
              <a:xfrm>
                <a:off x="2883284" y="4654578"/>
                <a:ext cx="128389" cy="212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 b="1">
                    <a:solidFill>
                      <a:srgbClr val="FF0000"/>
                    </a:solidFill>
                  </a:rPr>
                  <a:t>D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Freeform 986"/>
              <p:cNvSpPr>
                <a:spLocks/>
              </p:cNvSpPr>
              <p:nvPr/>
            </p:nvSpPr>
            <p:spPr bwMode="auto">
              <a:xfrm>
                <a:off x="5790093" y="4933179"/>
                <a:ext cx="188571" cy="238801"/>
              </a:xfrm>
              <a:custGeom>
                <a:avLst/>
                <a:gdLst>
                  <a:gd name="T0" fmla="*/ 13 w 376"/>
                  <a:gd name="T1" fmla="*/ 9 h 478"/>
                  <a:gd name="T2" fmla="*/ 0 w 376"/>
                  <a:gd name="T3" fmla="*/ 18 h 478"/>
                  <a:gd name="T4" fmla="*/ 352 w 376"/>
                  <a:gd name="T5" fmla="*/ 478 h 478"/>
                  <a:gd name="T6" fmla="*/ 376 w 376"/>
                  <a:gd name="T7" fmla="*/ 460 h 478"/>
                  <a:gd name="T8" fmla="*/ 24 w 376"/>
                  <a:gd name="T9" fmla="*/ 0 h 478"/>
                  <a:gd name="T10" fmla="*/ 13 w 376"/>
                  <a:gd name="T11" fmla="*/ 9 h 4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478"/>
                  <a:gd name="T20" fmla="*/ 376 w 376"/>
                  <a:gd name="T21" fmla="*/ 478 h 4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478">
                    <a:moveTo>
                      <a:pt x="13" y="9"/>
                    </a:moveTo>
                    <a:lnTo>
                      <a:pt x="0" y="18"/>
                    </a:lnTo>
                    <a:lnTo>
                      <a:pt x="352" y="478"/>
                    </a:lnTo>
                    <a:lnTo>
                      <a:pt x="376" y="460"/>
                    </a:lnTo>
                    <a:lnTo>
                      <a:pt x="24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987"/>
              <p:cNvSpPr>
                <a:spLocks/>
              </p:cNvSpPr>
              <p:nvPr/>
            </p:nvSpPr>
            <p:spPr bwMode="auto">
              <a:xfrm>
                <a:off x="5755990" y="4887409"/>
                <a:ext cx="76231" cy="79600"/>
              </a:xfrm>
              <a:custGeom>
                <a:avLst/>
                <a:gdLst>
                  <a:gd name="T0" fmla="*/ 0 w 151"/>
                  <a:gd name="T1" fmla="*/ 0 h 164"/>
                  <a:gd name="T2" fmla="*/ 25 w 151"/>
                  <a:gd name="T3" fmla="*/ 164 h 164"/>
                  <a:gd name="T4" fmla="*/ 0 w 151"/>
                  <a:gd name="T5" fmla="*/ 0 h 164"/>
                  <a:gd name="T6" fmla="*/ 151 w 151"/>
                  <a:gd name="T7" fmla="*/ 67 h 164"/>
                  <a:gd name="T8" fmla="*/ 25 w 151"/>
                  <a:gd name="T9" fmla="*/ 164 h 164"/>
                  <a:gd name="T10" fmla="*/ 0 w 151"/>
                  <a:gd name="T11" fmla="*/ 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164"/>
                  <a:gd name="T20" fmla="*/ 151 w 151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164">
                    <a:moveTo>
                      <a:pt x="0" y="0"/>
                    </a:moveTo>
                    <a:lnTo>
                      <a:pt x="25" y="164"/>
                    </a:lnTo>
                    <a:lnTo>
                      <a:pt x="0" y="0"/>
                    </a:lnTo>
                    <a:lnTo>
                      <a:pt x="151" y="67"/>
                    </a:lnTo>
                    <a:lnTo>
                      <a:pt x="25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990"/>
              <p:cNvSpPr>
                <a:spLocks/>
              </p:cNvSpPr>
              <p:nvPr/>
            </p:nvSpPr>
            <p:spPr bwMode="auto">
              <a:xfrm>
                <a:off x="6048877" y="4689988"/>
                <a:ext cx="469910" cy="107872"/>
              </a:xfrm>
              <a:custGeom>
                <a:avLst/>
                <a:gdLst>
                  <a:gd name="T0" fmla="*/ 3 w 1582"/>
                  <a:gd name="T1" fmla="*/ 322 h 338"/>
                  <a:gd name="T2" fmla="*/ 6 w 1582"/>
                  <a:gd name="T3" fmla="*/ 338 h 338"/>
                  <a:gd name="T4" fmla="*/ 1582 w 1582"/>
                  <a:gd name="T5" fmla="*/ 32 h 338"/>
                  <a:gd name="T6" fmla="*/ 1576 w 1582"/>
                  <a:gd name="T7" fmla="*/ 0 h 338"/>
                  <a:gd name="T8" fmla="*/ 0 w 1582"/>
                  <a:gd name="T9" fmla="*/ 306 h 338"/>
                  <a:gd name="T10" fmla="*/ 3 w 1582"/>
                  <a:gd name="T11" fmla="*/ 322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2"/>
                  <a:gd name="T19" fmla="*/ 0 h 338"/>
                  <a:gd name="T20" fmla="*/ 1582 w 1582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2" h="338">
                    <a:moveTo>
                      <a:pt x="3" y="322"/>
                    </a:moveTo>
                    <a:lnTo>
                      <a:pt x="6" y="338"/>
                    </a:lnTo>
                    <a:lnTo>
                      <a:pt x="1582" y="32"/>
                    </a:lnTo>
                    <a:lnTo>
                      <a:pt x="1576" y="0"/>
                    </a:lnTo>
                    <a:lnTo>
                      <a:pt x="0" y="306"/>
                    </a:lnTo>
                    <a:lnTo>
                      <a:pt x="3" y="32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991"/>
              <p:cNvSpPr>
                <a:spLocks/>
              </p:cNvSpPr>
              <p:nvPr/>
            </p:nvSpPr>
            <p:spPr bwMode="auto">
              <a:xfrm>
                <a:off x="5958604" y="4756068"/>
                <a:ext cx="106322" cy="95521"/>
              </a:xfrm>
              <a:custGeom>
                <a:avLst/>
                <a:gdLst>
                  <a:gd name="T0" fmla="*/ 0 w 211"/>
                  <a:gd name="T1" fmla="*/ 133 h 191"/>
                  <a:gd name="T2" fmla="*/ 211 w 211"/>
                  <a:gd name="T3" fmla="*/ 191 h 191"/>
                  <a:gd name="T4" fmla="*/ 173 w 211"/>
                  <a:gd name="T5" fmla="*/ 0 h 191"/>
                  <a:gd name="T6" fmla="*/ 0 w 211"/>
                  <a:gd name="T7" fmla="*/ 133 h 1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191"/>
                  <a:gd name="T14" fmla="*/ 211 w 211"/>
                  <a:gd name="T15" fmla="*/ 191 h 1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191">
                    <a:moveTo>
                      <a:pt x="0" y="133"/>
                    </a:moveTo>
                    <a:lnTo>
                      <a:pt x="211" y="191"/>
                    </a:lnTo>
                    <a:lnTo>
                      <a:pt x="173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992"/>
              <p:cNvSpPr>
                <a:spLocks/>
              </p:cNvSpPr>
              <p:nvPr/>
            </p:nvSpPr>
            <p:spPr bwMode="auto">
              <a:xfrm>
                <a:off x="5523284" y="4813779"/>
                <a:ext cx="437325" cy="99501"/>
              </a:xfrm>
              <a:custGeom>
                <a:avLst/>
                <a:gdLst>
                  <a:gd name="T0" fmla="*/ 9 w 870"/>
                  <a:gd name="T1" fmla="*/ 199 h 199"/>
                  <a:gd name="T2" fmla="*/ 7 w 870"/>
                  <a:gd name="T3" fmla="*/ 199 h 199"/>
                  <a:gd name="T4" fmla="*/ 870 w 870"/>
                  <a:gd name="T5" fmla="*/ 32 h 199"/>
                  <a:gd name="T6" fmla="*/ 864 w 870"/>
                  <a:gd name="T7" fmla="*/ 0 h 199"/>
                  <a:gd name="T8" fmla="*/ 2 w 870"/>
                  <a:gd name="T9" fmla="*/ 168 h 199"/>
                  <a:gd name="T10" fmla="*/ 0 w 870"/>
                  <a:gd name="T11" fmla="*/ 168 h 199"/>
                  <a:gd name="T12" fmla="*/ 2 w 870"/>
                  <a:gd name="T13" fmla="*/ 168 h 199"/>
                  <a:gd name="T14" fmla="*/ 1 w 870"/>
                  <a:gd name="T15" fmla="*/ 168 h 199"/>
                  <a:gd name="T16" fmla="*/ 0 w 870"/>
                  <a:gd name="T17" fmla="*/ 168 h 199"/>
                  <a:gd name="T18" fmla="*/ 9 w 870"/>
                  <a:gd name="T19" fmla="*/ 199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0"/>
                  <a:gd name="T31" fmla="*/ 0 h 199"/>
                  <a:gd name="T32" fmla="*/ 870 w 870"/>
                  <a:gd name="T33" fmla="*/ 199 h 1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0" h="199">
                    <a:moveTo>
                      <a:pt x="9" y="199"/>
                    </a:moveTo>
                    <a:lnTo>
                      <a:pt x="7" y="199"/>
                    </a:lnTo>
                    <a:lnTo>
                      <a:pt x="870" y="32"/>
                    </a:lnTo>
                    <a:lnTo>
                      <a:pt x="864" y="0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1" y="168"/>
                    </a:lnTo>
                    <a:lnTo>
                      <a:pt x="0" y="168"/>
                    </a:lnTo>
                    <a:lnTo>
                      <a:pt x="9" y="19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993"/>
              <p:cNvSpPr>
                <a:spLocks/>
              </p:cNvSpPr>
              <p:nvPr/>
            </p:nvSpPr>
            <p:spPr bwMode="auto">
              <a:xfrm>
                <a:off x="2199211" y="4899349"/>
                <a:ext cx="3330092" cy="1046746"/>
              </a:xfrm>
              <a:custGeom>
                <a:avLst/>
                <a:gdLst>
                  <a:gd name="T0" fmla="*/ 5 w 6640"/>
                  <a:gd name="T1" fmla="*/ 2092 h 2108"/>
                  <a:gd name="T2" fmla="*/ 9 w 6640"/>
                  <a:gd name="T3" fmla="*/ 2108 h 2108"/>
                  <a:gd name="T4" fmla="*/ 6640 w 6640"/>
                  <a:gd name="T5" fmla="*/ 31 h 2108"/>
                  <a:gd name="T6" fmla="*/ 6631 w 6640"/>
                  <a:gd name="T7" fmla="*/ 0 h 2108"/>
                  <a:gd name="T8" fmla="*/ 0 w 6640"/>
                  <a:gd name="T9" fmla="*/ 2077 h 2108"/>
                  <a:gd name="T10" fmla="*/ 5 w 6640"/>
                  <a:gd name="T11" fmla="*/ 2092 h 2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40"/>
                  <a:gd name="T19" fmla="*/ 0 h 2108"/>
                  <a:gd name="T20" fmla="*/ 6640 w 6640"/>
                  <a:gd name="T21" fmla="*/ 2108 h 2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40" h="2108">
                    <a:moveTo>
                      <a:pt x="5" y="2092"/>
                    </a:moveTo>
                    <a:lnTo>
                      <a:pt x="9" y="2108"/>
                    </a:lnTo>
                    <a:lnTo>
                      <a:pt x="6640" y="31"/>
                    </a:lnTo>
                    <a:lnTo>
                      <a:pt x="6631" y="0"/>
                    </a:lnTo>
                    <a:lnTo>
                      <a:pt x="0" y="2077"/>
                    </a:lnTo>
                    <a:lnTo>
                      <a:pt x="5" y="209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994"/>
              <p:cNvSpPr>
                <a:spLocks/>
              </p:cNvSpPr>
              <p:nvPr/>
            </p:nvSpPr>
            <p:spPr bwMode="auto">
              <a:xfrm>
                <a:off x="2112950" y="5892365"/>
                <a:ext cx="108328" cy="91541"/>
              </a:xfrm>
              <a:custGeom>
                <a:avLst/>
                <a:gdLst>
                  <a:gd name="T0" fmla="*/ 0 w 215"/>
                  <a:gd name="T1" fmla="*/ 151 h 186"/>
                  <a:gd name="T2" fmla="*/ 215 w 215"/>
                  <a:gd name="T3" fmla="*/ 186 h 186"/>
                  <a:gd name="T4" fmla="*/ 157 w 215"/>
                  <a:gd name="T5" fmla="*/ 0 h 186"/>
                  <a:gd name="T6" fmla="*/ 0 w 215"/>
                  <a:gd name="T7" fmla="*/ 151 h 1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5"/>
                  <a:gd name="T13" fmla="*/ 0 h 186"/>
                  <a:gd name="T14" fmla="*/ 215 w 215"/>
                  <a:gd name="T15" fmla="*/ 186 h 1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" h="186">
                    <a:moveTo>
                      <a:pt x="0" y="151"/>
                    </a:moveTo>
                    <a:lnTo>
                      <a:pt x="215" y="186"/>
                    </a:lnTo>
                    <a:lnTo>
                      <a:pt x="157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995"/>
              <p:cNvSpPr>
                <a:spLocks/>
              </p:cNvSpPr>
              <p:nvPr/>
            </p:nvSpPr>
            <p:spPr bwMode="auto">
              <a:xfrm>
                <a:off x="2754895" y="5550083"/>
                <a:ext cx="312948" cy="350242"/>
              </a:xfrm>
              <a:custGeom>
                <a:avLst/>
                <a:gdLst>
                  <a:gd name="T0" fmla="*/ 15 w 623"/>
                  <a:gd name="T1" fmla="*/ 191 h 706"/>
                  <a:gd name="T2" fmla="*/ 42 w 623"/>
                  <a:gd name="T3" fmla="*/ 189 h 706"/>
                  <a:gd name="T4" fmla="*/ 67 w 623"/>
                  <a:gd name="T5" fmla="*/ 193 h 706"/>
                  <a:gd name="T6" fmla="*/ 89 w 623"/>
                  <a:gd name="T7" fmla="*/ 199 h 706"/>
                  <a:gd name="T8" fmla="*/ 107 w 623"/>
                  <a:gd name="T9" fmla="*/ 208 h 706"/>
                  <a:gd name="T10" fmla="*/ 124 w 623"/>
                  <a:gd name="T11" fmla="*/ 222 h 706"/>
                  <a:gd name="T12" fmla="*/ 137 w 623"/>
                  <a:gd name="T13" fmla="*/ 238 h 706"/>
                  <a:gd name="T14" fmla="*/ 150 w 623"/>
                  <a:gd name="T15" fmla="*/ 257 h 706"/>
                  <a:gd name="T16" fmla="*/ 160 w 623"/>
                  <a:gd name="T17" fmla="*/ 280 h 706"/>
                  <a:gd name="T18" fmla="*/ 168 w 623"/>
                  <a:gd name="T19" fmla="*/ 304 h 706"/>
                  <a:gd name="T20" fmla="*/ 179 w 623"/>
                  <a:gd name="T21" fmla="*/ 348 h 706"/>
                  <a:gd name="T22" fmla="*/ 188 w 623"/>
                  <a:gd name="T23" fmla="*/ 413 h 706"/>
                  <a:gd name="T24" fmla="*/ 193 w 623"/>
                  <a:gd name="T25" fmla="*/ 486 h 706"/>
                  <a:gd name="T26" fmla="*/ 198 w 623"/>
                  <a:gd name="T27" fmla="*/ 538 h 706"/>
                  <a:gd name="T28" fmla="*/ 205 w 623"/>
                  <a:gd name="T29" fmla="*/ 561 h 706"/>
                  <a:gd name="T30" fmla="*/ 213 w 623"/>
                  <a:gd name="T31" fmla="*/ 582 h 706"/>
                  <a:gd name="T32" fmla="*/ 223 w 623"/>
                  <a:gd name="T33" fmla="*/ 600 h 706"/>
                  <a:gd name="T34" fmla="*/ 235 w 623"/>
                  <a:gd name="T35" fmla="*/ 617 h 706"/>
                  <a:gd name="T36" fmla="*/ 247 w 623"/>
                  <a:gd name="T37" fmla="*/ 631 h 706"/>
                  <a:gd name="T38" fmla="*/ 269 w 623"/>
                  <a:gd name="T39" fmla="*/ 651 h 706"/>
                  <a:gd name="T40" fmla="*/ 302 w 623"/>
                  <a:gd name="T41" fmla="*/ 672 h 706"/>
                  <a:gd name="T42" fmla="*/ 339 w 623"/>
                  <a:gd name="T43" fmla="*/ 687 h 706"/>
                  <a:gd name="T44" fmla="*/ 380 w 623"/>
                  <a:gd name="T45" fmla="*/ 698 h 706"/>
                  <a:gd name="T46" fmla="*/ 424 w 623"/>
                  <a:gd name="T47" fmla="*/ 704 h 706"/>
                  <a:gd name="T48" fmla="*/ 623 w 623"/>
                  <a:gd name="T49" fmla="*/ 573 h 706"/>
                  <a:gd name="T50" fmla="*/ 596 w 623"/>
                  <a:gd name="T51" fmla="*/ 575 h 706"/>
                  <a:gd name="T52" fmla="*/ 570 w 623"/>
                  <a:gd name="T53" fmla="*/ 574 h 706"/>
                  <a:gd name="T54" fmla="*/ 546 w 623"/>
                  <a:gd name="T55" fmla="*/ 569 h 706"/>
                  <a:gd name="T56" fmla="*/ 524 w 623"/>
                  <a:gd name="T57" fmla="*/ 562 h 706"/>
                  <a:gd name="T58" fmla="*/ 505 w 623"/>
                  <a:gd name="T59" fmla="*/ 551 h 706"/>
                  <a:gd name="T60" fmla="*/ 488 w 623"/>
                  <a:gd name="T61" fmla="*/ 537 h 706"/>
                  <a:gd name="T62" fmla="*/ 472 w 623"/>
                  <a:gd name="T63" fmla="*/ 521 h 706"/>
                  <a:gd name="T64" fmla="*/ 458 w 623"/>
                  <a:gd name="T65" fmla="*/ 502 h 706"/>
                  <a:gd name="T66" fmla="*/ 447 w 623"/>
                  <a:gd name="T67" fmla="*/ 480 h 706"/>
                  <a:gd name="T68" fmla="*/ 437 w 623"/>
                  <a:gd name="T69" fmla="*/ 456 h 706"/>
                  <a:gd name="T70" fmla="*/ 429 w 623"/>
                  <a:gd name="T71" fmla="*/ 431 h 706"/>
                  <a:gd name="T72" fmla="*/ 423 w 623"/>
                  <a:gd name="T73" fmla="*/ 403 h 706"/>
                  <a:gd name="T74" fmla="*/ 415 w 623"/>
                  <a:gd name="T75" fmla="*/ 341 h 706"/>
                  <a:gd name="T76" fmla="*/ 413 w 623"/>
                  <a:gd name="T77" fmla="*/ 272 h 706"/>
                  <a:gd name="T78" fmla="*/ 413 w 623"/>
                  <a:gd name="T79" fmla="*/ 239 h 706"/>
                  <a:gd name="T80" fmla="*/ 410 w 623"/>
                  <a:gd name="T81" fmla="*/ 208 h 706"/>
                  <a:gd name="T82" fmla="*/ 404 w 623"/>
                  <a:gd name="T83" fmla="*/ 179 h 706"/>
                  <a:gd name="T84" fmla="*/ 396 w 623"/>
                  <a:gd name="T85" fmla="*/ 153 h 706"/>
                  <a:gd name="T86" fmla="*/ 385 w 623"/>
                  <a:gd name="T87" fmla="*/ 129 h 706"/>
                  <a:gd name="T88" fmla="*/ 371 w 623"/>
                  <a:gd name="T89" fmla="*/ 108 h 706"/>
                  <a:gd name="T90" fmla="*/ 356 w 623"/>
                  <a:gd name="T91" fmla="*/ 88 h 706"/>
                  <a:gd name="T92" fmla="*/ 338 w 623"/>
                  <a:gd name="T93" fmla="*/ 72 h 706"/>
                  <a:gd name="T94" fmla="*/ 318 w 623"/>
                  <a:gd name="T95" fmla="*/ 56 h 706"/>
                  <a:gd name="T96" fmla="*/ 298 w 623"/>
                  <a:gd name="T97" fmla="*/ 43 h 706"/>
                  <a:gd name="T98" fmla="*/ 274 w 623"/>
                  <a:gd name="T99" fmla="*/ 31 h 706"/>
                  <a:gd name="T100" fmla="*/ 250 w 623"/>
                  <a:gd name="T101" fmla="*/ 22 h 706"/>
                  <a:gd name="T102" fmla="*/ 197 w 623"/>
                  <a:gd name="T103" fmla="*/ 7 h 706"/>
                  <a:gd name="T104" fmla="*/ 139 w 623"/>
                  <a:gd name="T105" fmla="*/ 0 h 7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23"/>
                  <a:gd name="T160" fmla="*/ 0 h 706"/>
                  <a:gd name="T161" fmla="*/ 623 w 623"/>
                  <a:gd name="T162" fmla="*/ 706 h 7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23" h="706">
                    <a:moveTo>
                      <a:pt x="0" y="193"/>
                    </a:moveTo>
                    <a:lnTo>
                      <a:pt x="15" y="191"/>
                    </a:lnTo>
                    <a:lnTo>
                      <a:pt x="29" y="189"/>
                    </a:lnTo>
                    <a:lnTo>
                      <a:pt x="42" y="189"/>
                    </a:lnTo>
                    <a:lnTo>
                      <a:pt x="55" y="191"/>
                    </a:lnTo>
                    <a:lnTo>
                      <a:pt x="67" y="193"/>
                    </a:lnTo>
                    <a:lnTo>
                      <a:pt x="77" y="195"/>
                    </a:lnTo>
                    <a:lnTo>
                      <a:pt x="89" y="199"/>
                    </a:lnTo>
                    <a:lnTo>
                      <a:pt x="98" y="203"/>
                    </a:lnTo>
                    <a:lnTo>
                      <a:pt x="107" y="208"/>
                    </a:lnTo>
                    <a:lnTo>
                      <a:pt x="116" y="214"/>
                    </a:lnTo>
                    <a:lnTo>
                      <a:pt x="124" y="222"/>
                    </a:lnTo>
                    <a:lnTo>
                      <a:pt x="131" y="229"/>
                    </a:lnTo>
                    <a:lnTo>
                      <a:pt x="137" y="238"/>
                    </a:lnTo>
                    <a:lnTo>
                      <a:pt x="145" y="247"/>
                    </a:lnTo>
                    <a:lnTo>
                      <a:pt x="150" y="257"/>
                    </a:lnTo>
                    <a:lnTo>
                      <a:pt x="155" y="268"/>
                    </a:lnTo>
                    <a:lnTo>
                      <a:pt x="160" y="280"/>
                    </a:lnTo>
                    <a:lnTo>
                      <a:pt x="164" y="292"/>
                    </a:lnTo>
                    <a:lnTo>
                      <a:pt x="168" y="304"/>
                    </a:lnTo>
                    <a:lnTo>
                      <a:pt x="172" y="318"/>
                    </a:lnTo>
                    <a:lnTo>
                      <a:pt x="179" y="348"/>
                    </a:lnTo>
                    <a:lnTo>
                      <a:pt x="184" y="379"/>
                    </a:lnTo>
                    <a:lnTo>
                      <a:pt x="188" y="413"/>
                    </a:lnTo>
                    <a:lnTo>
                      <a:pt x="191" y="449"/>
                    </a:lnTo>
                    <a:lnTo>
                      <a:pt x="193" y="486"/>
                    </a:lnTo>
                    <a:lnTo>
                      <a:pt x="195" y="527"/>
                    </a:lnTo>
                    <a:lnTo>
                      <a:pt x="198" y="538"/>
                    </a:lnTo>
                    <a:lnTo>
                      <a:pt x="201" y="550"/>
                    </a:lnTo>
                    <a:lnTo>
                      <a:pt x="205" y="561"/>
                    </a:lnTo>
                    <a:lnTo>
                      <a:pt x="209" y="571"/>
                    </a:lnTo>
                    <a:lnTo>
                      <a:pt x="213" y="582"/>
                    </a:lnTo>
                    <a:lnTo>
                      <a:pt x="218" y="591"/>
                    </a:lnTo>
                    <a:lnTo>
                      <a:pt x="223" y="600"/>
                    </a:lnTo>
                    <a:lnTo>
                      <a:pt x="228" y="609"/>
                    </a:lnTo>
                    <a:lnTo>
                      <a:pt x="235" y="617"/>
                    </a:lnTo>
                    <a:lnTo>
                      <a:pt x="241" y="624"/>
                    </a:lnTo>
                    <a:lnTo>
                      <a:pt x="247" y="631"/>
                    </a:lnTo>
                    <a:lnTo>
                      <a:pt x="254" y="639"/>
                    </a:lnTo>
                    <a:lnTo>
                      <a:pt x="269" y="651"/>
                    </a:lnTo>
                    <a:lnTo>
                      <a:pt x="285" y="662"/>
                    </a:lnTo>
                    <a:lnTo>
                      <a:pt x="302" y="672"/>
                    </a:lnTo>
                    <a:lnTo>
                      <a:pt x="320" y="680"/>
                    </a:lnTo>
                    <a:lnTo>
                      <a:pt x="339" y="687"/>
                    </a:lnTo>
                    <a:lnTo>
                      <a:pt x="360" y="692"/>
                    </a:lnTo>
                    <a:lnTo>
                      <a:pt x="380" y="698"/>
                    </a:lnTo>
                    <a:lnTo>
                      <a:pt x="401" y="702"/>
                    </a:lnTo>
                    <a:lnTo>
                      <a:pt x="424" y="704"/>
                    </a:lnTo>
                    <a:lnTo>
                      <a:pt x="446" y="706"/>
                    </a:lnTo>
                    <a:lnTo>
                      <a:pt x="623" y="573"/>
                    </a:lnTo>
                    <a:lnTo>
                      <a:pt x="609" y="575"/>
                    </a:lnTo>
                    <a:lnTo>
                      <a:pt x="596" y="575"/>
                    </a:lnTo>
                    <a:lnTo>
                      <a:pt x="582" y="575"/>
                    </a:lnTo>
                    <a:lnTo>
                      <a:pt x="570" y="574"/>
                    </a:lnTo>
                    <a:lnTo>
                      <a:pt x="557" y="572"/>
                    </a:lnTo>
                    <a:lnTo>
                      <a:pt x="546" y="569"/>
                    </a:lnTo>
                    <a:lnTo>
                      <a:pt x="536" y="566"/>
                    </a:lnTo>
                    <a:lnTo>
                      <a:pt x="524" y="562"/>
                    </a:lnTo>
                    <a:lnTo>
                      <a:pt x="515" y="557"/>
                    </a:lnTo>
                    <a:lnTo>
                      <a:pt x="505" y="551"/>
                    </a:lnTo>
                    <a:lnTo>
                      <a:pt x="496" y="544"/>
                    </a:lnTo>
                    <a:lnTo>
                      <a:pt x="488" y="537"/>
                    </a:lnTo>
                    <a:lnTo>
                      <a:pt x="480" y="529"/>
                    </a:lnTo>
                    <a:lnTo>
                      <a:pt x="472" y="521"/>
                    </a:lnTo>
                    <a:lnTo>
                      <a:pt x="465" y="511"/>
                    </a:lnTo>
                    <a:lnTo>
                      <a:pt x="458" y="502"/>
                    </a:lnTo>
                    <a:lnTo>
                      <a:pt x="453" y="492"/>
                    </a:lnTo>
                    <a:lnTo>
                      <a:pt x="447" y="480"/>
                    </a:lnTo>
                    <a:lnTo>
                      <a:pt x="441" y="469"/>
                    </a:lnTo>
                    <a:lnTo>
                      <a:pt x="437" y="456"/>
                    </a:lnTo>
                    <a:lnTo>
                      <a:pt x="432" y="444"/>
                    </a:lnTo>
                    <a:lnTo>
                      <a:pt x="429" y="431"/>
                    </a:lnTo>
                    <a:lnTo>
                      <a:pt x="426" y="417"/>
                    </a:lnTo>
                    <a:lnTo>
                      <a:pt x="423" y="403"/>
                    </a:lnTo>
                    <a:lnTo>
                      <a:pt x="418" y="373"/>
                    </a:lnTo>
                    <a:lnTo>
                      <a:pt x="415" y="341"/>
                    </a:lnTo>
                    <a:lnTo>
                      <a:pt x="413" y="307"/>
                    </a:lnTo>
                    <a:lnTo>
                      <a:pt x="413" y="272"/>
                    </a:lnTo>
                    <a:lnTo>
                      <a:pt x="415" y="255"/>
                    </a:lnTo>
                    <a:lnTo>
                      <a:pt x="413" y="239"/>
                    </a:lnTo>
                    <a:lnTo>
                      <a:pt x="412" y="223"/>
                    </a:lnTo>
                    <a:lnTo>
                      <a:pt x="410" y="208"/>
                    </a:lnTo>
                    <a:lnTo>
                      <a:pt x="407" y="194"/>
                    </a:lnTo>
                    <a:lnTo>
                      <a:pt x="404" y="179"/>
                    </a:lnTo>
                    <a:lnTo>
                      <a:pt x="400" y="166"/>
                    </a:lnTo>
                    <a:lnTo>
                      <a:pt x="396" y="153"/>
                    </a:lnTo>
                    <a:lnTo>
                      <a:pt x="390" y="141"/>
                    </a:lnTo>
                    <a:lnTo>
                      <a:pt x="385" y="129"/>
                    </a:lnTo>
                    <a:lnTo>
                      <a:pt x="378" y="118"/>
                    </a:lnTo>
                    <a:lnTo>
                      <a:pt x="371" y="108"/>
                    </a:lnTo>
                    <a:lnTo>
                      <a:pt x="364" y="97"/>
                    </a:lnTo>
                    <a:lnTo>
                      <a:pt x="356" y="88"/>
                    </a:lnTo>
                    <a:lnTo>
                      <a:pt x="347" y="80"/>
                    </a:lnTo>
                    <a:lnTo>
                      <a:pt x="338" y="72"/>
                    </a:lnTo>
                    <a:lnTo>
                      <a:pt x="329" y="63"/>
                    </a:lnTo>
                    <a:lnTo>
                      <a:pt x="318" y="56"/>
                    </a:lnTo>
                    <a:lnTo>
                      <a:pt x="308" y="49"/>
                    </a:lnTo>
                    <a:lnTo>
                      <a:pt x="298" y="43"/>
                    </a:lnTo>
                    <a:lnTo>
                      <a:pt x="286" y="36"/>
                    </a:lnTo>
                    <a:lnTo>
                      <a:pt x="274" y="31"/>
                    </a:lnTo>
                    <a:lnTo>
                      <a:pt x="262" y="26"/>
                    </a:lnTo>
                    <a:lnTo>
                      <a:pt x="250" y="22"/>
                    </a:lnTo>
                    <a:lnTo>
                      <a:pt x="224" y="14"/>
                    </a:lnTo>
                    <a:lnTo>
                      <a:pt x="197" y="7"/>
                    </a:lnTo>
                    <a:lnTo>
                      <a:pt x="168" y="3"/>
                    </a:lnTo>
                    <a:lnTo>
                      <a:pt x="139" y="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996"/>
              <p:cNvSpPr>
                <a:spLocks/>
              </p:cNvSpPr>
              <p:nvPr/>
            </p:nvSpPr>
            <p:spPr bwMode="auto">
              <a:xfrm>
                <a:off x="2754895" y="5550083"/>
                <a:ext cx="312948" cy="350242"/>
              </a:xfrm>
              <a:custGeom>
                <a:avLst/>
                <a:gdLst>
                  <a:gd name="T0" fmla="*/ 15 w 623"/>
                  <a:gd name="T1" fmla="*/ 191 h 706"/>
                  <a:gd name="T2" fmla="*/ 42 w 623"/>
                  <a:gd name="T3" fmla="*/ 189 h 706"/>
                  <a:gd name="T4" fmla="*/ 67 w 623"/>
                  <a:gd name="T5" fmla="*/ 193 h 706"/>
                  <a:gd name="T6" fmla="*/ 89 w 623"/>
                  <a:gd name="T7" fmla="*/ 199 h 706"/>
                  <a:gd name="T8" fmla="*/ 107 w 623"/>
                  <a:gd name="T9" fmla="*/ 208 h 706"/>
                  <a:gd name="T10" fmla="*/ 124 w 623"/>
                  <a:gd name="T11" fmla="*/ 222 h 706"/>
                  <a:gd name="T12" fmla="*/ 137 w 623"/>
                  <a:gd name="T13" fmla="*/ 238 h 706"/>
                  <a:gd name="T14" fmla="*/ 150 w 623"/>
                  <a:gd name="T15" fmla="*/ 257 h 706"/>
                  <a:gd name="T16" fmla="*/ 160 w 623"/>
                  <a:gd name="T17" fmla="*/ 280 h 706"/>
                  <a:gd name="T18" fmla="*/ 168 w 623"/>
                  <a:gd name="T19" fmla="*/ 304 h 706"/>
                  <a:gd name="T20" fmla="*/ 179 w 623"/>
                  <a:gd name="T21" fmla="*/ 348 h 706"/>
                  <a:gd name="T22" fmla="*/ 188 w 623"/>
                  <a:gd name="T23" fmla="*/ 413 h 706"/>
                  <a:gd name="T24" fmla="*/ 193 w 623"/>
                  <a:gd name="T25" fmla="*/ 486 h 706"/>
                  <a:gd name="T26" fmla="*/ 198 w 623"/>
                  <a:gd name="T27" fmla="*/ 538 h 706"/>
                  <a:gd name="T28" fmla="*/ 205 w 623"/>
                  <a:gd name="T29" fmla="*/ 561 h 706"/>
                  <a:gd name="T30" fmla="*/ 213 w 623"/>
                  <a:gd name="T31" fmla="*/ 582 h 706"/>
                  <a:gd name="T32" fmla="*/ 223 w 623"/>
                  <a:gd name="T33" fmla="*/ 600 h 706"/>
                  <a:gd name="T34" fmla="*/ 235 w 623"/>
                  <a:gd name="T35" fmla="*/ 617 h 706"/>
                  <a:gd name="T36" fmla="*/ 247 w 623"/>
                  <a:gd name="T37" fmla="*/ 631 h 706"/>
                  <a:gd name="T38" fmla="*/ 269 w 623"/>
                  <a:gd name="T39" fmla="*/ 651 h 706"/>
                  <a:gd name="T40" fmla="*/ 302 w 623"/>
                  <a:gd name="T41" fmla="*/ 672 h 706"/>
                  <a:gd name="T42" fmla="*/ 339 w 623"/>
                  <a:gd name="T43" fmla="*/ 687 h 706"/>
                  <a:gd name="T44" fmla="*/ 380 w 623"/>
                  <a:gd name="T45" fmla="*/ 698 h 706"/>
                  <a:gd name="T46" fmla="*/ 424 w 623"/>
                  <a:gd name="T47" fmla="*/ 704 h 706"/>
                  <a:gd name="T48" fmla="*/ 623 w 623"/>
                  <a:gd name="T49" fmla="*/ 573 h 706"/>
                  <a:gd name="T50" fmla="*/ 596 w 623"/>
                  <a:gd name="T51" fmla="*/ 575 h 706"/>
                  <a:gd name="T52" fmla="*/ 570 w 623"/>
                  <a:gd name="T53" fmla="*/ 574 h 706"/>
                  <a:gd name="T54" fmla="*/ 546 w 623"/>
                  <a:gd name="T55" fmla="*/ 569 h 706"/>
                  <a:gd name="T56" fmla="*/ 524 w 623"/>
                  <a:gd name="T57" fmla="*/ 562 h 706"/>
                  <a:gd name="T58" fmla="*/ 505 w 623"/>
                  <a:gd name="T59" fmla="*/ 551 h 706"/>
                  <a:gd name="T60" fmla="*/ 488 w 623"/>
                  <a:gd name="T61" fmla="*/ 537 h 706"/>
                  <a:gd name="T62" fmla="*/ 472 w 623"/>
                  <a:gd name="T63" fmla="*/ 521 h 706"/>
                  <a:gd name="T64" fmla="*/ 458 w 623"/>
                  <a:gd name="T65" fmla="*/ 502 h 706"/>
                  <a:gd name="T66" fmla="*/ 447 w 623"/>
                  <a:gd name="T67" fmla="*/ 480 h 706"/>
                  <a:gd name="T68" fmla="*/ 437 w 623"/>
                  <a:gd name="T69" fmla="*/ 456 h 706"/>
                  <a:gd name="T70" fmla="*/ 429 w 623"/>
                  <a:gd name="T71" fmla="*/ 431 h 706"/>
                  <a:gd name="T72" fmla="*/ 423 w 623"/>
                  <a:gd name="T73" fmla="*/ 403 h 706"/>
                  <a:gd name="T74" fmla="*/ 415 w 623"/>
                  <a:gd name="T75" fmla="*/ 341 h 706"/>
                  <a:gd name="T76" fmla="*/ 413 w 623"/>
                  <a:gd name="T77" fmla="*/ 272 h 706"/>
                  <a:gd name="T78" fmla="*/ 413 w 623"/>
                  <a:gd name="T79" fmla="*/ 239 h 706"/>
                  <a:gd name="T80" fmla="*/ 410 w 623"/>
                  <a:gd name="T81" fmla="*/ 208 h 706"/>
                  <a:gd name="T82" fmla="*/ 404 w 623"/>
                  <a:gd name="T83" fmla="*/ 179 h 706"/>
                  <a:gd name="T84" fmla="*/ 396 w 623"/>
                  <a:gd name="T85" fmla="*/ 153 h 706"/>
                  <a:gd name="T86" fmla="*/ 385 w 623"/>
                  <a:gd name="T87" fmla="*/ 129 h 706"/>
                  <a:gd name="T88" fmla="*/ 371 w 623"/>
                  <a:gd name="T89" fmla="*/ 108 h 706"/>
                  <a:gd name="T90" fmla="*/ 356 w 623"/>
                  <a:gd name="T91" fmla="*/ 88 h 706"/>
                  <a:gd name="T92" fmla="*/ 338 w 623"/>
                  <a:gd name="T93" fmla="*/ 72 h 706"/>
                  <a:gd name="T94" fmla="*/ 318 w 623"/>
                  <a:gd name="T95" fmla="*/ 56 h 706"/>
                  <a:gd name="T96" fmla="*/ 298 w 623"/>
                  <a:gd name="T97" fmla="*/ 43 h 706"/>
                  <a:gd name="T98" fmla="*/ 274 w 623"/>
                  <a:gd name="T99" fmla="*/ 31 h 706"/>
                  <a:gd name="T100" fmla="*/ 250 w 623"/>
                  <a:gd name="T101" fmla="*/ 22 h 706"/>
                  <a:gd name="T102" fmla="*/ 197 w 623"/>
                  <a:gd name="T103" fmla="*/ 7 h 706"/>
                  <a:gd name="T104" fmla="*/ 139 w 623"/>
                  <a:gd name="T105" fmla="*/ 0 h 7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23"/>
                  <a:gd name="T160" fmla="*/ 0 h 706"/>
                  <a:gd name="T161" fmla="*/ 623 w 623"/>
                  <a:gd name="T162" fmla="*/ 706 h 7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23" h="706">
                    <a:moveTo>
                      <a:pt x="0" y="193"/>
                    </a:moveTo>
                    <a:lnTo>
                      <a:pt x="15" y="191"/>
                    </a:lnTo>
                    <a:lnTo>
                      <a:pt x="29" y="189"/>
                    </a:lnTo>
                    <a:lnTo>
                      <a:pt x="42" y="189"/>
                    </a:lnTo>
                    <a:lnTo>
                      <a:pt x="55" y="191"/>
                    </a:lnTo>
                    <a:lnTo>
                      <a:pt x="67" y="193"/>
                    </a:lnTo>
                    <a:lnTo>
                      <a:pt x="77" y="195"/>
                    </a:lnTo>
                    <a:lnTo>
                      <a:pt x="89" y="199"/>
                    </a:lnTo>
                    <a:lnTo>
                      <a:pt x="98" y="203"/>
                    </a:lnTo>
                    <a:lnTo>
                      <a:pt x="107" y="208"/>
                    </a:lnTo>
                    <a:lnTo>
                      <a:pt x="116" y="214"/>
                    </a:lnTo>
                    <a:lnTo>
                      <a:pt x="124" y="222"/>
                    </a:lnTo>
                    <a:lnTo>
                      <a:pt x="131" y="229"/>
                    </a:lnTo>
                    <a:lnTo>
                      <a:pt x="137" y="238"/>
                    </a:lnTo>
                    <a:lnTo>
                      <a:pt x="145" y="247"/>
                    </a:lnTo>
                    <a:lnTo>
                      <a:pt x="150" y="257"/>
                    </a:lnTo>
                    <a:lnTo>
                      <a:pt x="155" y="268"/>
                    </a:lnTo>
                    <a:lnTo>
                      <a:pt x="160" y="280"/>
                    </a:lnTo>
                    <a:lnTo>
                      <a:pt x="164" y="292"/>
                    </a:lnTo>
                    <a:lnTo>
                      <a:pt x="168" y="304"/>
                    </a:lnTo>
                    <a:lnTo>
                      <a:pt x="172" y="318"/>
                    </a:lnTo>
                    <a:lnTo>
                      <a:pt x="179" y="348"/>
                    </a:lnTo>
                    <a:lnTo>
                      <a:pt x="184" y="379"/>
                    </a:lnTo>
                    <a:lnTo>
                      <a:pt x="188" y="413"/>
                    </a:lnTo>
                    <a:lnTo>
                      <a:pt x="191" y="449"/>
                    </a:lnTo>
                    <a:lnTo>
                      <a:pt x="193" y="486"/>
                    </a:lnTo>
                    <a:lnTo>
                      <a:pt x="195" y="527"/>
                    </a:lnTo>
                    <a:lnTo>
                      <a:pt x="198" y="538"/>
                    </a:lnTo>
                    <a:lnTo>
                      <a:pt x="201" y="550"/>
                    </a:lnTo>
                    <a:lnTo>
                      <a:pt x="205" y="561"/>
                    </a:lnTo>
                    <a:lnTo>
                      <a:pt x="209" y="571"/>
                    </a:lnTo>
                    <a:lnTo>
                      <a:pt x="213" y="582"/>
                    </a:lnTo>
                    <a:lnTo>
                      <a:pt x="218" y="591"/>
                    </a:lnTo>
                    <a:lnTo>
                      <a:pt x="223" y="600"/>
                    </a:lnTo>
                    <a:lnTo>
                      <a:pt x="228" y="609"/>
                    </a:lnTo>
                    <a:lnTo>
                      <a:pt x="235" y="617"/>
                    </a:lnTo>
                    <a:lnTo>
                      <a:pt x="241" y="624"/>
                    </a:lnTo>
                    <a:lnTo>
                      <a:pt x="247" y="631"/>
                    </a:lnTo>
                    <a:lnTo>
                      <a:pt x="254" y="639"/>
                    </a:lnTo>
                    <a:lnTo>
                      <a:pt x="269" y="651"/>
                    </a:lnTo>
                    <a:lnTo>
                      <a:pt x="285" y="662"/>
                    </a:lnTo>
                    <a:lnTo>
                      <a:pt x="302" y="672"/>
                    </a:lnTo>
                    <a:lnTo>
                      <a:pt x="320" y="680"/>
                    </a:lnTo>
                    <a:lnTo>
                      <a:pt x="339" y="687"/>
                    </a:lnTo>
                    <a:lnTo>
                      <a:pt x="360" y="692"/>
                    </a:lnTo>
                    <a:lnTo>
                      <a:pt x="380" y="698"/>
                    </a:lnTo>
                    <a:lnTo>
                      <a:pt x="401" y="702"/>
                    </a:lnTo>
                    <a:lnTo>
                      <a:pt x="424" y="704"/>
                    </a:lnTo>
                    <a:lnTo>
                      <a:pt x="446" y="706"/>
                    </a:lnTo>
                    <a:lnTo>
                      <a:pt x="623" y="573"/>
                    </a:lnTo>
                    <a:lnTo>
                      <a:pt x="609" y="575"/>
                    </a:lnTo>
                    <a:lnTo>
                      <a:pt x="596" y="575"/>
                    </a:lnTo>
                    <a:lnTo>
                      <a:pt x="582" y="575"/>
                    </a:lnTo>
                    <a:lnTo>
                      <a:pt x="570" y="574"/>
                    </a:lnTo>
                    <a:lnTo>
                      <a:pt x="557" y="572"/>
                    </a:lnTo>
                    <a:lnTo>
                      <a:pt x="546" y="569"/>
                    </a:lnTo>
                    <a:lnTo>
                      <a:pt x="536" y="566"/>
                    </a:lnTo>
                    <a:lnTo>
                      <a:pt x="524" y="562"/>
                    </a:lnTo>
                    <a:lnTo>
                      <a:pt x="515" y="557"/>
                    </a:lnTo>
                    <a:lnTo>
                      <a:pt x="505" y="551"/>
                    </a:lnTo>
                    <a:lnTo>
                      <a:pt x="496" y="544"/>
                    </a:lnTo>
                    <a:lnTo>
                      <a:pt x="488" y="537"/>
                    </a:lnTo>
                    <a:lnTo>
                      <a:pt x="480" y="529"/>
                    </a:lnTo>
                    <a:lnTo>
                      <a:pt x="472" y="521"/>
                    </a:lnTo>
                    <a:lnTo>
                      <a:pt x="465" y="511"/>
                    </a:lnTo>
                    <a:lnTo>
                      <a:pt x="458" y="502"/>
                    </a:lnTo>
                    <a:lnTo>
                      <a:pt x="453" y="492"/>
                    </a:lnTo>
                    <a:lnTo>
                      <a:pt x="447" y="480"/>
                    </a:lnTo>
                    <a:lnTo>
                      <a:pt x="441" y="469"/>
                    </a:lnTo>
                    <a:lnTo>
                      <a:pt x="437" y="456"/>
                    </a:lnTo>
                    <a:lnTo>
                      <a:pt x="432" y="444"/>
                    </a:lnTo>
                    <a:lnTo>
                      <a:pt x="429" y="431"/>
                    </a:lnTo>
                    <a:lnTo>
                      <a:pt x="426" y="417"/>
                    </a:lnTo>
                    <a:lnTo>
                      <a:pt x="423" y="403"/>
                    </a:lnTo>
                    <a:lnTo>
                      <a:pt x="418" y="373"/>
                    </a:lnTo>
                    <a:lnTo>
                      <a:pt x="415" y="341"/>
                    </a:lnTo>
                    <a:lnTo>
                      <a:pt x="413" y="307"/>
                    </a:lnTo>
                    <a:lnTo>
                      <a:pt x="413" y="272"/>
                    </a:lnTo>
                    <a:lnTo>
                      <a:pt x="415" y="255"/>
                    </a:lnTo>
                    <a:lnTo>
                      <a:pt x="413" y="239"/>
                    </a:lnTo>
                    <a:lnTo>
                      <a:pt x="412" y="223"/>
                    </a:lnTo>
                    <a:lnTo>
                      <a:pt x="410" y="208"/>
                    </a:lnTo>
                    <a:lnTo>
                      <a:pt x="407" y="194"/>
                    </a:lnTo>
                    <a:lnTo>
                      <a:pt x="404" y="179"/>
                    </a:lnTo>
                    <a:lnTo>
                      <a:pt x="400" y="166"/>
                    </a:lnTo>
                    <a:lnTo>
                      <a:pt x="396" y="153"/>
                    </a:lnTo>
                    <a:lnTo>
                      <a:pt x="390" y="141"/>
                    </a:lnTo>
                    <a:lnTo>
                      <a:pt x="385" y="129"/>
                    </a:lnTo>
                    <a:lnTo>
                      <a:pt x="378" y="118"/>
                    </a:lnTo>
                    <a:lnTo>
                      <a:pt x="371" y="108"/>
                    </a:lnTo>
                    <a:lnTo>
                      <a:pt x="364" y="97"/>
                    </a:lnTo>
                    <a:lnTo>
                      <a:pt x="356" y="88"/>
                    </a:lnTo>
                    <a:lnTo>
                      <a:pt x="347" y="80"/>
                    </a:lnTo>
                    <a:lnTo>
                      <a:pt x="338" y="72"/>
                    </a:lnTo>
                    <a:lnTo>
                      <a:pt x="329" y="63"/>
                    </a:lnTo>
                    <a:lnTo>
                      <a:pt x="318" y="56"/>
                    </a:lnTo>
                    <a:lnTo>
                      <a:pt x="308" y="49"/>
                    </a:lnTo>
                    <a:lnTo>
                      <a:pt x="298" y="43"/>
                    </a:lnTo>
                    <a:lnTo>
                      <a:pt x="286" y="36"/>
                    </a:lnTo>
                    <a:lnTo>
                      <a:pt x="274" y="31"/>
                    </a:lnTo>
                    <a:lnTo>
                      <a:pt x="262" y="26"/>
                    </a:lnTo>
                    <a:lnTo>
                      <a:pt x="250" y="22"/>
                    </a:lnTo>
                    <a:lnTo>
                      <a:pt x="224" y="14"/>
                    </a:lnTo>
                    <a:lnTo>
                      <a:pt x="197" y="7"/>
                    </a:lnTo>
                    <a:lnTo>
                      <a:pt x="168" y="3"/>
                    </a:lnTo>
                    <a:lnTo>
                      <a:pt x="139" y="0"/>
                    </a:lnTo>
                    <a:lnTo>
                      <a:pt x="0" y="19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997"/>
              <p:cNvSpPr>
                <a:spLocks/>
              </p:cNvSpPr>
              <p:nvPr/>
            </p:nvSpPr>
            <p:spPr bwMode="auto">
              <a:xfrm>
                <a:off x="2092889" y="5683414"/>
                <a:ext cx="300912" cy="236811"/>
              </a:xfrm>
              <a:custGeom>
                <a:avLst/>
                <a:gdLst>
                  <a:gd name="T0" fmla="*/ 0 w 599"/>
                  <a:gd name="T1" fmla="*/ 323 h 473"/>
                  <a:gd name="T2" fmla="*/ 482 w 599"/>
                  <a:gd name="T3" fmla="*/ 0 h 473"/>
                  <a:gd name="T4" fmla="*/ 599 w 599"/>
                  <a:gd name="T5" fmla="*/ 149 h 473"/>
                  <a:gd name="T6" fmla="*/ 116 w 599"/>
                  <a:gd name="T7" fmla="*/ 473 h 473"/>
                  <a:gd name="T8" fmla="*/ 0 w 599"/>
                  <a:gd name="T9" fmla="*/ 323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9"/>
                  <a:gd name="T16" fmla="*/ 0 h 473"/>
                  <a:gd name="T17" fmla="*/ 599 w 599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9" h="473">
                    <a:moveTo>
                      <a:pt x="0" y="323"/>
                    </a:moveTo>
                    <a:lnTo>
                      <a:pt x="482" y="0"/>
                    </a:lnTo>
                    <a:lnTo>
                      <a:pt x="599" y="149"/>
                    </a:lnTo>
                    <a:lnTo>
                      <a:pt x="116" y="473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998"/>
              <p:cNvSpPr>
                <a:spLocks/>
              </p:cNvSpPr>
              <p:nvPr/>
            </p:nvSpPr>
            <p:spPr bwMode="auto">
              <a:xfrm>
                <a:off x="2092889" y="5683414"/>
                <a:ext cx="300912" cy="236811"/>
              </a:xfrm>
              <a:custGeom>
                <a:avLst/>
                <a:gdLst>
                  <a:gd name="T0" fmla="*/ 0 w 599"/>
                  <a:gd name="T1" fmla="*/ 323 h 473"/>
                  <a:gd name="T2" fmla="*/ 482 w 599"/>
                  <a:gd name="T3" fmla="*/ 0 h 473"/>
                  <a:gd name="T4" fmla="*/ 599 w 599"/>
                  <a:gd name="T5" fmla="*/ 149 h 473"/>
                  <a:gd name="T6" fmla="*/ 116 w 599"/>
                  <a:gd name="T7" fmla="*/ 473 h 473"/>
                  <a:gd name="T8" fmla="*/ 0 w 599"/>
                  <a:gd name="T9" fmla="*/ 323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9"/>
                  <a:gd name="T16" fmla="*/ 0 h 473"/>
                  <a:gd name="T17" fmla="*/ 599 w 599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9" h="473">
                    <a:moveTo>
                      <a:pt x="0" y="323"/>
                    </a:moveTo>
                    <a:lnTo>
                      <a:pt x="482" y="0"/>
                    </a:lnTo>
                    <a:lnTo>
                      <a:pt x="599" y="149"/>
                    </a:lnTo>
                    <a:lnTo>
                      <a:pt x="116" y="473"/>
                    </a:lnTo>
                    <a:lnTo>
                      <a:pt x="0" y="323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999"/>
              <p:cNvSpPr>
                <a:spLocks/>
              </p:cNvSpPr>
              <p:nvPr/>
            </p:nvSpPr>
            <p:spPr bwMode="auto">
              <a:xfrm>
                <a:off x="2251369" y="6013756"/>
                <a:ext cx="258784" cy="210941"/>
              </a:xfrm>
              <a:custGeom>
                <a:avLst/>
                <a:gdLst>
                  <a:gd name="T0" fmla="*/ 0 w 517"/>
                  <a:gd name="T1" fmla="*/ 249 h 423"/>
                  <a:gd name="T2" fmla="*/ 440 w 517"/>
                  <a:gd name="T3" fmla="*/ 0 h 423"/>
                  <a:gd name="T4" fmla="*/ 517 w 517"/>
                  <a:gd name="T5" fmla="*/ 173 h 423"/>
                  <a:gd name="T6" fmla="*/ 78 w 517"/>
                  <a:gd name="T7" fmla="*/ 423 h 423"/>
                  <a:gd name="T8" fmla="*/ 0 w 517"/>
                  <a:gd name="T9" fmla="*/ 249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423"/>
                  <a:gd name="T17" fmla="*/ 517 w 517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423">
                    <a:moveTo>
                      <a:pt x="0" y="249"/>
                    </a:moveTo>
                    <a:lnTo>
                      <a:pt x="440" y="0"/>
                    </a:lnTo>
                    <a:lnTo>
                      <a:pt x="517" y="173"/>
                    </a:lnTo>
                    <a:lnTo>
                      <a:pt x="78" y="423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000"/>
              <p:cNvSpPr>
                <a:spLocks/>
              </p:cNvSpPr>
              <p:nvPr/>
            </p:nvSpPr>
            <p:spPr bwMode="auto">
              <a:xfrm>
                <a:off x="2251369" y="6013756"/>
                <a:ext cx="258784" cy="210941"/>
              </a:xfrm>
              <a:custGeom>
                <a:avLst/>
                <a:gdLst>
                  <a:gd name="T0" fmla="*/ 0 w 517"/>
                  <a:gd name="T1" fmla="*/ 249 h 423"/>
                  <a:gd name="T2" fmla="*/ 440 w 517"/>
                  <a:gd name="T3" fmla="*/ 0 h 423"/>
                  <a:gd name="T4" fmla="*/ 517 w 517"/>
                  <a:gd name="T5" fmla="*/ 173 h 423"/>
                  <a:gd name="T6" fmla="*/ 78 w 517"/>
                  <a:gd name="T7" fmla="*/ 423 h 423"/>
                  <a:gd name="T8" fmla="*/ 0 w 517"/>
                  <a:gd name="T9" fmla="*/ 249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423"/>
                  <a:gd name="T17" fmla="*/ 517 w 517"/>
                  <a:gd name="T18" fmla="*/ 423 h 4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423">
                    <a:moveTo>
                      <a:pt x="0" y="249"/>
                    </a:moveTo>
                    <a:lnTo>
                      <a:pt x="440" y="0"/>
                    </a:lnTo>
                    <a:lnTo>
                      <a:pt x="517" y="173"/>
                    </a:lnTo>
                    <a:lnTo>
                      <a:pt x="78" y="423"/>
                    </a:lnTo>
                    <a:lnTo>
                      <a:pt x="0" y="249"/>
                    </a:lnTo>
                  </a:path>
                </a:pathLst>
              </a:custGeom>
              <a:noFill/>
              <a:ln w="15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001"/>
              <p:cNvSpPr>
                <a:spLocks noChangeShapeType="1"/>
              </p:cNvSpPr>
              <p:nvPr/>
            </p:nvSpPr>
            <p:spPr bwMode="auto">
              <a:xfrm flipH="1" flipV="1">
                <a:off x="4506202" y="4811789"/>
                <a:ext cx="196596" cy="199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002"/>
              <p:cNvSpPr>
                <a:spLocks noChangeShapeType="1"/>
              </p:cNvSpPr>
              <p:nvPr/>
            </p:nvSpPr>
            <p:spPr bwMode="auto">
              <a:xfrm flipH="1">
                <a:off x="4506202" y="4978950"/>
                <a:ext cx="198602" cy="199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003"/>
              <p:cNvSpPr>
                <a:spLocks noChangeShapeType="1"/>
              </p:cNvSpPr>
              <p:nvPr/>
            </p:nvSpPr>
            <p:spPr bwMode="auto">
              <a:xfrm>
                <a:off x="4766993" y="4756068"/>
                <a:ext cx="2006" cy="28059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004"/>
              <p:cNvSpPr>
                <a:spLocks noChangeShapeType="1"/>
              </p:cNvSpPr>
              <p:nvPr/>
            </p:nvSpPr>
            <p:spPr bwMode="auto">
              <a:xfrm>
                <a:off x="5025777" y="4756068"/>
                <a:ext cx="2006" cy="28059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" name="Group 1200"/>
              <p:cNvGrpSpPr/>
              <p:nvPr/>
            </p:nvGrpSpPr>
            <p:grpSpPr>
              <a:xfrm>
                <a:off x="3468687" y="6071368"/>
                <a:ext cx="655638" cy="354012"/>
                <a:chOff x="6211887" y="6263097"/>
                <a:chExt cx="655638" cy="354012"/>
              </a:xfrm>
            </p:grpSpPr>
            <p:sp>
              <p:nvSpPr>
                <p:cNvPr id="365" name="Freeform 1005"/>
                <p:cNvSpPr>
                  <a:spLocks/>
                </p:cNvSpPr>
                <p:nvPr/>
              </p:nvSpPr>
              <p:spPr bwMode="auto">
                <a:xfrm>
                  <a:off x="6277570" y="6517228"/>
                  <a:ext cx="28085" cy="93531"/>
                </a:xfrm>
                <a:custGeom>
                  <a:avLst/>
                  <a:gdLst>
                    <a:gd name="T0" fmla="*/ 28 w 55"/>
                    <a:gd name="T1" fmla="*/ 136 h 191"/>
                    <a:gd name="T2" fmla="*/ 55 w 55"/>
                    <a:gd name="T3" fmla="*/ 163 h 191"/>
                    <a:gd name="T4" fmla="*/ 55 w 55"/>
                    <a:gd name="T5" fmla="*/ 0 h 191"/>
                    <a:gd name="T6" fmla="*/ 0 w 55"/>
                    <a:gd name="T7" fmla="*/ 0 h 191"/>
                    <a:gd name="T8" fmla="*/ 0 w 55"/>
                    <a:gd name="T9" fmla="*/ 163 h 191"/>
                    <a:gd name="T10" fmla="*/ 28 w 55"/>
                    <a:gd name="T11" fmla="*/ 191 h 191"/>
                    <a:gd name="T12" fmla="*/ 0 w 55"/>
                    <a:gd name="T13" fmla="*/ 163 h 191"/>
                    <a:gd name="T14" fmla="*/ 0 w 55"/>
                    <a:gd name="T15" fmla="*/ 191 h 191"/>
                    <a:gd name="T16" fmla="*/ 28 w 55"/>
                    <a:gd name="T17" fmla="*/ 191 h 191"/>
                    <a:gd name="T18" fmla="*/ 28 w 55"/>
                    <a:gd name="T19" fmla="*/ 136 h 19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191"/>
                    <a:gd name="T32" fmla="*/ 55 w 55"/>
                    <a:gd name="T33" fmla="*/ 191 h 19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191">
                      <a:moveTo>
                        <a:pt x="28" y="136"/>
                      </a:moveTo>
                      <a:lnTo>
                        <a:pt x="55" y="163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163"/>
                      </a:lnTo>
                      <a:lnTo>
                        <a:pt x="28" y="191"/>
                      </a:lnTo>
                      <a:lnTo>
                        <a:pt x="0" y="163"/>
                      </a:lnTo>
                      <a:lnTo>
                        <a:pt x="0" y="191"/>
                      </a:lnTo>
                      <a:lnTo>
                        <a:pt x="28" y="191"/>
                      </a:lnTo>
                      <a:lnTo>
                        <a:pt x="28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Freeform 1006"/>
                <p:cNvSpPr>
                  <a:spLocks/>
                </p:cNvSpPr>
                <p:nvPr/>
              </p:nvSpPr>
              <p:spPr bwMode="auto">
                <a:xfrm>
                  <a:off x="6291613" y="6584889"/>
                  <a:ext cx="391185" cy="25870"/>
                </a:xfrm>
                <a:custGeom>
                  <a:avLst/>
                  <a:gdLst>
                    <a:gd name="T0" fmla="*/ 722 w 777"/>
                    <a:gd name="T1" fmla="*/ 27 h 55"/>
                    <a:gd name="T2" fmla="*/ 749 w 777"/>
                    <a:gd name="T3" fmla="*/ 0 h 55"/>
                    <a:gd name="T4" fmla="*/ 0 w 777"/>
                    <a:gd name="T5" fmla="*/ 0 h 55"/>
                    <a:gd name="T6" fmla="*/ 0 w 777"/>
                    <a:gd name="T7" fmla="*/ 55 h 55"/>
                    <a:gd name="T8" fmla="*/ 749 w 777"/>
                    <a:gd name="T9" fmla="*/ 55 h 55"/>
                    <a:gd name="T10" fmla="*/ 777 w 777"/>
                    <a:gd name="T11" fmla="*/ 27 h 55"/>
                    <a:gd name="T12" fmla="*/ 749 w 777"/>
                    <a:gd name="T13" fmla="*/ 55 h 55"/>
                    <a:gd name="T14" fmla="*/ 777 w 777"/>
                    <a:gd name="T15" fmla="*/ 55 h 55"/>
                    <a:gd name="T16" fmla="*/ 777 w 777"/>
                    <a:gd name="T17" fmla="*/ 27 h 55"/>
                    <a:gd name="T18" fmla="*/ 722 w 777"/>
                    <a:gd name="T19" fmla="*/ 27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7"/>
                    <a:gd name="T31" fmla="*/ 0 h 55"/>
                    <a:gd name="T32" fmla="*/ 777 w 777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7" h="55">
                      <a:moveTo>
                        <a:pt x="722" y="27"/>
                      </a:moveTo>
                      <a:lnTo>
                        <a:pt x="749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lnTo>
                        <a:pt x="749" y="55"/>
                      </a:lnTo>
                      <a:lnTo>
                        <a:pt x="777" y="27"/>
                      </a:lnTo>
                      <a:lnTo>
                        <a:pt x="749" y="55"/>
                      </a:lnTo>
                      <a:lnTo>
                        <a:pt x="777" y="55"/>
                      </a:lnTo>
                      <a:lnTo>
                        <a:pt x="777" y="27"/>
                      </a:lnTo>
                      <a:lnTo>
                        <a:pt x="722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Freeform 1007"/>
                <p:cNvSpPr>
                  <a:spLocks/>
                </p:cNvSpPr>
                <p:nvPr/>
              </p:nvSpPr>
              <p:spPr bwMode="auto">
                <a:xfrm>
                  <a:off x="6654800" y="6537734"/>
                  <a:ext cx="30162" cy="79375"/>
                </a:xfrm>
                <a:custGeom>
                  <a:avLst/>
                  <a:gdLst>
                    <a:gd name="T0" fmla="*/ 28 w 55"/>
                    <a:gd name="T1" fmla="*/ 0 h 162"/>
                    <a:gd name="T2" fmla="*/ 1 w 55"/>
                    <a:gd name="T3" fmla="*/ 0 h 162"/>
                    <a:gd name="T4" fmla="*/ 0 w 55"/>
                    <a:gd name="T5" fmla="*/ 162 h 162"/>
                    <a:gd name="T6" fmla="*/ 55 w 55"/>
                    <a:gd name="T7" fmla="*/ 162 h 162"/>
                    <a:gd name="T8" fmla="*/ 55 w 55"/>
                    <a:gd name="T9" fmla="*/ 0 h 162"/>
                    <a:gd name="T10" fmla="*/ 28 w 55"/>
                    <a:gd name="T11" fmla="*/ 0 h 1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162"/>
                    <a:gd name="T20" fmla="*/ 55 w 55"/>
                    <a:gd name="T21" fmla="*/ 162 h 16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162">
                      <a:moveTo>
                        <a:pt x="28" y="0"/>
                      </a:moveTo>
                      <a:lnTo>
                        <a:pt x="1" y="0"/>
                      </a:lnTo>
                      <a:lnTo>
                        <a:pt x="0" y="162"/>
                      </a:lnTo>
                      <a:lnTo>
                        <a:pt x="55" y="162"/>
                      </a:lnTo>
                      <a:lnTo>
                        <a:pt x="55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1008"/>
                <p:cNvSpPr>
                  <a:spLocks/>
                </p:cNvSpPr>
                <p:nvPr/>
              </p:nvSpPr>
              <p:spPr bwMode="auto">
                <a:xfrm>
                  <a:off x="6470650" y="6571072"/>
                  <a:ext cx="28575" cy="46037"/>
                </a:xfrm>
                <a:custGeom>
                  <a:avLst/>
                  <a:gdLst>
                    <a:gd name="T0" fmla="*/ 28 w 54"/>
                    <a:gd name="T1" fmla="*/ 0 h 92"/>
                    <a:gd name="T2" fmla="*/ 0 w 54"/>
                    <a:gd name="T3" fmla="*/ 0 h 92"/>
                    <a:gd name="T4" fmla="*/ 0 w 54"/>
                    <a:gd name="T5" fmla="*/ 92 h 92"/>
                    <a:gd name="T6" fmla="*/ 54 w 54"/>
                    <a:gd name="T7" fmla="*/ 92 h 92"/>
                    <a:gd name="T8" fmla="*/ 54 w 54"/>
                    <a:gd name="T9" fmla="*/ 0 h 92"/>
                    <a:gd name="T10" fmla="*/ 28 w 54"/>
                    <a:gd name="T11" fmla="*/ 0 h 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92"/>
                    <a:gd name="T20" fmla="*/ 54 w 54"/>
                    <a:gd name="T21" fmla="*/ 92 h 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92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54" y="92"/>
                      </a:lnTo>
                      <a:lnTo>
                        <a:pt x="54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Rectangle 1009"/>
                <p:cNvSpPr>
                  <a:spLocks noChangeArrowheads="1"/>
                </p:cNvSpPr>
                <p:nvPr/>
              </p:nvSpPr>
              <p:spPr bwMode="auto">
                <a:xfrm>
                  <a:off x="6211887" y="6263097"/>
                  <a:ext cx="101600" cy="24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ja-JP" sz="1600">
                      <a:solidFill>
                        <a:srgbClr val="000000"/>
                      </a:solidFill>
                    </a:rPr>
                    <a:t>0</a:t>
                  </a:r>
                  <a:endParaRPr lang="en-US" altLang="ja-JP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0" name="Rectangle 1010"/>
                <p:cNvSpPr>
                  <a:spLocks noChangeArrowheads="1"/>
                </p:cNvSpPr>
                <p:nvPr/>
              </p:nvSpPr>
              <p:spPr bwMode="auto">
                <a:xfrm>
                  <a:off x="6608762" y="6264684"/>
                  <a:ext cx="258763" cy="2460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ja-JP" sz="1600" dirty="0">
                      <a:solidFill>
                        <a:srgbClr val="000000"/>
                      </a:solidFill>
                    </a:rPr>
                    <a:t>1m</a:t>
                  </a:r>
                  <a:endParaRPr lang="en-US" altLang="ja-JP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6" name="Freeform 1011"/>
              <p:cNvSpPr>
                <a:spLocks/>
              </p:cNvSpPr>
              <p:nvPr/>
            </p:nvSpPr>
            <p:spPr bwMode="auto">
              <a:xfrm>
                <a:off x="1665287" y="5736047"/>
                <a:ext cx="501650" cy="660400"/>
              </a:xfrm>
              <a:custGeom>
                <a:avLst/>
                <a:gdLst>
                  <a:gd name="T0" fmla="*/ 625 w 999"/>
                  <a:gd name="T1" fmla="*/ 0 h 1327"/>
                  <a:gd name="T2" fmla="*/ 999 w 999"/>
                  <a:gd name="T3" fmla="*/ 1118 h 1327"/>
                  <a:gd name="T4" fmla="*/ 374 w 999"/>
                  <a:gd name="T5" fmla="*/ 1327 h 1327"/>
                  <a:gd name="T6" fmla="*/ 0 w 999"/>
                  <a:gd name="T7" fmla="*/ 209 h 1327"/>
                  <a:gd name="T8" fmla="*/ 625 w 999"/>
                  <a:gd name="T9" fmla="*/ 0 h 1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9"/>
                  <a:gd name="T16" fmla="*/ 0 h 1327"/>
                  <a:gd name="T17" fmla="*/ 999 w 999"/>
                  <a:gd name="T18" fmla="*/ 1327 h 1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9" h="1327">
                    <a:moveTo>
                      <a:pt x="625" y="0"/>
                    </a:moveTo>
                    <a:lnTo>
                      <a:pt x="999" y="1118"/>
                    </a:lnTo>
                    <a:lnTo>
                      <a:pt x="374" y="1327"/>
                    </a:lnTo>
                    <a:lnTo>
                      <a:pt x="0" y="209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012"/>
              <p:cNvSpPr>
                <a:spLocks/>
              </p:cNvSpPr>
              <p:nvPr/>
            </p:nvSpPr>
            <p:spPr bwMode="auto">
              <a:xfrm>
                <a:off x="1665287" y="5736047"/>
                <a:ext cx="501650" cy="660400"/>
              </a:xfrm>
              <a:custGeom>
                <a:avLst/>
                <a:gdLst>
                  <a:gd name="T0" fmla="*/ 625 w 999"/>
                  <a:gd name="T1" fmla="*/ 0 h 1327"/>
                  <a:gd name="T2" fmla="*/ 999 w 999"/>
                  <a:gd name="T3" fmla="*/ 1118 h 1327"/>
                  <a:gd name="T4" fmla="*/ 374 w 999"/>
                  <a:gd name="T5" fmla="*/ 1327 h 1327"/>
                  <a:gd name="T6" fmla="*/ 0 w 999"/>
                  <a:gd name="T7" fmla="*/ 209 h 1327"/>
                  <a:gd name="T8" fmla="*/ 625 w 999"/>
                  <a:gd name="T9" fmla="*/ 0 h 1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9"/>
                  <a:gd name="T16" fmla="*/ 0 h 1327"/>
                  <a:gd name="T17" fmla="*/ 999 w 999"/>
                  <a:gd name="T18" fmla="*/ 1327 h 1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9" h="1327">
                    <a:moveTo>
                      <a:pt x="625" y="0"/>
                    </a:moveTo>
                    <a:lnTo>
                      <a:pt x="999" y="1118"/>
                    </a:lnTo>
                    <a:lnTo>
                      <a:pt x="374" y="1327"/>
                    </a:lnTo>
                    <a:lnTo>
                      <a:pt x="0" y="209"/>
                    </a:lnTo>
                    <a:lnTo>
                      <a:pt x="6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13"/>
              <p:cNvSpPr>
                <a:spLocks/>
              </p:cNvSpPr>
              <p:nvPr/>
            </p:nvSpPr>
            <p:spPr bwMode="auto">
              <a:xfrm>
                <a:off x="1341437" y="5694772"/>
                <a:ext cx="371475" cy="374650"/>
              </a:xfrm>
              <a:custGeom>
                <a:avLst/>
                <a:gdLst>
                  <a:gd name="T0" fmla="*/ 550 w 742"/>
                  <a:gd name="T1" fmla="*/ 0 h 758"/>
                  <a:gd name="T2" fmla="*/ 742 w 742"/>
                  <a:gd name="T3" fmla="*/ 574 h 758"/>
                  <a:gd name="T4" fmla="*/ 192 w 742"/>
                  <a:gd name="T5" fmla="*/ 758 h 758"/>
                  <a:gd name="T6" fmla="*/ 0 w 742"/>
                  <a:gd name="T7" fmla="*/ 184 h 758"/>
                  <a:gd name="T8" fmla="*/ 550 w 742"/>
                  <a:gd name="T9" fmla="*/ 0 h 7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2"/>
                  <a:gd name="T16" fmla="*/ 0 h 758"/>
                  <a:gd name="T17" fmla="*/ 742 w 742"/>
                  <a:gd name="T18" fmla="*/ 758 h 7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2" h="758">
                    <a:moveTo>
                      <a:pt x="550" y="0"/>
                    </a:moveTo>
                    <a:lnTo>
                      <a:pt x="742" y="574"/>
                    </a:lnTo>
                    <a:lnTo>
                      <a:pt x="192" y="758"/>
                    </a:lnTo>
                    <a:lnTo>
                      <a:pt x="0" y="18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014"/>
              <p:cNvSpPr>
                <a:spLocks/>
              </p:cNvSpPr>
              <p:nvPr/>
            </p:nvSpPr>
            <p:spPr bwMode="auto">
              <a:xfrm>
                <a:off x="1341437" y="5694772"/>
                <a:ext cx="371475" cy="374650"/>
              </a:xfrm>
              <a:custGeom>
                <a:avLst/>
                <a:gdLst>
                  <a:gd name="T0" fmla="*/ 550 w 742"/>
                  <a:gd name="T1" fmla="*/ 0 h 758"/>
                  <a:gd name="T2" fmla="*/ 742 w 742"/>
                  <a:gd name="T3" fmla="*/ 574 h 758"/>
                  <a:gd name="T4" fmla="*/ 192 w 742"/>
                  <a:gd name="T5" fmla="*/ 758 h 758"/>
                  <a:gd name="T6" fmla="*/ 0 w 742"/>
                  <a:gd name="T7" fmla="*/ 184 h 758"/>
                  <a:gd name="T8" fmla="*/ 550 w 742"/>
                  <a:gd name="T9" fmla="*/ 0 h 7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2"/>
                  <a:gd name="T16" fmla="*/ 0 h 758"/>
                  <a:gd name="T17" fmla="*/ 742 w 742"/>
                  <a:gd name="T18" fmla="*/ 758 h 7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2" h="758">
                    <a:moveTo>
                      <a:pt x="550" y="0"/>
                    </a:moveTo>
                    <a:lnTo>
                      <a:pt x="742" y="574"/>
                    </a:lnTo>
                    <a:lnTo>
                      <a:pt x="192" y="758"/>
                    </a:lnTo>
                    <a:lnTo>
                      <a:pt x="0" y="184"/>
                    </a:lnTo>
                    <a:lnTo>
                      <a:pt x="5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015"/>
              <p:cNvSpPr>
                <a:spLocks/>
              </p:cNvSpPr>
              <p:nvPr/>
            </p:nvSpPr>
            <p:spPr bwMode="auto">
              <a:xfrm>
                <a:off x="1531937" y="6255159"/>
                <a:ext cx="366713" cy="368300"/>
              </a:xfrm>
              <a:custGeom>
                <a:avLst/>
                <a:gdLst>
                  <a:gd name="T0" fmla="*/ 545 w 732"/>
                  <a:gd name="T1" fmla="*/ 0 h 740"/>
                  <a:gd name="T2" fmla="*/ 732 w 732"/>
                  <a:gd name="T3" fmla="*/ 557 h 740"/>
                  <a:gd name="T4" fmla="*/ 185 w 732"/>
                  <a:gd name="T5" fmla="*/ 740 h 740"/>
                  <a:gd name="T6" fmla="*/ 0 w 732"/>
                  <a:gd name="T7" fmla="*/ 183 h 740"/>
                  <a:gd name="T8" fmla="*/ 545 w 732"/>
                  <a:gd name="T9" fmla="*/ 0 h 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2"/>
                  <a:gd name="T16" fmla="*/ 0 h 740"/>
                  <a:gd name="T17" fmla="*/ 732 w 732"/>
                  <a:gd name="T18" fmla="*/ 740 h 7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2" h="740">
                    <a:moveTo>
                      <a:pt x="545" y="0"/>
                    </a:moveTo>
                    <a:lnTo>
                      <a:pt x="732" y="557"/>
                    </a:lnTo>
                    <a:lnTo>
                      <a:pt x="185" y="740"/>
                    </a:lnTo>
                    <a:lnTo>
                      <a:pt x="0" y="183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016"/>
              <p:cNvSpPr>
                <a:spLocks/>
              </p:cNvSpPr>
              <p:nvPr/>
            </p:nvSpPr>
            <p:spPr bwMode="auto">
              <a:xfrm>
                <a:off x="1531937" y="6255159"/>
                <a:ext cx="366713" cy="368300"/>
              </a:xfrm>
              <a:custGeom>
                <a:avLst/>
                <a:gdLst>
                  <a:gd name="T0" fmla="*/ 545 w 732"/>
                  <a:gd name="T1" fmla="*/ 0 h 740"/>
                  <a:gd name="T2" fmla="*/ 732 w 732"/>
                  <a:gd name="T3" fmla="*/ 557 h 740"/>
                  <a:gd name="T4" fmla="*/ 185 w 732"/>
                  <a:gd name="T5" fmla="*/ 740 h 740"/>
                  <a:gd name="T6" fmla="*/ 0 w 732"/>
                  <a:gd name="T7" fmla="*/ 183 h 740"/>
                  <a:gd name="T8" fmla="*/ 545 w 732"/>
                  <a:gd name="T9" fmla="*/ 0 h 7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2"/>
                  <a:gd name="T16" fmla="*/ 0 h 740"/>
                  <a:gd name="T17" fmla="*/ 732 w 732"/>
                  <a:gd name="T18" fmla="*/ 740 h 7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2" h="740">
                    <a:moveTo>
                      <a:pt x="545" y="0"/>
                    </a:moveTo>
                    <a:lnTo>
                      <a:pt x="732" y="557"/>
                    </a:lnTo>
                    <a:lnTo>
                      <a:pt x="185" y="740"/>
                    </a:lnTo>
                    <a:lnTo>
                      <a:pt x="0" y="183"/>
                    </a:lnTo>
                    <a:lnTo>
                      <a:pt x="54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017"/>
              <p:cNvSpPr>
                <a:spLocks/>
              </p:cNvSpPr>
              <p:nvPr/>
            </p:nvSpPr>
            <p:spPr bwMode="auto">
              <a:xfrm>
                <a:off x="1692275" y="5824947"/>
                <a:ext cx="414337" cy="485775"/>
              </a:xfrm>
              <a:custGeom>
                <a:avLst/>
                <a:gdLst>
                  <a:gd name="T0" fmla="*/ 0 w 824"/>
                  <a:gd name="T1" fmla="*/ 192 h 975"/>
                  <a:gd name="T2" fmla="*/ 267 w 824"/>
                  <a:gd name="T3" fmla="*/ 975 h 975"/>
                  <a:gd name="T4" fmla="*/ 824 w 824"/>
                  <a:gd name="T5" fmla="*/ 794 h 975"/>
                  <a:gd name="T6" fmla="*/ 717 w 824"/>
                  <a:gd name="T7" fmla="*/ 466 h 975"/>
                  <a:gd name="T8" fmla="*/ 463 w 824"/>
                  <a:gd name="T9" fmla="*/ 544 h 975"/>
                  <a:gd name="T10" fmla="*/ 420 w 824"/>
                  <a:gd name="T11" fmla="*/ 398 h 975"/>
                  <a:gd name="T12" fmla="*/ 667 w 824"/>
                  <a:gd name="T13" fmla="*/ 316 h 975"/>
                  <a:gd name="T14" fmla="*/ 565 w 824"/>
                  <a:gd name="T15" fmla="*/ 0 h 975"/>
                  <a:gd name="T16" fmla="*/ 0 w 824"/>
                  <a:gd name="T17" fmla="*/ 192 h 9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4"/>
                  <a:gd name="T28" fmla="*/ 0 h 975"/>
                  <a:gd name="T29" fmla="*/ 824 w 824"/>
                  <a:gd name="T30" fmla="*/ 975 h 9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4" h="975">
                    <a:moveTo>
                      <a:pt x="0" y="192"/>
                    </a:moveTo>
                    <a:lnTo>
                      <a:pt x="267" y="975"/>
                    </a:lnTo>
                    <a:lnTo>
                      <a:pt x="824" y="794"/>
                    </a:lnTo>
                    <a:lnTo>
                      <a:pt x="717" y="466"/>
                    </a:lnTo>
                    <a:lnTo>
                      <a:pt x="463" y="544"/>
                    </a:lnTo>
                    <a:lnTo>
                      <a:pt x="420" y="398"/>
                    </a:lnTo>
                    <a:lnTo>
                      <a:pt x="667" y="316"/>
                    </a:lnTo>
                    <a:lnTo>
                      <a:pt x="565" y="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018"/>
              <p:cNvSpPr>
                <a:spLocks/>
              </p:cNvSpPr>
              <p:nvPr/>
            </p:nvSpPr>
            <p:spPr bwMode="auto">
              <a:xfrm>
                <a:off x="1692275" y="5824947"/>
                <a:ext cx="414337" cy="485775"/>
              </a:xfrm>
              <a:custGeom>
                <a:avLst/>
                <a:gdLst>
                  <a:gd name="T0" fmla="*/ 0 w 824"/>
                  <a:gd name="T1" fmla="*/ 192 h 975"/>
                  <a:gd name="T2" fmla="*/ 267 w 824"/>
                  <a:gd name="T3" fmla="*/ 975 h 975"/>
                  <a:gd name="T4" fmla="*/ 824 w 824"/>
                  <a:gd name="T5" fmla="*/ 794 h 975"/>
                  <a:gd name="T6" fmla="*/ 717 w 824"/>
                  <a:gd name="T7" fmla="*/ 466 h 975"/>
                  <a:gd name="T8" fmla="*/ 463 w 824"/>
                  <a:gd name="T9" fmla="*/ 544 h 975"/>
                  <a:gd name="T10" fmla="*/ 420 w 824"/>
                  <a:gd name="T11" fmla="*/ 398 h 975"/>
                  <a:gd name="T12" fmla="*/ 667 w 824"/>
                  <a:gd name="T13" fmla="*/ 316 h 975"/>
                  <a:gd name="T14" fmla="*/ 565 w 824"/>
                  <a:gd name="T15" fmla="*/ 0 h 975"/>
                  <a:gd name="T16" fmla="*/ 0 w 824"/>
                  <a:gd name="T17" fmla="*/ 192 h 9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4"/>
                  <a:gd name="T28" fmla="*/ 0 h 975"/>
                  <a:gd name="T29" fmla="*/ 824 w 824"/>
                  <a:gd name="T30" fmla="*/ 975 h 9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4" h="975">
                    <a:moveTo>
                      <a:pt x="0" y="192"/>
                    </a:moveTo>
                    <a:lnTo>
                      <a:pt x="267" y="975"/>
                    </a:lnTo>
                    <a:lnTo>
                      <a:pt x="824" y="794"/>
                    </a:lnTo>
                    <a:lnTo>
                      <a:pt x="717" y="466"/>
                    </a:lnTo>
                    <a:lnTo>
                      <a:pt x="463" y="544"/>
                    </a:lnTo>
                    <a:lnTo>
                      <a:pt x="420" y="398"/>
                    </a:lnTo>
                    <a:lnTo>
                      <a:pt x="667" y="316"/>
                    </a:lnTo>
                    <a:lnTo>
                      <a:pt x="565" y="0"/>
                    </a:lnTo>
                    <a:lnTo>
                      <a:pt x="0" y="19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019"/>
              <p:cNvSpPr>
                <a:spLocks/>
              </p:cNvSpPr>
              <p:nvPr/>
            </p:nvSpPr>
            <p:spPr bwMode="auto">
              <a:xfrm>
                <a:off x="244475" y="2349909"/>
                <a:ext cx="4064000" cy="1603375"/>
              </a:xfrm>
              <a:custGeom>
                <a:avLst/>
                <a:gdLst>
                  <a:gd name="T0" fmla="*/ 4464 w 8100"/>
                  <a:gd name="T1" fmla="*/ 8 h 3222"/>
                  <a:gd name="T2" fmla="*/ 4963 w 8100"/>
                  <a:gd name="T3" fmla="*/ 41 h 3222"/>
                  <a:gd name="T4" fmla="*/ 5440 w 8100"/>
                  <a:gd name="T5" fmla="*/ 97 h 3222"/>
                  <a:gd name="T6" fmla="*/ 5891 w 8100"/>
                  <a:gd name="T7" fmla="*/ 176 h 3222"/>
                  <a:gd name="T8" fmla="*/ 6312 w 8100"/>
                  <a:gd name="T9" fmla="*/ 275 h 3222"/>
                  <a:gd name="T10" fmla="*/ 6698 w 8100"/>
                  <a:gd name="T11" fmla="*/ 393 h 3222"/>
                  <a:gd name="T12" fmla="*/ 7046 w 8100"/>
                  <a:gd name="T13" fmla="*/ 529 h 3222"/>
                  <a:gd name="T14" fmla="*/ 7351 w 8100"/>
                  <a:gd name="T15" fmla="*/ 679 h 3222"/>
                  <a:gd name="T16" fmla="*/ 7611 w 8100"/>
                  <a:gd name="T17" fmla="*/ 844 h 3222"/>
                  <a:gd name="T18" fmla="*/ 7818 w 8100"/>
                  <a:gd name="T19" fmla="*/ 1021 h 3222"/>
                  <a:gd name="T20" fmla="*/ 7947 w 8100"/>
                  <a:gd name="T21" fmla="*/ 1170 h 3222"/>
                  <a:gd name="T22" fmla="*/ 8008 w 8100"/>
                  <a:gd name="T23" fmla="*/ 1267 h 3222"/>
                  <a:gd name="T24" fmla="*/ 8053 w 8100"/>
                  <a:gd name="T25" fmla="*/ 1366 h 3222"/>
                  <a:gd name="T26" fmla="*/ 8084 w 8100"/>
                  <a:gd name="T27" fmla="*/ 1467 h 3222"/>
                  <a:gd name="T28" fmla="*/ 8099 w 8100"/>
                  <a:gd name="T29" fmla="*/ 1570 h 3222"/>
                  <a:gd name="T30" fmla="*/ 8098 w 8100"/>
                  <a:gd name="T31" fmla="*/ 1673 h 3222"/>
                  <a:gd name="T32" fmla="*/ 8079 w 8100"/>
                  <a:gd name="T33" fmla="*/ 1776 h 3222"/>
                  <a:gd name="T34" fmla="*/ 8045 w 8100"/>
                  <a:gd name="T35" fmla="*/ 1876 h 3222"/>
                  <a:gd name="T36" fmla="*/ 7996 w 8100"/>
                  <a:gd name="T37" fmla="*/ 1974 h 3222"/>
                  <a:gd name="T38" fmla="*/ 7932 w 8100"/>
                  <a:gd name="T39" fmla="*/ 2070 h 3222"/>
                  <a:gd name="T40" fmla="*/ 7781 w 8100"/>
                  <a:gd name="T41" fmla="*/ 2237 h 3222"/>
                  <a:gd name="T42" fmla="*/ 7562 w 8100"/>
                  <a:gd name="T43" fmla="*/ 2412 h 3222"/>
                  <a:gd name="T44" fmla="*/ 7294 w 8100"/>
                  <a:gd name="T45" fmla="*/ 2574 h 3222"/>
                  <a:gd name="T46" fmla="*/ 6980 w 8100"/>
                  <a:gd name="T47" fmla="*/ 2722 h 3222"/>
                  <a:gd name="T48" fmla="*/ 6624 w 8100"/>
                  <a:gd name="T49" fmla="*/ 2854 h 3222"/>
                  <a:gd name="T50" fmla="*/ 6231 w 8100"/>
                  <a:gd name="T51" fmla="*/ 2968 h 3222"/>
                  <a:gd name="T52" fmla="*/ 5803 w 8100"/>
                  <a:gd name="T53" fmla="*/ 3063 h 3222"/>
                  <a:gd name="T54" fmla="*/ 5347 w 8100"/>
                  <a:gd name="T55" fmla="*/ 3137 h 3222"/>
                  <a:gd name="T56" fmla="*/ 4865 w 8100"/>
                  <a:gd name="T57" fmla="*/ 3190 h 3222"/>
                  <a:gd name="T58" fmla="*/ 4361 w 8100"/>
                  <a:gd name="T59" fmla="*/ 3218 h 3222"/>
                  <a:gd name="T60" fmla="*/ 3842 w 8100"/>
                  <a:gd name="T61" fmla="*/ 3220 h 3222"/>
                  <a:gd name="T62" fmla="*/ 3335 w 8100"/>
                  <a:gd name="T63" fmla="*/ 3197 h 3222"/>
                  <a:gd name="T64" fmla="*/ 2848 w 8100"/>
                  <a:gd name="T65" fmla="*/ 3150 h 3222"/>
                  <a:gd name="T66" fmla="*/ 2386 w 8100"/>
                  <a:gd name="T67" fmla="*/ 3079 h 3222"/>
                  <a:gd name="T68" fmla="*/ 1953 w 8100"/>
                  <a:gd name="T69" fmla="*/ 2988 h 3222"/>
                  <a:gd name="T70" fmla="*/ 1553 w 8100"/>
                  <a:gd name="T71" fmla="*/ 2878 h 3222"/>
                  <a:gd name="T72" fmla="*/ 1188 w 8100"/>
                  <a:gd name="T73" fmla="*/ 2749 h 3222"/>
                  <a:gd name="T74" fmla="*/ 866 w 8100"/>
                  <a:gd name="T75" fmla="*/ 2604 h 3222"/>
                  <a:gd name="T76" fmla="*/ 587 w 8100"/>
                  <a:gd name="T77" fmla="*/ 2445 h 3222"/>
                  <a:gd name="T78" fmla="*/ 359 w 8100"/>
                  <a:gd name="T79" fmla="*/ 2273 h 3222"/>
                  <a:gd name="T80" fmla="*/ 183 w 8100"/>
                  <a:gd name="T81" fmla="*/ 2089 h 3222"/>
                  <a:gd name="T82" fmla="*/ 116 w 8100"/>
                  <a:gd name="T83" fmla="*/ 1994 h 3222"/>
                  <a:gd name="T84" fmla="*/ 63 w 8100"/>
                  <a:gd name="T85" fmla="*/ 1896 h 3222"/>
                  <a:gd name="T86" fmla="*/ 27 w 8100"/>
                  <a:gd name="T87" fmla="*/ 1795 h 3222"/>
                  <a:gd name="T88" fmla="*/ 5 w 8100"/>
                  <a:gd name="T89" fmla="*/ 1694 h 3222"/>
                  <a:gd name="T90" fmla="*/ 0 w 8100"/>
                  <a:gd name="T91" fmla="*/ 1590 h 3222"/>
                  <a:gd name="T92" fmla="*/ 12 w 8100"/>
                  <a:gd name="T93" fmla="*/ 1487 h 3222"/>
                  <a:gd name="T94" fmla="*/ 39 w 8100"/>
                  <a:gd name="T95" fmla="*/ 1386 h 3222"/>
                  <a:gd name="T96" fmla="*/ 82 w 8100"/>
                  <a:gd name="T97" fmla="*/ 1287 h 3222"/>
                  <a:gd name="T98" fmla="*/ 140 w 8100"/>
                  <a:gd name="T99" fmla="*/ 1190 h 3222"/>
                  <a:gd name="T100" fmla="*/ 246 w 8100"/>
                  <a:gd name="T101" fmla="*/ 1057 h 3222"/>
                  <a:gd name="T102" fmla="*/ 444 w 8100"/>
                  <a:gd name="T103" fmla="*/ 878 h 3222"/>
                  <a:gd name="T104" fmla="*/ 693 w 8100"/>
                  <a:gd name="T105" fmla="*/ 711 h 3222"/>
                  <a:gd name="T106" fmla="*/ 990 w 8100"/>
                  <a:gd name="T107" fmla="*/ 558 h 3222"/>
                  <a:gd name="T108" fmla="*/ 1329 w 8100"/>
                  <a:gd name="T109" fmla="*/ 419 h 3222"/>
                  <a:gd name="T110" fmla="*/ 1708 w 8100"/>
                  <a:gd name="T111" fmla="*/ 298 h 3222"/>
                  <a:gd name="T112" fmla="*/ 2123 w 8100"/>
                  <a:gd name="T113" fmla="*/ 194 h 3222"/>
                  <a:gd name="T114" fmla="*/ 2567 w 8100"/>
                  <a:gd name="T115" fmla="*/ 112 h 3222"/>
                  <a:gd name="T116" fmla="*/ 3040 w 8100"/>
                  <a:gd name="T117" fmla="*/ 51 h 3222"/>
                  <a:gd name="T118" fmla="*/ 3536 w 8100"/>
                  <a:gd name="T119" fmla="*/ 12 h 3222"/>
                  <a:gd name="T120" fmla="*/ 4050 w 8100"/>
                  <a:gd name="T121" fmla="*/ 0 h 3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00"/>
                  <a:gd name="T184" fmla="*/ 0 h 3222"/>
                  <a:gd name="T185" fmla="*/ 8100 w 8100"/>
                  <a:gd name="T186" fmla="*/ 3222 h 3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00" h="3222">
                    <a:moveTo>
                      <a:pt x="4050" y="0"/>
                    </a:moveTo>
                    <a:lnTo>
                      <a:pt x="4154" y="0"/>
                    </a:lnTo>
                    <a:lnTo>
                      <a:pt x="4258" y="2"/>
                    </a:lnTo>
                    <a:lnTo>
                      <a:pt x="4361" y="4"/>
                    </a:lnTo>
                    <a:lnTo>
                      <a:pt x="4464" y="8"/>
                    </a:lnTo>
                    <a:lnTo>
                      <a:pt x="4565" y="12"/>
                    </a:lnTo>
                    <a:lnTo>
                      <a:pt x="4665" y="19"/>
                    </a:lnTo>
                    <a:lnTo>
                      <a:pt x="4766" y="25"/>
                    </a:lnTo>
                    <a:lnTo>
                      <a:pt x="4865" y="32"/>
                    </a:lnTo>
                    <a:lnTo>
                      <a:pt x="4963" y="41"/>
                    </a:lnTo>
                    <a:lnTo>
                      <a:pt x="5061" y="51"/>
                    </a:lnTo>
                    <a:lnTo>
                      <a:pt x="5157" y="61"/>
                    </a:lnTo>
                    <a:lnTo>
                      <a:pt x="5252" y="72"/>
                    </a:lnTo>
                    <a:lnTo>
                      <a:pt x="5347" y="85"/>
                    </a:lnTo>
                    <a:lnTo>
                      <a:pt x="5440" y="97"/>
                    </a:lnTo>
                    <a:lnTo>
                      <a:pt x="5532" y="112"/>
                    </a:lnTo>
                    <a:lnTo>
                      <a:pt x="5624" y="126"/>
                    </a:lnTo>
                    <a:lnTo>
                      <a:pt x="5714" y="143"/>
                    </a:lnTo>
                    <a:lnTo>
                      <a:pt x="5803" y="159"/>
                    </a:lnTo>
                    <a:lnTo>
                      <a:pt x="5891" y="176"/>
                    </a:lnTo>
                    <a:lnTo>
                      <a:pt x="5978" y="194"/>
                    </a:lnTo>
                    <a:lnTo>
                      <a:pt x="6063" y="213"/>
                    </a:lnTo>
                    <a:lnTo>
                      <a:pt x="6148" y="234"/>
                    </a:lnTo>
                    <a:lnTo>
                      <a:pt x="6231" y="254"/>
                    </a:lnTo>
                    <a:lnTo>
                      <a:pt x="6312" y="275"/>
                    </a:lnTo>
                    <a:lnTo>
                      <a:pt x="6392" y="298"/>
                    </a:lnTo>
                    <a:lnTo>
                      <a:pt x="6471" y="321"/>
                    </a:lnTo>
                    <a:lnTo>
                      <a:pt x="6548" y="343"/>
                    </a:lnTo>
                    <a:lnTo>
                      <a:pt x="6624" y="368"/>
                    </a:lnTo>
                    <a:lnTo>
                      <a:pt x="6698" y="393"/>
                    </a:lnTo>
                    <a:lnTo>
                      <a:pt x="6771" y="419"/>
                    </a:lnTo>
                    <a:lnTo>
                      <a:pt x="6842" y="445"/>
                    </a:lnTo>
                    <a:lnTo>
                      <a:pt x="6912" y="473"/>
                    </a:lnTo>
                    <a:lnTo>
                      <a:pt x="6980" y="500"/>
                    </a:lnTo>
                    <a:lnTo>
                      <a:pt x="7046" y="529"/>
                    </a:lnTo>
                    <a:lnTo>
                      <a:pt x="7111" y="558"/>
                    </a:lnTo>
                    <a:lnTo>
                      <a:pt x="7174" y="587"/>
                    </a:lnTo>
                    <a:lnTo>
                      <a:pt x="7235" y="617"/>
                    </a:lnTo>
                    <a:lnTo>
                      <a:pt x="7294" y="648"/>
                    </a:lnTo>
                    <a:lnTo>
                      <a:pt x="7351" y="679"/>
                    </a:lnTo>
                    <a:lnTo>
                      <a:pt x="7407" y="711"/>
                    </a:lnTo>
                    <a:lnTo>
                      <a:pt x="7461" y="744"/>
                    </a:lnTo>
                    <a:lnTo>
                      <a:pt x="7512" y="776"/>
                    </a:lnTo>
                    <a:lnTo>
                      <a:pt x="7562" y="810"/>
                    </a:lnTo>
                    <a:lnTo>
                      <a:pt x="7611" y="844"/>
                    </a:lnTo>
                    <a:lnTo>
                      <a:pt x="7656" y="878"/>
                    </a:lnTo>
                    <a:lnTo>
                      <a:pt x="7700" y="914"/>
                    </a:lnTo>
                    <a:lnTo>
                      <a:pt x="7742" y="949"/>
                    </a:lnTo>
                    <a:lnTo>
                      <a:pt x="7781" y="985"/>
                    </a:lnTo>
                    <a:lnTo>
                      <a:pt x="7818" y="1021"/>
                    </a:lnTo>
                    <a:lnTo>
                      <a:pt x="7854" y="1057"/>
                    </a:lnTo>
                    <a:lnTo>
                      <a:pt x="7887" y="1095"/>
                    </a:lnTo>
                    <a:lnTo>
                      <a:pt x="7918" y="1133"/>
                    </a:lnTo>
                    <a:lnTo>
                      <a:pt x="7932" y="1152"/>
                    </a:lnTo>
                    <a:lnTo>
                      <a:pt x="7947" y="1170"/>
                    </a:lnTo>
                    <a:lnTo>
                      <a:pt x="7959" y="1190"/>
                    </a:lnTo>
                    <a:lnTo>
                      <a:pt x="7973" y="1210"/>
                    </a:lnTo>
                    <a:lnTo>
                      <a:pt x="7985" y="1228"/>
                    </a:lnTo>
                    <a:lnTo>
                      <a:pt x="7996" y="1248"/>
                    </a:lnTo>
                    <a:lnTo>
                      <a:pt x="8008" y="1267"/>
                    </a:lnTo>
                    <a:lnTo>
                      <a:pt x="8018" y="1287"/>
                    </a:lnTo>
                    <a:lnTo>
                      <a:pt x="8027" y="1307"/>
                    </a:lnTo>
                    <a:lnTo>
                      <a:pt x="8037" y="1326"/>
                    </a:lnTo>
                    <a:lnTo>
                      <a:pt x="8045" y="1346"/>
                    </a:lnTo>
                    <a:lnTo>
                      <a:pt x="8053" y="1366"/>
                    </a:lnTo>
                    <a:lnTo>
                      <a:pt x="8061" y="1386"/>
                    </a:lnTo>
                    <a:lnTo>
                      <a:pt x="8068" y="1406"/>
                    </a:lnTo>
                    <a:lnTo>
                      <a:pt x="8074" y="1427"/>
                    </a:lnTo>
                    <a:lnTo>
                      <a:pt x="8079" y="1447"/>
                    </a:lnTo>
                    <a:lnTo>
                      <a:pt x="8084" y="1467"/>
                    </a:lnTo>
                    <a:lnTo>
                      <a:pt x="8088" y="1487"/>
                    </a:lnTo>
                    <a:lnTo>
                      <a:pt x="8093" y="1508"/>
                    </a:lnTo>
                    <a:lnTo>
                      <a:pt x="8095" y="1528"/>
                    </a:lnTo>
                    <a:lnTo>
                      <a:pt x="8098" y="1549"/>
                    </a:lnTo>
                    <a:lnTo>
                      <a:pt x="8099" y="1570"/>
                    </a:lnTo>
                    <a:lnTo>
                      <a:pt x="8100" y="1590"/>
                    </a:lnTo>
                    <a:lnTo>
                      <a:pt x="8100" y="1611"/>
                    </a:lnTo>
                    <a:lnTo>
                      <a:pt x="8100" y="1632"/>
                    </a:lnTo>
                    <a:lnTo>
                      <a:pt x="8099" y="1652"/>
                    </a:lnTo>
                    <a:lnTo>
                      <a:pt x="8098" y="1673"/>
                    </a:lnTo>
                    <a:lnTo>
                      <a:pt x="8095" y="1694"/>
                    </a:lnTo>
                    <a:lnTo>
                      <a:pt x="8093" y="1714"/>
                    </a:lnTo>
                    <a:lnTo>
                      <a:pt x="8088" y="1734"/>
                    </a:lnTo>
                    <a:lnTo>
                      <a:pt x="8084" y="1755"/>
                    </a:lnTo>
                    <a:lnTo>
                      <a:pt x="8079" y="1776"/>
                    </a:lnTo>
                    <a:lnTo>
                      <a:pt x="8074" y="1795"/>
                    </a:lnTo>
                    <a:lnTo>
                      <a:pt x="8068" y="1816"/>
                    </a:lnTo>
                    <a:lnTo>
                      <a:pt x="8061" y="1836"/>
                    </a:lnTo>
                    <a:lnTo>
                      <a:pt x="8053" y="1856"/>
                    </a:lnTo>
                    <a:lnTo>
                      <a:pt x="8045" y="1876"/>
                    </a:lnTo>
                    <a:lnTo>
                      <a:pt x="8037" y="1896"/>
                    </a:lnTo>
                    <a:lnTo>
                      <a:pt x="8027" y="1915"/>
                    </a:lnTo>
                    <a:lnTo>
                      <a:pt x="8018" y="1935"/>
                    </a:lnTo>
                    <a:lnTo>
                      <a:pt x="8008" y="1955"/>
                    </a:lnTo>
                    <a:lnTo>
                      <a:pt x="7996" y="1974"/>
                    </a:lnTo>
                    <a:lnTo>
                      <a:pt x="7985" y="1994"/>
                    </a:lnTo>
                    <a:lnTo>
                      <a:pt x="7973" y="2013"/>
                    </a:lnTo>
                    <a:lnTo>
                      <a:pt x="7959" y="2032"/>
                    </a:lnTo>
                    <a:lnTo>
                      <a:pt x="7947" y="2051"/>
                    </a:lnTo>
                    <a:lnTo>
                      <a:pt x="7932" y="2070"/>
                    </a:lnTo>
                    <a:lnTo>
                      <a:pt x="7918" y="2089"/>
                    </a:lnTo>
                    <a:lnTo>
                      <a:pt x="7887" y="2127"/>
                    </a:lnTo>
                    <a:lnTo>
                      <a:pt x="7854" y="2164"/>
                    </a:lnTo>
                    <a:lnTo>
                      <a:pt x="7818" y="2201"/>
                    </a:lnTo>
                    <a:lnTo>
                      <a:pt x="7781" y="2237"/>
                    </a:lnTo>
                    <a:lnTo>
                      <a:pt x="7742" y="2273"/>
                    </a:lnTo>
                    <a:lnTo>
                      <a:pt x="7700" y="2308"/>
                    </a:lnTo>
                    <a:lnTo>
                      <a:pt x="7656" y="2344"/>
                    </a:lnTo>
                    <a:lnTo>
                      <a:pt x="7611" y="2378"/>
                    </a:lnTo>
                    <a:lnTo>
                      <a:pt x="7562" y="2412"/>
                    </a:lnTo>
                    <a:lnTo>
                      <a:pt x="7512" y="2445"/>
                    </a:lnTo>
                    <a:lnTo>
                      <a:pt x="7461" y="2478"/>
                    </a:lnTo>
                    <a:lnTo>
                      <a:pt x="7407" y="2511"/>
                    </a:lnTo>
                    <a:lnTo>
                      <a:pt x="7351" y="2542"/>
                    </a:lnTo>
                    <a:lnTo>
                      <a:pt x="7294" y="2574"/>
                    </a:lnTo>
                    <a:lnTo>
                      <a:pt x="7235" y="2604"/>
                    </a:lnTo>
                    <a:lnTo>
                      <a:pt x="7174" y="2635"/>
                    </a:lnTo>
                    <a:lnTo>
                      <a:pt x="7111" y="2664"/>
                    </a:lnTo>
                    <a:lnTo>
                      <a:pt x="7046" y="2693"/>
                    </a:lnTo>
                    <a:lnTo>
                      <a:pt x="6980" y="2722"/>
                    </a:lnTo>
                    <a:lnTo>
                      <a:pt x="6912" y="2749"/>
                    </a:lnTo>
                    <a:lnTo>
                      <a:pt x="6842" y="2776"/>
                    </a:lnTo>
                    <a:lnTo>
                      <a:pt x="6771" y="2803"/>
                    </a:lnTo>
                    <a:lnTo>
                      <a:pt x="6698" y="2829"/>
                    </a:lnTo>
                    <a:lnTo>
                      <a:pt x="6624" y="2854"/>
                    </a:lnTo>
                    <a:lnTo>
                      <a:pt x="6548" y="2878"/>
                    </a:lnTo>
                    <a:lnTo>
                      <a:pt x="6471" y="2901"/>
                    </a:lnTo>
                    <a:lnTo>
                      <a:pt x="6392" y="2924"/>
                    </a:lnTo>
                    <a:lnTo>
                      <a:pt x="6312" y="2947"/>
                    </a:lnTo>
                    <a:lnTo>
                      <a:pt x="6231" y="2968"/>
                    </a:lnTo>
                    <a:lnTo>
                      <a:pt x="6148" y="2988"/>
                    </a:lnTo>
                    <a:lnTo>
                      <a:pt x="6063" y="3008"/>
                    </a:lnTo>
                    <a:lnTo>
                      <a:pt x="5978" y="3028"/>
                    </a:lnTo>
                    <a:lnTo>
                      <a:pt x="5891" y="3045"/>
                    </a:lnTo>
                    <a:lnTo>
                      <a:pt x="5803" y="3063"/>
                    </a:lnTo>
                    <a:lnTo>
                      <a:pt x="5714" y="3079"/>
                    </a:lnTo>
                    <a:lnTo>
                      <a:pt x="5624" y="3096"/>
                    </a:lnTo>
                    <a:lnTo>
                      <a:pt x="5532" y="3110"/>
                    </a:lnTo>
                    <a:lnTo>
                      <a:pt x="5440" y="3125"/>
                    </a:lnTo>
                    <a:lnTo>
                      <a:pt x="5347" y="3137"/>
                    </a:lnTo>
                    <a:lnTo>
                      <a:pt x="5252" y="3150"/>
                    </a:lnTo>
                    <a:lnTo>
                      <a:pt x="5157" y="3161"/>
                    </a:lnTo>
                    <a:lnTo>
                      <a:pt x="5061" y="3171"/>
                    </a:lnTo>
                    <a:lnTo>
                      <a:pt x="4963" y="3181"/>
                    </a:lnTo>
                    <a:lnTo>
                      <a:pt x="4865" y="3190"/>
                    </a:lnTo>
                    <a:lnTo>
                      <a:pt x="4766" y="3197"/>
                    </a:lnTo>
                    <a:lnTo>
                      <a:pt x="4665" y="3203"/>
                    </a:lnTo>
                    <a:lnTo>
                      <a:pt x="4565" y="3210"/>
                    </a:lnTo>
                    <a:lnTo>
                      <a:pt x="4464" y="3214"/>
                    </a:lnTo>
                    <a:lnTo>
                      <a:pt x="4361" y="3218"/>
                    </a:lnTo>
                    <a:lnTo>
                      <a:pt x="4258" y="3220"/>
                    </a:lnTo>
                    <a:lnTo>
                      <a:pt x="4154" y="3222"/>
                    </a:lnTo>
                    <a:lnTo>
                      <a:pt x="4050" y="3222"/>
                    </a:lnTo>
                    <a:lnTo>
                      <a:pt x="3945" y="3222"/>
                    </a:lnTo>
                    <a:lnTo>
                      <a:pt x="3842" y="3220"/>
                    </a:lnTo>
                    <a:lnTo>
                      <a:pt x="3739" y="3218"/>
                    </a:lnTo>
                    <a:lnTo>
                      <a:pt x="3637" y="3214"/>
                    </a:lnTo>
                    <a:lnTo>
                      <a:pt x="3536" y="3210"/>
                    </a:lnTo>
                    <a:lnTo>
                      <a:pt x="3434" y="3203"/>
                    </a:lnTo>
                    <a:lnTo>
                      <a:pt x="3335" y="3197"/>
                    </a:lnTo>
                    <a:lnTo>
                      <a:pt x="3236" y="3190"/>
                    </a:lnTo>
                    <a:lnTo>
                      <a:pt x="3137" y="3181"/>
                    </a:lnTo>
                    <a:lnTo>
                      <a:pt x="3040" y="3171"/>
                    </a:lnTo>
                    <a:lnTo>
                      <a:pt x="2944" y="3161"/>
                    </a:lnTo>
                    <a:lnTo>
                      <a:pt x="2848" y="3150"/>
                    </a:lnTo>
                    <a:lnTo>
                      <a:pt x="2754" y="3137"/>
                    </a:lnTo>
                    <a:lnTo>
                      <a:pt x="2659" y="3125"/>
                    </a:lnTo>
                    <a:lnTo>
                      <a:pt x="2567" y="3110"/>
                    </a:lnTo>
                    <a:lnTo>
                      <a:pt x="2476" y="3096"/>
                    </a:lnTo>
                    <a:lnTo>
                      <a:pt x="2386" y="3079"/>
                    </a:lnTo>
                    <a:lnTo>
                      <a:pt x="2296" y="3063"/>
                    </a:lnTo>
                    <a:lnTo>
                      <a:pt x="2208" y="3045"/>
                    </a:lnTo>
                    <a:lnTo>
                      <a:pt x="2123" y="3028"/>
                    </a:lnTo>
                    <a:lnTo>
                      <a:pt x="2037" y="3008"/>
                    </a:lnTo>
                    <a:lnTo>
                      <a:pt x="1953" y="2988"/>
                    </a:lnTo>
                    <a:lnTo>
                      <a:pt x="1870" y="2968"/>
                    </a:lnTo>
                    <a:lnTo>
                      <a:pt x="1788" y="2947"/>
                    </a:lnTo>
                    <a:lnTo>
                      <a:pt x="1708" y="2924"/>
                    </a:lnTo>
                    <a:lnTo>
                      <a:pt x="1629" y="2901"/>
                    </a:lnTo>
                    <a:lnTo>
                      <a:pt x="1553" y="2878"/>
                    </a:lnTo>
                    <a:lnTo>
                      <a:pt x="1476" y="2854"/>
                    </a:lnTo>
                    <a:lnTo>
                      <a:pt x="1401" y="2829"/>
                    </a:lnTo>
                    <a:lnTo>
                      <a:pt x="1329" y="2803"/>
                    </a:lnTo>
                    <a:lnTo>
                      <a:pt x="1258" y="2776"/>
                    </a:lnTo>
                    <a:lnTo>
                      <a:pt x="1188" y="2749"/>
                    </a:lnTo>
                    <a:lnTo>
                      <a:pt x="1120" y="2722"/>
                    </a:lnTo>
                    <a:lnTo>
                      <a:pt x="1054" y="2693"/>
                    </a:lnTo>
                    <a:lnTo>
                      <a:pt x="990" y="2664"/>
                    </a:lnTo>
                    <a:lnTo>
                      <a:pt x="927" y="2635"/>
                    </a:lnTo>
                    <a:lnTo>
                      <a:pt x="866" y="2604"/>
                    </a:lnTo>
                    <a:lnTo>
                      <a:pt x="807" y="2574"/>
                    </a:lnTo>
                    <a:lnTo>
                      <a:pt x="749" y="2542"/>
                    </a:lnTo>
                    <a:lnTo>
                      <a:pt x="693" y="2511"/>
                    </a:lnTo>
                    <a:lnTo>
                      <a:pt x="639" y="2478"/>
                    </a:lnTo>
                    <a:lnTo>
                      <a:pt x="587" y="2445"/>
                    </a:lnTo>
                    <a:lnTo>
                      <a:pt x="538" y="2412"/>
                    </a:lnTo>
                    <a:lnTo>
                      <a:pt x="490" y="2378"/>
                    </a:lnTo>
                    <a:lnTo>
                      <a:pt x="444" y="2344"/>
                    </a:lnTo>
                    <a:lnTo>
                      <a:pt x="400" y="2308"/>
                    </a:lnTo>
                    <a:lnTo>
                      <a:pt x="359" y="2273"/>
                    </a:lnTo>
                    <a:lnTo>
                      <a:pt x="319" y="2237"/>
                    </a:lnTo>
                    <a:lnTo>
                      <a:pt x="281" y="2201"/>
                    </a:lnTo>
                    <a:lnTo>
                      <a:pt x="246" y="2164"/>
                    </a:lnTo>
                    <a:lnTo>
                      <a:pt x="213" y="2127"/>
                    </a:lnTo>
                    <a:lnTo>
                      <a:pt x="183" y="2089"/>
                    </a:lnTo>
                    <a:lnTo>
                      <a:pt x="168" y="2070"/>
                    </a:lnTo>
                    <a:lnTo>
                      <a:pt x="154" y="2051"/>
                    </a:lnTo>
                    <a:lnTo>
                      <a:pt x="140" y="2032"/>
                    </a:lnTo>
                    <a:lnTo>
                      <a:pt x="128" y="2013"/>
                    </a:lnTo>
                    <a:lnTo>
                      <a:pt x="116" y="1994"/>
                    </a:lnTo>
                    <a:lnTo>
                      <a:pt x="104" y="1974"/>
                    </a:lnTo>
                    <a:lnTo>
                      <a:pt x="93" y="1955"/>
                    </a:lnTo>
                    <a:lnTo>
                      <a:pt x="82" y="1935"/>
                    </a:lnTo>
                    <a:lnTo>
                      <a:pt x="72" y="1915"/>
                    </a:lnTo>
                    <a:lnTo>
                      <a:pt x="63" y="1896"/>
                    </a:lnTo>
                    <a:lnTo>
                      <a:pt x="55" y="1876"/>
                    </a:lnTo>
                    <a:lnTo>
                      <a:pt x="46" y="1856"/>
                    </a:lnTo>
                    <a:lnTo>
                      <a:pt x="39" y="1836"/>
                    </a:lnTo>
                    <a:lnTo>
                      <a:pt x="33" y="1816"/>
                    </a:lnTo>
                    <a:lnTo>
                      <a:pt x="27" y="1795"/>
                    </a:lnTo>
                    <a:lnTo>
                      <a:pt x="20" y="1776"/>
                    </a:lnTo>
                    <a:lnTo>
                      <a:pt x="16" y="1755"/>
                    </a:lnTo>
                    <a:lnTo>
                      <a:pt x="12" y="1734"/>
                    </a:lnTo>
                    <a:lnTo>
                      <a:pt x="8" y="1714"/>
                    </a:lnTo>
                    <a:lnTo>
                      <a:pt x="5" y="1694"/>
                    </a:lnTo>
                    <a:lnTo>
                      <a:pt x="3" y="1673"/>
                    </a:lnTo>
                    <a:lnTo>
                      <a:pt x="1" y="1652"/>
                    </a:lnTo>
                    <a:lnTo>
                      <a:pt x="0" y="1632"/>
                    </a:lnTo>
                    <a:lnTo>
                      <a:pt x="0" y="1611"/>
                    </a:lnTo>
                    <a:lnTo>
                      <a:pt x="0" y="1590"/>
                    </a:lnTo>
                    <a:lnTo>
                      <a:pt x="1" y="1570"/>
                    </a:lnTo>
                    <a:lnTo>
                      <a:pt x="3" y="1549"/>
                    </a:lnTo>
                    <a:lnTo>
                      <a:pt x="5" y="1528"/>
                    </a:lnTo>
                    <a:lnTo>
                      <a:pt x="8" y="1508"/>
                    </a:lnTo>
                    <a:lnTo>
                      <a:pt x="12" y="1487"/>
                    </a:lnTo>
                    <a:lnTo>
                      <a:pt x="16" y="1467"/>
                    </a:lnTo>
                    <a:lnTo>
                      <a:pt x="20" y="1447"/>
                    </a:lnTo>
                    <a:lnTo>
                      <a:pt x="27" y="1427"/>
                    </a:lnTo>
                    <a:lnTo>
                      <a:pt x="33" y="1406"/>
                    </a:lnTo>
                    <a:lnTo>
                      <a:pt x="39" y="1386"/>
                    </a:lnTo>
                    <a:lnTo>
                      <a:pt x="46" y="1366"/>
                    </a:lnTo>
                    <a:lnTo>
                      <a:pt x="55" y="1346"/>
                    </a:lnTo>
                    <a:lnTo>
                      <a:pt x="63" y="1326"/>
                    </a:lnTo>
                    <a:lnTo>
                      <a:pt x="72" y="1307"/>
                    </a:lnTo>
                    <a:lnTo>
                      <a:pt x="82" y="1287"/>
                    </a:lnTo>
                    <a:lnTo>
                      <a:pt x="93" y="1267"/>
                    </a:lnTo>
                    <a:lnTo>
                      <a:pt x="104" y="1248"/>
                    </a:lnTo>
                    <a:lnTo>
                      <a:pt x="116" y="1228"/>
                    </a:lnTo>
                    <a:lnTo>
                      <a:pt x="128" y="1210"/>
                    </a:lnTo>
                    <a:lnTo>
                      <a:pt x="140" y="1190"/>
                    </a:lnTo>
                    <a:lnTo>
                      <a:pt x="154" y="1170"/>
                    </a:lnTo>
                    <a:lnTo>
                      <a:pt x="168" y="1152"/>
                    </a:lnTo>
                    <a:lnTo>
                      <a:pt x="183" y="1133"/>
                    </a:lnTo>
                    <a:lnTo>
                      <a:pt x="213" y="1095"/>
                    </a:lnTo>
                    <a:lnTo>
                      <a:pt x="246" y="1057"/>
                    </a:lnTo>
                    <a:lnTo>
                      <a:pt x="281" y="1021"/>
                    </a:lnTo>
                    <a:lnTo>
                      <a:pt x="319" y="985"/>
                    </a:lnTo>
                    <a:lnTo>
                      <a:pt x="359" y="949"/>
                    </a:lnTo>
                    <a:lnTo>
                      <a:pt x="400" y="914"/>
                    </a:lnTo>
                    <a:lnTo>
                      <a:pt x="444" y="878"/>
                    </a:lnTo>
                    <a:lnTo>
                      <a:pt x="490" y="844"/>
                    </a:lnTo>
                    <a:lnTo>
                      <a:pt x="538" y="810"/>
                    </a:lnTo>
                    <a:lnTo>
                      <a:pt x="587" y="776"/>
                    </a:lnTo>
                    <a:lnTo>
                      <a:pt x="639" y="744"/>
                    </a:lnTo>
                    <a:lnTo>
                      <a:pt x="693" y="711"/>
                    </a:lnTo>
                    <a:lnTo>
                      <a:pt x="749" y="679"/>
                    </a:lnTo>
                    <a:lnTo>
                      <a:pt x="807" y="648"/>
                    </a:lnTo>
                    <a:lnTo>
                      <a:pt x="866" y="617"/>
                    </a:lnTo>
                    <a:lnTo>
                      <a:pt x="927" y="587"/>
                    </a:lnTo>
                    <a:lnTo>
                      <a:pt x="990" y="558"/>
                    </a:lnTo>
                    <a:lnTo>
                      <a:pt x="1054" y="529"/>
                    </a:lnTo>
                    <a:lnTo>
                      <a:pt x="1120" y="500"/>
                    </a:lnTo>
                    <a:lnTo>
                      <a:pt x="1188" y="473"/>
                    </a:lnTo>
                    <a:lnTo>
                      <a:pt x="1258" y="445"/>
                    </a:lnTo>
                    <a:lnTo>
                      <a:pt x="1329" y="419"/>
                    </a:lnTo>
                    <a:lnTo>
                      <a:pt x="1401" y="393"/>
                    </a:lnTo>
                    <a:lnTo>
                      <a:pt x="1476" y="368"/>
                    </a:lnTo>
                    <a:lnTo>
                      <a:pt x="1553" y="343"/>
                    </a:lnTo>
                    <a:lnTo>
                      <a:pt x="1629" y="321"/>
                    </a:lnTo>
                    <a:lnTo>
                      <a:pt x="1708" y="298"/>
                    </a:lnTo>
                    <a:lnTo>
                      <a:pt x="1788" y="275"/>
                    </a:lnTo>
                    <a:lnTo>
                      <a:pt x="1870" y="254"/>
                    </a:lnTo>
                    <a:lnTo>
                      <a:pt x="1953" y="234"/>
                    </a:lnTo>
                    <a:lnTo>
                      <a:pt x="2037" y="213"/>
                    </a:lnTo>
                    <a:lnTo>
                      <a:pt x="2123" y="194"/>
                    </a:lnTo>
                    <a:lnTo>
                      <a:pt x="2208" y="176"/>
                    </a:lnTo>
                    <a:lnTo>
                      <a:pt x="2296" y="159"/>
                    </a:lnTo>
                    <a:lnTo>
                      <a:pt x="2386" y="143"/>
                    </a:lnTo>
                    <a:lnTo>
                      <a:pt x="2476" y="126"/>
                    </a:lnTo>
                    <a:lnTo>
                      <a:pt x="2567" y="112"/>
                    </a:lnTo>
                    <a:lnTo>
                      <a:pt x="2659" y="97"/>
                    </a:lnTo>
                    <a:lnTo>
                      <a:pt x="2754" y="85"/>
                    </a:lnTo>
                    <a:lnTo>
                      <a:pt x="2848" y="72"/>
                    </a:lnTo>
                    <a:lnTo>
                      <a:pt x="2944" y="61"/>
                    </a:lnTo>
                    <a:lnTo>
                      <a:pt x="3040" y="51"/>
                    </a:lnTo>
                    <a:lnTo>
                      <a:pt x="3137" y="41"/>
                    </a:lnTo>
                    <a:lnTo>
                      <a:pt x="3236" y="32"/>
                    </a:lnTo>
                    <a:lnTo>
                      <a:pt x="3335" y="25"/>
                    </a:lnTo>
                    <a:lnTo>
                      <a:pt x="3434" y="19"/>
                    </a:lnTo>
                    <a:lnTo>
                      <a:pt x="3536" y="12"/>
                    </a:lnTo>
                    <a:lnTo>
                      <a:pt x="3637" y="8"/>
                    </a:lnTo>
                    <a:lnTo>
                      <a:pt x="3739" y="4"/>
                    </a:lnTo>
                    <a:lnTo>
                      <a:pt x="3842" y="2"/>
                    </a:lnTo>
                    <a:lnTo>
                      <a:pt x="3945" y="0"/>
                    </a:lnTo>
                    <a:lnTo>
                      <a:pt x="405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020"/>
              <p:cNvSpPr>
                <a:spLocks/>
              </p:cNvSpPr>
              <p:nvPr/>
            </p:nvSpPr>
            <p:spPr bwMode="auto">
              <a:xfrm>
                <a:off x="2406650" y="3448459"/>
                <a:ext cx="1208087" cy="77788"/>
              </a:xfrm>
              <a:custGeom>
                <a:avLst/>
                <a:gdLst>
                  <a:gd name="T0" fmla="*/ 2413 w 2413"/>
                  <a:gd name="T1" fmla="*/ 0 h 155"/>
                  <a:gd name="T2" fmla="*/ 0 w 2413"/>
                  <a:gd name="T3" fmla="*/ 0 h 155"/>
                  <a:gd name="T4" fmla="*/ 0 w 2413"/>
                  <a:gd name="T5" fmla="*/ 155 h 155"/>
                  <a:gd name="T6" fmla="*/ 2409 w 2413"/>
                  <a:gd name="T7" fmla="*/ 154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13"/>
                  <a:gd name="T13" fmla="*/ 0 h 155"/>
                  <a:gd name="T14" fmla="*/ 2413 w 2413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13" h="155">
                    <a:moveTo>
                      <a:pt x="2413" y="0"/>
                    </a:moveTo>
                    <a:lnTo>
                      <a:pt x="0" y="0"/>
                    </a:lnTo>
                    <a:lnTo>
                      <a:pt x="0" y="155"/>
                    </a:lnTo>
                    <a:lnTo>
                      <a:pt x="2409" y="1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021"/>
              <p:cNvSpPr>
                <a:spLocks/>
              </p:cNvSpPr>
              <p:nvPr/>
            </p:nvSpPr>
            <p:spPr bwMode="auto">
              <a:xfrm>
                <a:off x="1119187" y="2664234"/>
                <a:ext cx="1387475" cy="795338"/>
              </a:xfrm>
              <a:custGeom>
                <a:avLst/>
                <a:gdLst>
                  <a:gd name="T0" fmla="*/ 0 w 2763"/>
                  <a:gd name="T1" fmla="*/ 0 h 1596"/>
                  <a:gd name="T2" fmla="*/ 0 w 2763"/>
                  <a:gd name="T3" fmla="*/ 1596 h 1596"/>
                  <a:gd name="T4" fmla="*/ 2763 w 2763"/>
                  <a:gd name="T5" fmla="*/ 1588 h 1596"/>
                  <a:gd name="T6" fmla="*/ 2763 w 2763"/>
                  <a:gd name="T7" fmla="*/ 0 h 1596"/>
                  <a:gd name="T8" fmla="*/ 0 w 2763"/>
                  <a:gd name="T9" fmla="*/ 0 h 15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63"/>
                  <a:gd name="T16" fmla="*/ 0 h 1596"/>
                  <a:gd name="T17" fmla="*/ 2763 w 2763"/>
                  <a:gd name="T18" fmla="*/ 1596 h 15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63" h="1596">
                    <a:moveTo>
                      <a:pt x="0" y="0"/>
                    </a:moveTo>
                    <a:lnTo>
                      <a:pt x="0" y="1596"/>
                    </a:lnTo>
                    <a:lnTo>
                      <a:pt x="2763" y="1588"/>
                    </a:lnTo>
                    <a:lnTo>
                      <a:pt x="27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022"/>
              <p:cNvSpPr>
                <a:spLocks/>
              </p:cNvSpPr>
              <p:nvPr/>
            </p:nvSpPr>
            <p:spPr bwMode="auto">
              <a:xfrm>
                <a:off x="1081087" y="2664234"/>
                <a:ext cx="77788" cy="831850"/>
              </a:xfrm>
              <a:custGeom>
                <a:avLst/>
                <a:gdLst>
                  <a:gd name="T0" fmla="*/ 78 w 156"/>
                  <a:gd name="T1" fmla="*/ 1518 h 1672"/>
                  <a:gd name="T2" fmla="*/ 156 w 156"/>
                  <a:gd name="T3" fmla="*/ 1596 h 1672"/>
                  <a:gd name="T4" fmla="*/ 156 w 156"/>
                  <a:gd name="T5" fmla="*/ 0 h 1672"/>
                  <a:gd name="T6" fmla="*/ 0 w 156"/>
                  <a:gd name="T7" fmla="*/ 0 h 1672"/>
                  <a:gd name="T8" fmla="*/ 1 w 156"/>
                  <a:gd name="T9" fmla="*/ 1596 h 1672"/>
                  <a:gd name="T10" fmla="*/ 78 w 156"/>
                  <a:gd name="T11" fmla="*/ 1672 h 1672"/>
                  <a:gd name="T12" fmla="*/ 1 w 156"/>
                  <a:gd name="T13" fmla="*/ 1596 h 1672"/>
                  <a:gd name="T14" fmla="*/ 1 w 156"/>
                  <a:gd name="T15" fmla="*/ 1672 h 1672"/>
                  <a:gd name="T16" fmla="*/ 78 w 156"/>
                  <a:gd name="T17" fmla="*/ 1672 h 1672"/>
                  <a:gd name="T18" fmla="*/ 78 w 156"/>
                  <a:gd name="T19" fmla="*/ 1518 h 16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"/>
                  <a:gd name="T31" fmla="*/ 0 h 1672"/>
                  <a:gd name="T32" fmla="*/ 156 w 156"/>
                  <a:gd name="T33" fmla="*/ 1672 h 16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" h="1672">
                    <a:moveTo>
                      <a:pt x="78" y="1518"/>
                    </a:moveTo>
                    <a:lnTo>
                      <a:pt x="156" y="1596"/>
                    </a:lnTo>
                    <a:lnTo>
                      <a:pt x="156" y="0"/>
                    </a:lnTo>
                    <a:lnTo>
                      <a:pt x="0" y="0"/>
                    </a:lnTo>
                    <a:lnTo>
                      <a:pt x="1" y="1596"/>
                    </a:lnTo>
                    <a:lnTo>
                      <a:pt x="78" y="1672"/>
                    </a:lnTo>
                    <a:lnTo>
                      <a:pt x="1" y="1596"/>
                    </a:lnTo>
                    <a:lnTo>
                      <a:pt x="1" y="1672"/>
                    </a:lnTo>
                    <a:lnTo>
                      <a:pt x="78" y="1672"/>
                    </a:lnTo>
                    <a:lnTo>
                      <a:pt x="78" y="151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023"/>
              <p:cNvSpPr>
                <a:spLocks/>
              </p:cNvSpPr>
              <p:nvPr/>
            </p:nvSpPr>
            <p:spPr bwMode="auto">
              <a:xfrm>
                <a:off x="1119187" y="3416709"/>
                <a:ext cx="1425575" cy="79375"/>
              </a:xfrm>
              <a:custGeom>
                <a:avLst/>
                <a:gdLst>
                  <a:gd name="T0" fmla="*/ 2685 w 2840"/>
                  <a:gd name="T1" fmla="*/ 76 h 160"/>
                  <a:gd name="T2" fmla="*/ 2763 w 2840"/>
                  <a:gd name="T3" fmla="*/ 0 h 160"/>
                  <a:gd name="T4" fmla="*/ 0 w 2840"/>
                  <a:gd name="T5" fmla="*/ 6 h 160"/>
                  <a:gd name="T6" fmla="*/ 0 w 2840"/>
                  <a:gd name="T7" fmla="*/ 160 h 160"/>
                  <a:gd name="T8" fmla="*/ 2763 w 2840"/>
                  <a:gd name="T9" fmla="*/ 154 h 160"/>
                  <a:gd name="T10" fmla="*/ 2840 w 2840"/>
                  <a:gd name="T11" fmla="*/ 76 h 160"/>
                  <a:gd name="T12" fmla="*/ 2763 w 2840"/>
                  <a:gd name="T13" fmla="*/ 154 h 160"/>
                  <a:gd name="T14" fmla="*/ 2840 w 2840"/>
                  <a:gd name="T15" fmla="*/ 154 h 160"/>
                  <a:gd name="T16" fmla="*/ 2840 w 2840"/>
                  <a:gd name="T17" fmla="*/ 76 h 160"/>
                  <a:gd name="T18" fmla="*/ 2685 w 2840"/>
                  <a:gd name="T19" fmla="*/ 76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40"/>
                  <a:gd name="T31" fmla="*/ 0 h 160"/>
                  <a:gd name="T32" fmla="*/ 2840 w 2840"/>
                  <a:gd name="T33" fmla="*/ 160 h 1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40" h="160">
                    <a:moveTo>
                      <a:pt x="2685" y="76"/>
                    </a:moveTo>
                    <a:lnTo>
                      <a:pt x="2763" y="0"/>
                    </a:lnTo>
                    <a:lnTo>
                      <a:pt x="0" y="6"/>
                    </a:lnTo>
                    <a:lnTo>
                      <a:pt x="0" y="160"/>
                    </a:lnTo>
                    <a:lnTo>
                      <a:pt x="2763" y="154"/>
                    </a:lnTo>
                    <a:lnTo>
                      <a:pt x="2840" y="76"/>
                    </a:lnTo>
                    <a:lnTo>
                      <a:pt x="2763" y="154"/>
                    </a:lnTo>
                    <a:lnTo>
                      <a:pt x="2840" y="154"/>
                    </a:lnTo>
                    <a:lnTo>
                      <a:pt x="2840" y="76"/>
                    </a:lnTo>
                    <a:lnTo>
                      <a:pt x="2685" y="7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024"/>
              <p:cNvSpPr>
                <a:spLocks/>
              </p:cNvSpPr>
              <p:nvPr/>
            </p:nvSpPr>
            <p:spPr bwMode="auto">
              <a:xfrm>
                <a:off x="2466975" y="2627722"/>
                <a:ext cx="77787" cy="827087"/>
              </a:xfrm>
              <a:custGeom>
                <a:avLst/>
                <a:gdLst>
                  <a:gd name="T0" fmla="*/ 78 w 155"/>
                  <a:gd name="T1" fmla="*/ 154 h 1664"/>
                  <a:gd name="T2" fmla="*/ 0 w 155"/>
                  <a:gd name="T3" fmla="*/ 76 h 1664"/>
                  <a:gd name="T4" fmla="*/ 0 w 155"/>
                  <a:gd name="T5" fmla="*/ 1664 h 1664"/>
                  <a:gd name="T6" fmla="*/ 155 w 155"/>
                  <a:gd name="T7" fmla="*/ 1664 h 1664"/>
                  <a:gd name="T8" fmla="*/ 155 w 155"/>
                  <a:gd name="T9" fmla="*/ 76 h 1664"/>
                  <a:gd name="T10" fmla="*/ 78 w 155"/>
                  <a:gd name="T11" fmla="*/ 0 h 1664"/>
                  <a:gd name="T12" fmla="*/ 155 w 155"/>
                  <a:gd name="T13" fmla="*/ 76 h 1664"/>
                  <a:gd name="T14" fmla="*/ 155 w 155"/>
                  <a:gd name="T15" fmla="*/ 0 h 1664"/>
                  <a:gd name="T16" fmla="*/ 78 w 155"/>
                  <a:gd name="T17" fmla="*/ 0 h 1664"/>
                  <a:gd name="T18" fmla="*/ 78 w 155"/>
                  <a:gd name="T19" fmla="*/ 154 h 16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5"/>
                  <a:gd name="T31" fmla="*/ 0 h 1664"/>
                  <a:gd name="T32" fmla="*/ 155 w 155"/>
                  <a:gd name="T33" fmla="*/ 1664 h 16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5" h="1664">
                    <a:moveTo>
                      <a:pt x="78" y="154"/>
                    </a:moveTo>
                    <a:lnTo>
                      <a:pt x="0" y="76"/>
                    </a:lnTo>
                    <a:lnTo>
                      <a:pt x="0" y="1664"/>
                    </a:lnTo>
                    <a:lnTo>
                      <a:pt x="155" y="1664"/>
                    </a:lnTo>
                    <a:lnTo>
                      <a:pt x="155" y="76"/>
                    </a:lnTo>
                    <a:lnTo>
                      <a:pt x="78" y="0"/>
                    </a:lnTo>
                    <a:lnTo>
                      <a:pt x="155" y="76"/>
                    </a:lnTo>
                    <a:lnTo>
                      <a:pt x="155" y="0"/>
                    </a:lnTo>
                    <a:lnTo>
                      <a:pt x="78" y="0"/>
                    </a:lnTo>
                    <a:lnTo>
                      <a:pt x="78" y="15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025"/>
              <p:cNvSpPr>
                <a:spLocks/>
              </p:cNvSpPr>
              <p:nvPr/>
            </p:nvSpPr>
            <p:spPr bwMode="auto">
              <a:xfrm>
                <a:off x="1081087" y="2624547"/>
                <a:ext cx="1425575" cy="77787"/>
              </a:xfrm>
              <a:custGeom>
                <a:avLst/>
                <a:gdLst>
                  <a:gd name="T0" fmla="*/ 156 w 2841"/>
                  <a:gd name="T1" fmla="*/ 77 h 155"/>
                  <a:gd name="T2" fmla="*/ 78 w 2841"/>
                  <a:gd name="T3" fmla="*/ 154 h 155"/>
                  <a:gd name="T4" fmla="*/ 2841 w 2841"/>
                  <a:gd name="T5" fmla="*/ 155 h 155"/>
                  <a:gd name="T6" fmla="*/ 2841 w 2841"/>
                  <a:gd name="T7" fmla="*/ 1 h 155"/>
                  <a:gd name="T8" fmla="*/ 78 w 2841"/>
                  <a:gd name="T9" fmla="*/ 0 h 155"/>
                  <a:gd name="T10" fmla="*/ 0 w 2841"/>
                  <a:gd name="T11" fmla="*/ 77 h 155"/>
                  <a:gd name="T12" fmla="*/ 78 w 2841"/>
                  <a:gd name="T13" fmla="*/ 0 h 155"/>
                  <a:gd name="T14" fmla="*/ 0 w 2841"/>
                  <a:gd name="T15" fmla="*/ 0 h 155"/>
                  <a:gd name="T16" fmla="*/ 0 w 2841"/>
                  <a:gd name="T17" fmla="*/ 77 h 155"/>
                  <a:gd name="T18" fmla="*/ 156 w 2841"/>
                  <a:gd name="T19" fmla="*/ 7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41"/>
                  <a:gd name="T31" fmla="*/ 0 h 155"/>
                  <a:gd name="T32" fmla="*/ 2841 w 2841"/>
                  <a:gd name="T33" fmla="*/ 155 h 1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41" h="155">
                    <a:moveTo>
                      <a:pt x="156" y="77"/>
                    </a:moveTo>
                    <a:lnTo>
                      <a:pt x="78" y="154"/>
                    </a:lnTo>
                    <a:lnTo>
                      <a:pt x="2841" y="155"/>
                    </a:lnTo>
                    <a:lnTo>
                      <a:pt x="2841" y="1"/>
                    </a:lnTo>
                    <a:lnTo>
                      <a:pt x="78" y="0"/>
                    </a:lnTo>
                    <a:lnTo>
                      <a:pt x="0" y="77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77"/>
                    </a:lnTo>
                    <a:lnTo>
                      <a:pt x="156" y="7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026"/>
              <p:cNvSpPr>
                <a:spLocks/>
              </p:cNvSpPr>
              <p:nvPr/>
            </p:nvSpPr>
            <p:spPr bwMode="auto">
              <a:xfrm>
                <a:off x="1943100" y="2961097"/>
                <a:ext cx="1077912" cy="687387"/>
              </a:xfrm>
              <a:custGeom>
                <a:avLst/>
                <a:gdLst>
                  <a:gd name="T0" fmla="*/ 2148 w 2151"/>
                  <a:gd name="T1" fmla="*/ 677 h 1381"/>
                  <a:gd name="T2" fmla="*/ 998 w 2151"/>
                  <a:gd name="T3" fmla="*/ 0 h 1381"/>
                  <a:gd name="T4" fmla="*/ 0 w 2151"/>
                  <a:gd name="T5" fmla="*/ 677 h 1381"/>
                  <a:gd name="T6" fmla="*/ 954 w 2151"/>
                  <a:gd name="T7" fmla="*/ 1381 h 1381"/>
                  <a:gd name="T8" fmla="*/ 2151 w 2151"/>
                  <a:gd name="T9" fmla="*/ 1381 h 1381"/>
                  <a:gd name="T10" fmla="*/ 2148 w 2151"/>
                  <a:gd name="T11" fmla="*/ 677 h 13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51"/>
                  <a:gd name="T19" fmla="*/ 0 h 1381"/>
                  <a:gd name="T20" fmla="*/ 2151 w 2151"/>
                  <a:gd name="T21" fmla="*/ 1381 h 13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51" h="1381">
                    <a:moveTo>
                      <a:pt x="2148" y="677"/>
                    </a:moveTo>
                    <a:lnTo>
                      <a:pt x="998" y="0"/>
                    </a:lnTo>
                    <a:lnTo>
                      <a:pt x="0" y="677"/>
                    </a:lnTo>
                    <a:lnTo>
                      <a:pt x="954" y="1381"/>
                    </a:lnTo>
                    <a:lnTo>
                      <a:pt x="2151" y="1381"/>
                    </a:lnTo>
                    <a:lnTo>
                      <a:pt x="2148" y="6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27"/>
              <p:cNvSpPr>
                <a:spLocks/>
              </p:cNvSpPr>
              <p:nvPr/>
            </p:nvSpPr>
            <p:spPr bwMode="auto">
              <a:xfrm>
                <a:off x="2436812" y="2951572"/>
                <a:ext cx="587375" cy="352425"/>
              </a:xfrm>
              <a:custGeom>
                <a:avLst/>
                <a:gdLst>
                  <a:gd name="T0" fmla="*/ 17 w 1167"/>
                  <a:gd name="T1" fmla="*/ 30 h 707"/>
                  <a:gd name="T2" fmla="*/ 1 w 1167"/>
                  <a:gd name="T3" fmla="*/ 31 h 707"/>
                  <a:gd name="T4" fmla="*/ 1152 w 1167"/>
                  <a:gd name="T5" fmla="*/ 707 h 707"/>
                  <a:gd name="T6" fmla="*/ 1167 w 1167"/>
                  <a:gd name="T7" fmla="*/ 681 h 707"/>
                  <a:gd name="T8" fmla="*/ 16 w 1167"/>
                  <a:gd name="T9" fmla="*/ 4 h 707"/>
                  <a:gd name="T10" fmla="*/ 0 w 1167"/>
                  <a:gd name="T11" fmla="*/ 5 h 707"/>
                  <a:gd name="T12" fmla="*/ 16 w 1167"/>
                  <a:gd name="T13" fmla="*/ 4 h 707"/>
                  <a:gd name="T14" fmla="*/ 8 w 1167"/>
                  <a:gd name="T15" fmla="*/ 0 h 707"/>
                  <a:gd name="T16" fmla="*/ 0 w 1167"/>
                  <a:gd name="T17" fmla="*/ 5 h 707"/>
                  <a:gd name="T18" fmla="*/ 17 w 1167"/>
                  <a:gd name="T19" fmla="*/ 30 h 7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67"/>
                  <a:gd name="T31" fmla="*/ 0 h 707"/>
                  <a:gd name="T32" fmla="*/ 1167 w 1167"/>
                  <a:gd name="T33" fmla="*/ 707 h 7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67" h="707">
                    <a:moveTo>
                      <a:pt x="17" y="30"/>
                    </a:moveTo>
                    <a:lnTo>
                      <a:pt x="1" y="31"/>
                    </a:lnTo>
                    <a:lnTo>
                      <a:pt x="1152" y="707"/>
                    </a:lnTo>
                    <a:lnTo>
                      <a:pt x="1167" y="681"/>
                    </a:lnTo>
                    <a:lnTo>
                      <a:pt x="16" y="4"/>
                    </a:lnTo>
                    <a:lnTo>
                      <a:pt x="0" y="5"/>
                    </a:lnTo>
                    <a:lnTo>
                      <a:pt x="16" y="4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28"/>
              <p:cNvSpPr>
                <a:spLocks/>
              </p:cNvSpPr>
              <p:nvPr/>
            </p:nvSpPr>
            <p:spPr bwMode="auto">
              <a:xfrm>
                <a:off x="1930400" y="2954747"/>
                <a:ext cx="517525" cy="349250"/>
              </a:xfrm>
              <a:custGeom>
                <a:avLst/>
                <a:gdLst>
                  <a:gd name="T0" fmla="*/ 35 w 1032"/>
                  <a:gd name="T1" fmla="*/ 676 h 701"/>
                  <a:gd name="T2" fmla="*/ 34 w 1032"/>
                  <a:gd name="T3" fmla="*/ 701 h 701"/>
                  <a:gd name="T4" fmla="*/ 1032 w 1032"/>
                  <a:gd name="T5" fmla="*/ 25 h 701"/>
                  <a:gd name="T6" fmla="*/ 1015 w 1032"/>
                  <a:gd name="T7" fmla="*/ 0 h 701"/>
                  <a:gd name="T8" fmla="*/ 17 w 1032"/>
                  <a:gd name="T9" fmla="*/ 676 h 701"/>
                  <a:gd name="T10" fmla="*/ 16 w 1032"/>
                  <a:gd name="T11" fmla="*/ 701 h 701"/>
                  <a:gd name="T12" fmla="*/ 17 w 1032"/>
                  <a:gd name="T13" fmla="*/ 676 h 701"/>
                  <a:gd name="T14" fmla="*/ 0 w 1032"/>
                  <a:gd name="T15" fmla="*/ 689 h 701"/>
                  <a:gd name="T16" fmla="*/ 16 w 1032"/>
                  <a:gd name="T17" fmla="*/ 701 h 701"/>
                  <a:gd name="T18" fmla="*/ 35 w 1032"/>
                  <a:gd name="T19" fmla="*/ 676 h 7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2"/>
                  <a:gd name="T31" fmla="*/ 0 h 701"/>
                  <a:gd name="T32" fmla="*/ 1032 w 1032"/>
                  <a:gd name="T33" fmla="*/ 701 h 7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2" h="701">
                    <a:moveTo>
                      <a:pt x="35" y="676"/>
                    </a:moveTo>
                    <a:lnTo>
                      <a:pt x="34" y="701"/>
                    </a:lnTo>
                    <a:lnTo>
                      <a:pt x="1032" y="25"/>
                    </a:lnTo>
                    <a:lnTo>
                      <a:pt x="1015" y="0"/>
                    </a:lnTo>
                    <a:lnTo>
                      <a:pt x="17" y="676"/>
                    </a:lnTo>
                    <a:lnTo>
                      <a:pt x="16" y="701"/>
                    </a:lnTo>
                    <a:lnTo>
                      <a:pt x="17" y="676"/>
                    </a:lnTo>
                    <a:lnTo>
                      <a:pt x="0" y="689"/>
                    </a:lnTo>
                    <a:lnTo>
                      <a:pt x="16" y="701"/>
                    </a:lnTo>
                    <a:lnTo>
                      <a:pt x="35" y="6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29"/>
              <p:cNvSpPr>
                <a:spLocks/>
              </p:cNvSpPr>
              <p:nvPr/>
            </p:nvSpPr>
            <p:spPr bwMode="auto">
              <a:xfrm>
                <a:off x="1936750" y="3291297"/>
                <a:ext cx="488950" cy="363537"/>
              </a:xfrm>
              <a:custGeom>
                <a:avLst/>
                <a:gdLst>
                  <a:gd name="T0" fmla="*/ 964 w 973"/>
                  <a:gd name="T1" fmla="*/ 701 h 731"/>
                  <a:gd name="T2" fmla="*/ 973 w 973"/>
                  <a:gd name="T3" fmla="*/ 704 h 731"/>
                  <a:gd name="T4" fmla="*/ 19 w 973"/>
                  <a:gd name="T5" fmla="*/ 0 h 731"/>
                  <a:gd name="T6" fmla="*/ 0 w 973"/>
                  <a:gd name="T7" fmla="*/ 25 h 731"/>
                  <a:gd name="T8" fmla="*/ 955 w 973"/>
                  <a:gd name="T9" fmla="*/ 729 h 731"/>
                  <a:gd name="T10" fmla="*/ 964 w 973"/>
                  <a:gd name="T11" fmla="*/ 731 h 731"/>
                  <a:gd name="T12" fmla="*/ 955 w 973"/>
                  <a:gd name="T13" fmla="*/ 729 h 731"/>
                  <a:gd name="T14" fmla="*/ 959 w 973"/>
                  <a:gd name="T15" fmla="*/ 731 h 731"/>
                  <a:gd name="T16" fmla="*/ 964 w 973"/>
                  <a:gd name="T17" fmla="*/ 731 h 731"/>
                  <a:gd name="T18" fmla="*/ 964 w 973"/>
                  <a:gd name="T19" fmla="*/ 701 h 7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3"/>
                  <a:gd name="T31" fmla="*/ 0 h 731"/>
                  <a:gd name="T32" fmla="*/ 973 w 973"/>
                  <a:gd name="T33" fmla="*/ 731 h 7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3" h="731">
                    <a:moveTo>
                      <a:pt x="964" y="701"/>
                    </a:moveTo>
                    <a:lnTo>
                      <a:pt x="973" y="704"/>
                    </a:lnTo>
                    <a:lnTo>
                      <a:pt x="19" y="0"/>
                    </a:lnTo>
                    <a:lnTo>
                      <a:pt x="0" y="25"/>
                    </a:lnTo>
                    <a:lnTo>
                      <a:pt x="955" y="729"/>
                    </a:lnTo>
                    <a:lnTo>
                      <a:pt x="964" y="731"/>
                    </a:lnTo>
                    <a:lnTo>
                      <a:pt x="955" y="729"/>
                    </a:lnTo>
                    <a:lnTo>
                      <a:pt x="959" y="731"/>
                    </a:lnTo>
                    <a:lnTo>
                      <a:pt x="964" y="731"/>
                    </a:lnTo>
                    <a:lnTo>
                      <a:pt x="964" y="7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030"/>
              <p:cNvSpPr>
                <a:spLocks/>
              </p:cNvSpPr>
              <p:nvPr/>
            </p:nvSpPr>
            <p:spPr bwMode="auto">
              <a:xfrm>
                <a:off x="2422525" y="3640547"/>
                <a:ext cx="608012" cy="14287"/>
              </a:xfrm>
              <a:custGeom>
                <a:avLst/>
                <a:gdLst>
                  <a:gd name="T0" fmla="*/ 1182 w 1213"/>
                  <a:gd name="T1" fmla="*/ 16 h 30"/>
                  <a:gd name="T2" fmla="*/ 1197 w 1213"/>
                  <a:gd name="T3" fmla="*/ 0 h 30"/>
                  <a:gd name="T4" fmla="*/ 0 w 1213"/>
                  <a:gd name="T5" fmla="*/ 0 h 30"/>
                  <a:gd name="T6" fmla="*/ 0 w 1213"/>
                  <a:gd name="T7" fmla="*/ 30 h 30"/>
                  <a:gd name="T8" fmla="*/ 1197 w 1213"/>
                  <a:gd name="T9" fmla="*/ 30 h 30"/>
                  <a:gd name="T10" fmla="*/ 1213 w 1213"/>
                  <a:gd name="T11" fmla="*/ 16 h 30"/>
                  <a:gd name="T12" fmla="*/ 1197 w 1213"/>
                  <a:gd name="T13" fmla="*/ 30 h 30"/>
                  <a:gd name="T14" fmla="*/ 1213 w 1213"/>
                  <a:gd name="T15" fmla="*/ 30 h 30"/>
                  <a:gd name="T16" fmla="*/ 1213 w 1213"/>
                  <a:gd name="T17" fmla="*/ 16 h 30"/>
                  <a:gd name="T18" fmla="*/ 1182 w 1213"/>
                  <a:gd name="T19" fmla="*/ 16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3"/>
                  <a:gd name="T31" fmla="*/ 0 h 30"/>
                  <a:gd name="T32" fmla="*/ 1213 w 1213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3" h="30">
                    <a:moveTo>
                      <a:pt x="1182" y="16"/>
                    </a:moveTo>
                    <a:lnTo>
                      <a:pt x="1197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197" y="30"/>
                    </a:lnTo>
                    <a:lnTo>
                      <a:pt x="1213" y="16"/>
                    </a:lnTo>
                    <a:lnTo>
                      <a:pt x="1197" y="30"/>
                    </a:lnTo>
                    <a:lnTo>
                      <a:pt x="1213" y="30"/>
                    </a:lnTo>
                    <a:lnTo>
                      <a:pt x="1213" y="16"/>
                    </a:lnTo>
                    <a:lnTo>
                      <a:pt x="118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031"/>
              <p:cNvSpPr>
                <a:spLocks/>
              </p:cNvSpPr>
              <p:nvPr/>
            </p:nvSpPr>
            <p:spPr bwMode="auto">
              <a:xfrm>
                <a:off x="3011487" y="3291297"/>
                <a:ext cx="19050" cy="357187"/>
              </a:xfrm>
              <a:custGeom>
                <a:avLst/>
                <a:gdLst>
                  <a:gd name="T0" fmla="*/ 8 w 34"/>
                  <a:gd name="T1" fmla="*/ 26 h 717"/>
                  <a:gd name="T2" fmla="*/ 0 w 34"/>
                  <a:gd name="T3" fmla="*/ 13 h 717"/>
                  <a:gd name="T4" fmla="*/ 3 w 34"/>
                  <a:gd name="T5" fmla="*/ 717 h 717"/>
                  <a:gd name="T6" fmla="*/ 34 w 34"/>
                  <a:gd name="T7" fmla="*/ 717 h 717"/>
                  <a:gd name="T8" fmla="*/ 31 w 34"/>
                  <a:gd name="T9" fmla="*/ 13 h 717"/>
                  <a:gd name="T10" fmla="*/ 23 w 34"/>
                  <a:gd name="T11" fmla="*/ 0 h 717"/>
                  <a:gd name="T12" fmla="*/ 31 w 34"/>
                  <a:gd name="T13" fmla="*/ 13 h 717"/>
                  <a:gd name="T14" fmla="*/ 31 w 34"/>
                  <a:gd name="T15" fmla="*/ 5 h 717"/>
                  <a:gd name="T16" fmla="*/ 23 w 34"/>
                  <a:gd name="T17" fmla="*/ 0 h 717"/>
                  <a:gd name="T18" fmla="*/ 8 w 34"/>
                  <a:gd name="T19" fmla="*/ 26 h 7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717"/>
                  <a:gd name="T32" fmla="*/ 34 w 34"/>
                  <a:gd name="T33" fmla="*/ 717 h 7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717">
                    <a:moveTo>
                      <a:pt x="8" y="26"/>
                    </a:moveTo>
                    <a:lnTo>
                      <a:pt x="0" y="13"/>
                    </a:lnTo>
                    <a:lnTo>
                      <a:pt x="3" y="717"/>
                    </a:lnTo>
                    <a:lnTo>
                      <a:pt x="34" y="717"/>
                    </a:lnTo>
                    <a:lnTo>
                      <a:pt x="31" y="13"/>
                    </a:lnTo>
                    <a:lnTo>
                      <a:pt x="23" y="0"/>
                    </a:lnTo>
                    <a:lnTo>
                      <a:pt x="31" y="13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032"/>
              <p:cNvSpPr>
                <a:spLocks/>
              </p:cNvSpPr>
              <p:nvPr/>
            </p:nvSpPr>
            <p:spPr bwMode="auto">
              <a:xfrm>
                <a:off x="3109912" y="3350034"/>
                <a:ext cx="180975" cy="260350"/>
              </a:xfrm>
              <a:custGeom>
                <a:avLst/>
                <a:gdLst>
                  <a:gd name="T0" fmla="*/ 0 w 357"/>
                  <a:gd name="T1" fmla="*/ 1 h 524"/>
                  <a:gd name="T2" fmla="*/ 0 w 357"/>
                  <a:gd name="T3" fmla="*/ 524 h 524"/>
                  <a:gd name="T4" fmla="*/ 357 w 357"/>
                  <a:gd name="T5" fmla="*/ 524 h 524"/>
                  <a:gd name="T6" fmla="*/ 357 w 357"/>
                  <a:gd name="T7" fmla="*/ 0 h 524"/>
                  <a:gd name="T8" fmla="*/ 0 w 357"/>
                  <a:gd name="T9" fmla="*/ 1 h 5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7"/>
                  <a:gd name="T16" fmla="*/ 0 h 524"/>
                  <a:gd name="T17" fmla="*/ 357 w 357"/>
                  <a:gd name="T18" fmla="*/ 524 h 5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7" h="524">
                    <a:moveTo>
                      <a:pt x="0" y="1"/>
                    </a:moveTo>
                    <a:lnTo>
                      <a:pt x="0" y="524"/>
                    </a:lnTo>
                    <a:lnTo>
                      <a:pt x="357" y="524"/>
                    </a:lnTo>
                    <a:lnTo>
                      <a:pt x="35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033"/>
              <p:cNvSpPr>
                <a:spLocks/>
              </p:cNvSpPr>
              <p:nvPr/>
            </p:nvSpPr>
            <p:spPr bwMode="auto">
              <a:xfrm>
                <a:off x="3109912" y="3350034"/>
                <a:ext cx="180975" cy="260350"/>
              </a:xfrm>
              <a:custGeom>
                <a:avLst/>
                <a:gdLst>
                  <a:gd name="T0" fmla="*/ 0 w 357"/>
                  <a:gd name="T1" fmla="*/ 1 h 524"/>
                  <a:gd name="T2" fmla="*/ 0 w 357"/>
                  <a:gd name="T3" fmla="*/ 524 h 524"/>
                  <a:gd name="T4" fmla="*/ 357 w 357"/>
                  <a:gd name="T5" fmla="*/ 524 h 524"/>
                  <a:gd name="T6" fmla="*/ 357 w 357"/>
                  <a:gd name="T7" fmla="*/ 0 h 524"/>
                  <a:gd name="T8" fmla="*/ 0 w 357"/>
                  <a:gd name="T9" fmla="*/ 1 h 5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7"/>
                  <a:gd name="T16" fmla="*/ 0 h 524"/>
                  <a:gd name="T17" fmla="*/ 357 w 357"/>
                  <a:gd name="T18" fmla="*/ 524 h 5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7" h="524">
                    <a:moveTo>
                      <a:pt x="0" y="1"/>
                    </a:moveTo>
                    <a:lnTo>
                      <a:pt x="0" y="524"/>
                    </a:lnTo>
                    <a:lnTo>
                      <a:pt x="357" y="524"/>
                    </a:lnTo>
                    <a:lnTo>
                      <a:pt x="357" y="0"/>
                    </a:lnTo>
                    <a:lnTo>
                      <a:pt x="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034"/>
              <p:cNvSpPr>
                <a:spLocks/>
              </p:cNvSpPr>
              <p:nvPr/>
            </p:nvSpPr>
            <p:spPr bwMode="auto">
              <a:xfrm>
                <a:off x="2363787" y="3291297"/>
                <a:ext cx="625475" cy="312737"/>
              </a:xfrm>
              <a:custGeom>
                <a:avLst/>
                <a:gdLst>
                  <a:gd name="T0" fmla="*/ 669 w 1246"/>
                  <a:gd name="T1" fmla="*/ 0 h 627"/>
                  <a:gd name="T2" fmla="*/ 945 w 1246"/>
                  <a:gd name="T3" fmla="*/ 69 h 627"/>
                  <a:gd name="T4" fmla="*/ 1246 w 1246"/>
                  <a:gd name="T5" fmla="*/ 527 h 627"/>
                  <a:gd name="T6" fmla="*/ 1202 w 1246"/>
                  <a:gd name="T7" fmla="*/ 545 h 627"/>
                  <a:gd name="T8" fmla="*/ 1156 w 1246"/>
                  <a:gd name="T9" fmla="*/ 561 h 627"/>
                  <a:gd name="T10" fmla="*/ 1112 w 1246"/>
                  <a:gd name="T11" fmla="*/ 576 h 627"/>
                  <a:gd name="T12" fmla="*/ 1067 w 1246"/>
                  <a:gd name="T13" fmla="*/ 589 h 627"/>
                  <a:gd name="T14" fmla="*/ 1022 w 1246"/>
                  <a:gd name="T15" fmla="*/ 601 h 627"/>
                  <a:gd name="T16" fmla="*/ 977 w 1246"/>
                  <a:gd name="T17" fmla="*/ 611 h 627"/>
                  <a:gd name="T18" fmla="*/ 933 w 1246"/>
                  <a:gd name="T19" fmla="*/ 619 h 627"/>
                  <a:gd name="T20" fmla="*/ 887 w 1246"/>
                  <a:gd name="T21" fmla="*/ 627 h 627"/>
                  <a:gd name="T22" fmla="*/ 858 w 1246"/>
                  <a:gd name="T23" fmla="*/ 626 h 627"/>
                  <a:gd name="T24" fmla="*/ 829 w 1246"/>
                  <a:gd name="T25" fmla="*/ 626 h 627"/>
                  <a:gd name="T26" fmla="*/ 800 w 1246"/>
                  <a:gd name="T27" fmla="*/ 623 h 627"/>
                  <a:gd name="T28" fmla="*/ 771 w 1246"/>
                  <a:gd name="T29" fmla="*/ 621 h 627"/>
                  <a:gd name="T30" fmla="*/ 742 w 1246"/>
                  <a:gd name="T31" fmla="*/ 618 h 627"/>
                  <a:gd name="T32" fmla="*/ 714 w 1246"/>
                  <a:gd name="T33" fmla="*/ 615 h 627"/>
                  <a:gd name="T34" fmla="*/ 685 w 1246"/>
                  <a:gd name="T35" fmla="*/ 611 h 627"/>
                  <a:gd name="T36" fmla="*/ 658 w 1246"/>
                  <a:gd name="T37" fmla="*/ 607 h 627"/>
                  <a:gd name="T38" fmla="*/ 630 w 1246"/>
                  <a:gd name="T39" fmla="*/ 602 h 627"/>
                  <a:gd name="T40" fmla="*/ 602 w 1246"/>
                  <a:gd name="T41" fmla="*/ 597 h 627"/>
                  <a:gd name="T42" fmla="*/ 574 w 1246"/>
                  <a:gd name="T43" fmla="*/ 590 h 627"/>
                  <a:gd name="T44" fmla="*/ 546 w 1246"/>
                  <a:gd name="T45" fmla="*/ 584 h 627"/>
                  <a:gd name="T46" fmla="*/ 491 w 1246"/>
                  <a:gd name="T47" fmla="*/ 570 h 627"/>
                  <a:gd name="T48" fmla="*/ 436 w 1246"/>
                  <a:gd name="T49" fmla="*/ 553 h 627"/>
                  <a:gd name="T50" fmla="*/ 407 w 1246"/>
                  <a:gd name="T51" fmla="*/ 540 h 627"/>
                  <a:gd name="T52" fmla="*/ 378 w 1246"/>
                  <a:gd name="T53" fmla="*/ 525 h 627"/>
                  <a:gd name="T54" fmla="*/ 349 w 1246"/>
                  <a:gd name="T55" fmla="*/ 511 h 627"/>
                  <a:gd name="T56" fmla="*/ 321 w 1246"/>
                  <a:gd name="T57" fmla="*/ 494 h 627"/>
                  <a:gd name="T58" fmla="*/ 293 w 1246"/>
                  <a:gd name="T59" fmla="*/ 478 h 627"/>
                  <a:gd name="T60" fmla="*/ 264 w 1246"/>
                  <a:gd name="T61" fmla="*/ 461 h 627"/>
                  <a:gd name="T62" fmla="*/ 236 w 1246"/>
                  <a:gd name="T63" fmla="*/ 443 h 627"/>
                  <a:gd name="T64" fmla="*/ 210 w 1246"/>
                  <a:gd name="T65" fmla="*/ 425 h 627"/>
                  <a:gd name="T66" fmla="*/ 182 w 1246"/>
                  <a:gd name="T67" fmla="*/ 406 h 627"/>
                  <a:gd name="T68" fmla="*/ 155 w 1246"/>
                  <a:gd name="T69" fmla="*/ 387 h 627"/>
                  <a:gd name="T70" fmla="*/ 128 w 1246"/>
                  <a:gd name="T71" fmla="*/ 367 h 627"/>
                  <a:gd name="T72" fmla="*/ 102 w 1246"/>
                  <a:gd name="T73" fmla="*/ 347 h 627"/>
                  <a:gd name="T74" fmla="*/ 50 w 1246"/>
                  <a:gd name="T75" fmla="*/ 306 h 627"/>
                  <a:gd name="T76" fmla="*/ 0 w 1246"/>
                  <a:gd name="T77" fmla="*/ 262 h 627"/>
                  <a:gd name="T78" fmla="*/ 669 w 1246"/>
                  <a:gd name="T79" fmla="*/ 0 h 6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46"/>
                  <a:gd name="T121" fmla="*/ 0 h 627"/>
                  <a:gd name="T122" fmla="*/ 1246 w 1246"/>
                  <a:gd name="T123" fmla="*/ 627 h 6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46" h="627">
                    <a:moveTo>
                      <a:pt x="669" y="0"/>
                    </a:moveTo>
                    <a:lnTo>
                      <a:pt x="945" y="69"/>
                    </a:lnTo>
                    <a:lnTo>
                      <a:pt x="1246" y="527"/>
                    </a:lnTo>
                    <a:lnTo>
                      <a:pt x="1202" y="545"/>
                    </a:lnTo>
                    <a:lnTo>
                      <a:pt x="1156" y="561"/>
                    </a:lnTo>
                    <a:lnTo>
                      <a:pt x="1112" y="576"/>
                    </a:lnTo>
                    <a:lnTo>
                      <a:pt x="1067" y="589"/>
                    </a:lnTo>
                    <a:lnTo>
                      <a:pt x="1022" y="601"/>
                    </a:lnTo>
                    <a:lnTo>
                      <a:pt x="977" y="611"/>
                    </a:lnTo>
                    <a:lnTo>
                      <a:pt x="933" y="619"/>
                    </a:lnTo>
                    <a:lnTo>
                      <a:pt x="887" y="627"/>
                    </a:lnTo>
                    <a:lnTo>
                      <a:pt x="858" y="626"/>
                    </a:lnTo>
                    <a:lnTo>
                      <a:pt x="829" y="626"/>
                    </a:lnTo>
                    <a:lnTo>
                      <a:pt x="800" y="623"/>
                    </a:lnTo>
                    <a:lnTo>
                      <a:pt x="771" y="621"/>
                    </a:lnTo>
                    <a:lnTo>
                      <a:pt x="742" y="618"/>
                    </a:lnTo>
                    <a:lnTo>
                      <a:pt x="714" y="615"/>
                    </a:lnTo>
                    <a:lnTo>
                      <a:pt x="685" y="611"/>
                    </a:lnTo>
                    <a:lnTo>
                      <a:pt x="658" y="607"/>
                    </a:lnTo>
                    <a:lnTo>
                      <a:pt x="630" y="602"/>
                    </a:lnTo>
                    <a:lnTo>
                      <a:pt x="602" y="597"/>
                    </a:lnTo>
                    <a:lnTo>
                      <a:pt x="574" y="590"/>
                    </a:lnTo>
                    <a:lnTo>
                      <a:pt x="546" y="584"/>
                    </a:lnTo>
                    <a:lnTo>
                      <a:pt x="491" y="570"/>
                    </a:lnTo>
                    <a:lnTo>
                      <a:pt x="436" y="553"/>
                    </a:lnTo>
                    <a:lnTo>
                      <a:pt x="407" y="540"/>
                    </a:lnTo>
                    <a:lnTo>
                      <a:pt x="378" y="525"/>
                    </a:lnTo>
                    <a:lnTo>
                      <a:pt x="349" y="511"/>
                    </a:lnTo>
                    <a:lnTo>
                      <a:pt x="321" y="494"/>
                    </a:lnTo>
                    <a:lnTo>
                      <a:pt x="293" y="478"/>
                    </a:lnTo>
                    <a:lnTo>
                      <a:pt x="264" y="461"/>
                    </a:lnTo>
                    <a:lnTo>
                      <a:pt x="236" y="443"/>
                    </a:lnTo>
                    <a:lnTo>
                      <a:pt x="210" y="425"/>
                    </a:lnTo>
                    <a:lnTo>
                      <a:pt x="182" y="406"/>
                    </a:lnTo>
                    <a:lnTo>
                      <a:pt x="155" y="387"/>
                    </a:lnTo>
                    <a:lnTo>
                      <a:pt x="128" y="367"/>
                    </a:lnTo>
                    <a:lnTo>
                      <a:pt x="102" y="347"/>
                    </a:lnTo>
                    <a:lnTo>
                      <a:pt x="50" y="306"/>
                    </a:lnTo>
                    <a:lnTo>
                      <a:pt x="0" y="262"/>
                    </a:lnTo>
                    <a:lnTo>
                      <a:pt x="669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035"/>
              <p:cNvSpPr>
                <a:spLocks/>
              </p:cNvSpPr>
              <p:nvPr/>
            </p:nvSpPr>
            <p:spPr bwMode="auto">
              <a:xfrm>
                <a:off x="2363787" y="3291297"/>
                <a:ext cx="625475" cy="312737"/>
              </a:xfrm>
              <a:custGeom>
                <a:avLst/>
                <a:gdLst>
                  <a:gd name="T0" fmla="*/ 669 w 1246"/>
                  <a:gd name="T1" fmla="*/ 0 h 627"/>
                  <a:gd name="T2" fmla="*/ 945 w 1246"/>
                  <a:gd name="T3" fmla="*/ 69 h 627"/>
                  <a:gd name="T4" fmla="*/ 1246 w 1246"/>
                  <a:gd name="T5" fmla="*/ 527 h 627"/>
                  <a:gd name="T6" fmla="*/ 1202 w 1246"/>
                  <a:gd name="T7" fmla="*/ 545 h 627"/>
                  <a:gd name="T8" fmla="*/ 1156 w 1246"/>
                  <a:gd name="T9" fmla="*/ 561 h 627"/>
                  <a:gd name="T10" fmla="*/ 1112 w 1246"/>
                  <a:gd name="T11" fmla="*/ 576 h 627"/>
                  <a:gd name="T12" fmla="*/ 1067 w 1246"/>
                  <a:gd name="T13" fmla="*/ 589 h 627"/>
                  <a:gd name="T14" fmla="*/ 1022 w 1246"/>
                  <a:gd name="T15" fmla="*/ 601 h 627"/>
                  <a:gd name="T16" fmla="*/ 977 w 1246"/>
                  <a:gd name="T17" fmla="*/ 611 h 627"/>
                  <a:gd name="T18" fmla="*/ 933 w 1246"/>
                  <a:gd name="T19" fmla="*/ 619 h 627"/>
                  <a:gd name="T20" fmla="*/ 887 w 1246"/>
                  <a:gd name="T21" fmla="*/ 627 h 627"/>
                  <a:gd name="T22" fmla="*/ 858 w 1246"/>
                  <a:gd name="T23" fmla="*/ 626 h 627"/>
                  <a:gd name="T24" fmla="*/ 829 w 1246"/>
                  <a:gd name="T25" fmla="*/ 626 h 627"/>
                  <a:gd name="T26" fmla="*/ 800 w 1246"/>
                  <a:gd name="T27" fmla="*/ 623 h 627"/>
                  <a:gd name="T28" fmla="*/ 771 w 1246"/>
                  <a:gd name="T29" fmla="*/ 621 h 627"/>
                  <a:gd name="T30" fmla="*/ 742 w 1246"/>
                  <a:gd name="T31" fmla="*/ 618 h 627"/>
                  <a:gd name="T32" fmla="*/ 714 w 1246"/>
                  <a:gd name="T33" fmla="*/ 615 h 627"/>
                  <a:gd name="T34" fmla="*/ 685 w 1246"/>
                  <a:gd name="T35" fmla="*/ 611 h 627"/>
                  <a:gd name="T36" fmla="*/ 658 w 1246"/>
                  <a:gd name="T37" fmla="*/ 607 h 627"/>
                  <a:gd name="T38" fmla="*/ 630 w 1246"/>
                  <a:gd name="T39" fmla="*/ 602 h 627"/>
                  <a:gd name="T40" fmla="*/ 602 w 1246"/>
                  <a:gd name="T41" fmla="*/ 597 h 627"/>
                  <a:gd name="T42" fmla="*/ 574 w 1246"/>
                  <a:gd name="T43" fmla="*/ 590 h 627"/>
                  <a:gd name="T44" fmla="*/ 546 w 1246"/>
                  <a:gd name="T45" fmla="*/ 584 h 627"/>
                  <a:gd name="T46" fmla="*/ 491 w 1246"/>
                  <a:gd name="T47" fmla="*/ 570 h 627"/>
                  <a:gd name="T48" fmla="*/ 436 w 1246"/>
                  <a:gd name="T49" fmla="*/ 553 h 627"/>
                  <a:gd name="T50" fmla="*/ 407 w 1246"/>
                  <a:gd name="T51" fmla="*/ 540 h 627"/>
                  <a:gd name="T52" fmla="*/ 378 w 1246"/>
                  <a:gd name="T53" fmla="*/ 525 h 627"/>
                  <a:gd name="T54" fmla="*/ 349 w 1246"/>
                  <a:gd name="T55" fmla="*/ 511 h 627"/>
                  <a:gd name="T56" fmla="*/ 321 w 1246"/>
                  <a:gd name="T57" fmla="*/ 494 h 627"/>
                  <a:gd name="T58" fmla="*/ 293 w 1246"/>
                  <a:gd name="T59" fmla="*/ 478 h 627"/>
                  <a:gd name="T60" fmla="*/ 264 w 1246"/>
                  <a:gd name="T61" fmla="*/ 461 h 627"/>
                  <a:gd name="T62" fmla="*/ 236 w 1246"/>
                  <a:gd name="T63" fmla="*/ 443 h 627"/>
                  <a:gd name="T64" fmla="*/ 210 w 1246"/>
                  <a:gd name="T65" fmla="*/ 425 h 627"/>
                  <a:gd name="T66" fmla="*/ 182 w 1246"/>
                  <a:gd name="T67" fmla="*/ 406 h 627"/>
                  <a:gd name="T68" fmla="*/ 155 w 1246"/>
                  <a:gd name="T69" fmla="*/ 387 h 627"/>
                  <a:gd name="T70" fmla="*/ 128 w 1246"/>
                  <a:gd name="T71" fmla="*/ 367 h 627"/>
                  <a:gd name="T72" fmla="*/ 102 w 1246"/>
                  <a:gd name="T73" fmla="*/ 347 h 627"/>
                  <a:gd name="T74" fmla="*/ 50 w 1246"/>
                  <a:gd name="T75" fmla="*/ 306 h 627"/>
                  <a:gd name="T76" fmla="*/ 0 w 1246"/>
                  <a:gd name="T77" fmla="*/ 262 h 627"/>
                  <a:gd name="T78" fmla="*/ 669 w 1246"/>
                  <a:gd name="T79" fmla="*/ 0 h 6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46"/>
                  <a:gd name="T121" fmla="*/ 0 h 627"/>
                  <a:gd name="T122" fmla="*/ 1246 w 1246"/>
                  <a:gd name="T123" fmla="*/ 627 h 6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46" h="627">
                    <a:moveTo>
                      <a:pt x="669" y="0"/>
                    </a:moveTo>
                    <a:lnTo>
                      <a:pt x="945" y="69"/>
                    </a:lnTo>
                    <a:lnTo>
                      <a:pt x="1246" y="527"/>
                    </a:lnTo>
                    <a:lnTo>
                      <a:pt x="1202" y="545"/>
                    </a:lnTo>
                    <a:lnTo>
                      <a:pt x="1156" y="561"/>
                    </a:lnTo>
                    <a:lnTo>
                      <a:pt x="1112" y="576"/>
                    </a:lnTo>
                    <a:lnTo>
                      <a:pt x="1067" y="589"/>
                    </a:lnTo>
                    <a:lnTo>
                      <a:pt x="1022" y="601"/>
                    </a:lnTo>
                    <a:lnTo>
                      <a:pt x="977" y="611"/>
                    </a:lnTo>
                    <a:lnTo>
                      <a:pt x="933" y="619"/>
                    </a:lnTo>
                    <a:lnTo>
                      <a:pt x="887" y="627"/>
                    </a:lnTo>
                    <a:lnTo>
                      <a:pt x="858" y="626"/>
                    </a:lnTo>
                    <a:lnTo>
                      <a:pt x="829" y="626"/>
                    </a:lnTo>
                    <a:lnTo>
                      <a:pt x="800" y="623"/>
                    </a:lnTo>
                    <a:lnTo>
                      <a:pt x="771" y="621"/>
                    </a:lnTo>
                    <a:lnTo>
                      <a:pt x="742" y="618"/>
                    </a:lnTo>
                    <a:lnTo>
                      <a:pt x="714" y="615"/>
                    </a:lnTo>
                    <a:lnTo>
                      <a:pt x="685" y="611"/>
                    </a:lnTo>
                    <a:lnTo>
                      <a:pt x="658" y="607"/>
                    </a:lnTo>
                    <a:lnTo>
                      <a:pt x="630" y="602"/>
                    </a:lnTo>
                    <a:lnTo>
                      <a:pt x="602" y="597"/>
                    </a:lnTo>
                    <a:lnTo>
                      <a:pt x="574" y="590"/>
                    </a:lnTo>
                    <a:lnTo>
                      <a:pt x="546" y="584"/>
                    </a:lnTo>
                    <a:lnTo>
                      <a:pt x="491" y="570"/>
                    </a:lnTo>
                    <a:lnTo>
                      <a:pt x="436" y="553"/>
                    </a:lnTo>
                    <a:lnTo>
                      <a:pt x="407" y="540"/>
                    </a:lnTo>
                    <a:lnTo>
                      <a:pt x="378" y="525"/>
                    </a:lnTo>
                    <a:lnTo>
                      <a:pt x="349" y="511"/>
                    </a:lnTo>
                    <a:lnTo>
                      <a:pt x="321" y="494"/>
                    </a:lnTo>
                    <a:lnTo>
                      <a:pt x="293" y="478"/>
                    </a:lnTo>
                    <a:lnTo>
                      <a:pt x="264" y="461"/>
                    </a:lnTo>
                    <a:lnTo>
                      <a:pt x="236" y="443"/>
                    </a:lnTo>
                    <a:lnTo>
                      <a:pt x="210" y="425"/>
                    </a:lnTo>
                    <a:lnTo>
                      <a:pt x="182" y="406"/>
                    </a:lnTo>
                    <a:lnTo>
                      <a:pt x="155" y="387"/>
                    </a:lnTo>
                    <a:lnTo>
                      <a:pt x="128" y="367"/>
                    </a:lnTo>
                    <a:lnTo>
                      <a:pt x="102" y="347"/>
                    </a:lnTo>
                    <a:lnTo>
                      <a:pt x="50" y="306"/>
                    </a:lnTo>
                    <a:lnTo>
                      <a:pt x="0" y="262"/>
                    </a:lnTo>
                    <a:lnTo>
                      <a:pt x="66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036"/>
              <p:cNvSpPr>
                <a:spLocks/>
              </p:cNvSpPr>
              <p:nvPr/>
            </p:nvSpPr>
            <p:spPr bwMode="auto">
              <a:xfrm>
                <a:off x="2111375" y="3145247"/>
                <a:ext cx="414337" cy="138112"/>
              </a:xfrm>
              <a:custGeom>
                <a:avLst/>
                <a:gdLst>
                  <a:gd name="T0" fmla="*/ 601 w 827"/>
                  <a:gd name="T1" fmla="*/ 16 h 278"/>
                  <a:gd name="T2" fmla="*/ 552 w 827"/>
                  <a:gd name="T3" fmla="*/ 5 h 278"/>
                  <a:gd name="T4" fmla="*/ 504 w 827"/>
                  <a:gd name="T5" fmla="*/ 0 h 278"/>
                  <a:gd name="T6" fmla="*/ 455 w 827"/>
                  <a:gd name="T7" fmla="*/ 2 h 278"/>
                  <a:gd name="T8" fmla="*/ 409 w 827"/>
                  <a:gd name="T9" fmla="*/ 10 h 278"/>
                  <a:gd name="T10" fmla="*/ 367 w 827"/>
                  <a:gd name="T11" fmla="*/ 26 h 278"/>
                  <a:gd name="T12" fmla="*/ 324 w 827"/>
                  <a:gd name="T13" fmla="*/ 50 h 278"/>
                  <a:gd name="T14" fmla="*/ 280 w 827"/>
                  <a:gd name="T15" fmla="*/ 79 h 278"/>
                  <a:gd name="T16" fmla="*/ 253 w 827"/>
                  <a:gd name="T17" fmla="*/ 103 h 278"/>
                  <a:gd name="T18" fmla="*/ 240 w 827"/>
                  <a:gd name="T19" fmla="*/ 113 h 278"/>
                  <a:gd name="T20" fmla="*/ 220 w 827"/>
                  <a:gd name="T21" fmla="*/ 124 h 278"/>
                  <a:gd name="T22" fmla="*/ 191 w 827"/>
                  <a:gd name="T23" fmla="*/ 133 h 278"/>
                  <a:gd name="T24" fmla="*/ 161 w 827"/>
                  <a:gd name="T25" fmla="*/ 138 h 278"/>
                  <a:gd name="T26" fmla="*/ 129 w 827"/>
                  <a:gd name="T27" fmla="*/ 142 h 278"/>
                  <a:gd name="T28" fmla="*/ 96 w 827"/>
                  <a:gd name="T29" fmla="*/ 149 h 278"/>
                  <a:gd name="T30" fmla="*/ 63 w 827"/>
                  <a:gd name="T31" fmla="*/ 160 h 278"/>
                  <a:gd name="T32" fmla="*/ 38 w 827"/>
                  <a:gd name="T33" fmla="*/ 173 h 278"/>
                  <a:gd name="T34" fmla="*/ 23 w 827"/>
                  <a:gd name="T35" fmla="*/ 186 h 278"/>
                  <a:gd name="T36" fmla="*/ 8 w 827"/>
                  <a:gd name="T37" fmla="*/ 199 h 278"/>
                  <a:gd name="T38" fmla="*/ 1 w 827"/>
                  <a:gd name="T39" fmla="*/ 213 h 278"/>
                  <a:gd name="T40" fmla="*/ 1 w 827"/>
                  <a:gd name="T41" fmla="*/ 223 h 278"/>
                  <a:gd name="T42" fmla="*/ 7 w 827"/>
                  <a:gd name="T43" fmla="*/ 232 h 278"/>
                  <a:gd name="T44" fmla="*/ 19 w 827"/>
                  <a:gd name="T45" fmla="*/ 241 h 278"/>
                  <a:gd name="T46" fmla="*/ 37 w 827"/>
                  <a:gd name="T47" fmla="*/ 247 h 278"/>
                  <a:gd name="T48" fmla="*/ 70 w 827"/>
                  <a:gd name="T49" fmla="*/ 255 h 278"/>
                  <a:gd name="T50" fmla="*/ 124 w 827"/>
                  <a:gd name="T51" fmla="*/ 262 h 278"/>
                  <a:gd name="T52" fmla="*/ 184 w 827"/>
                  <a:gd name="T53" fmla="*/ 268 h 278"/>
                  <a:gd name="T54" fmla="*/ 269 w 827"/>
                  <a:gd name="T55" fmla="*/ 271 h 278"/>
                  <a:gd name="T56" fmla="*/ 352 w 827"/>
                  <a:gd name="T57" fmla="*/ 276 h 278"/>
                  <a:gd name="T58" fmla="*/ 408 w 827"/>
                  <a:gd name="T59" fmla="*/ 278 h 278"/>
                  <a:gd name="T60" fmla="*/ 447 w 827"/>
                  <a:gd name="T61" fmla="*/ 276 h 278"/>
                  <a:gd name="T62" fmla="*/ 485 w 827"/>
                  <a:gd name="T63" fmla="*/ 272 h 278"/>
                  <a:gd name="T64" fmla="*/ 523 w 827"/>
                  <a:gd name="T65" fmla="*/ 264 h 278"/>
                  <a:gd name="T66" fmla="*/ 562 w 827"/>
                  <a:gd name="T67" fmla="*/ 254 h 278"/>
                  <a:gd name="T68" fmla="*/ 600 w 827"/>
                  <a:gd name="T69" fmla="*/ 241 h 278"/>
                  <a:gd name="T70" fmla="*/ 646 w 827"/>
                  <a:gd name="T71" fmla="*/ 228 h 278"/>
                  <a:gd name="T72" fmla="*/ 705 w 827"/>
                  <a:gd name="T73" fmla="*/ 218 h 278"/>
                  <a:gd name="T74" fmla="*/ 749 w 827"/>
                  <a:gd name="T75" fmla="*/ 207 h 278"/>
                  <a:gd name="T76" fmla="*/ 776 w 827"/>
                  <a:gd name="T77" fmla="*/ 194 h 278"/>
                  <a:gd name="T78" fmla="*/ 798 w 827"/>
                  <a:gd name="T79" fmla="*/ 178 h 278"/>
                  <a:gd name="T80" fmla="*/ 813 w 827"/>
                  <a:gd name="T81" fmla="*/ 161 h 278"/>
                  <a:gd name="T82" fmla="*/ 820 w 827"/>
                  <a:gd name="T83" fmla="*/ 149 h 278"/>
                  <a:gd name="T84" fmla="*/ 825 w 827"/>
                  <a:gd name="T85" fmla="*/ 134 h 278"/>
                  <a:gd name="T86" fmla="*/ 827 w 827"/>
                  <a:gd name="T87" fmla="*/ 120 h 278"/>
                  <a:gd name="T88" fmla="*/ 826 w 827"/>
                  <a:gd name="T89" fmla="*/ 108 h 278"/>
                  <a:gd name="T90" fmla="*/ 821 w 827"/>
                  <a:gd name="T91" fmla="*/ 97 h 278"/>
                  <a:gd name="T92" fmla="*/ 813 w 827"/>
                  <a:gd name="T93" fmla="*/ 88 h 278"/>
                  <a:gd name="T94" fmla="*/ 803 w 827"/>
                  <a:gd name="T95" fmla="*/ 78 h 278"/>
                  <a:gd name="T96" fmla="*/ 783 w 827"/>
                  <a:gd name="T97" fmla="*/ 67 h 278"/>
                  <a:gd name="T98" fmla="*/ 750 w 827"/>
                  <a:gd name="T99" fmla="*/ 54 h 278"/>
                  <a:gd name="T100" fmla="*/ 714 w 827"/>
                  <a:gd name="T101" fmla="*/ 45 h 278"/>
                  <a:gd name="T102" fmla="*/ 659 w 827"/>
                  <a:gd name="T103" fmla="*/ 33 h 2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27"/>
                  <a:gd name="T157" fmla="*/ 0 h 278"/>
                  <a:gd name="T158" fmla="*/ 827 w 827"/>
                  <a:gd name="T159" fmla="*/ 278 h 2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27" h="278">
                    <a:moveTo>
                      <a:pt x="625" y="24"/>
                    </a:moveTo>
                    <a:lnTo>
                      <a:pt x="601" y="16"/>
                    </a:lnTo>
                    <a:lnTo>
                      <a:pt x="576" y="10"/>
                    </a:lnTo>
                    <a:lnTo>
                      <a:pt x="552" y="5"/>
                    </a:lnTo>
                    <a:lnTo>
                      <a:pt x="528" y="2"/>
                    </a:lnTo>
                    <a:lnTo>
                      <a:pt x="504" y="0"/>
                    </a:lnTo>
                    <a:lnTo>
                      <a:pt x="480" y="0"/>
                    </a:lnTo>
                    <a:lnTo>
                      <a:pt x="455" y="2"/>
                    </a:lnTo>
                    <a:lnTo>
                      <a:pt x="431" y="4"/>
                    </a:lnTo>
                    <a:lnTo>
                      <a:pt x="409" y="10"/>
                    </a:lnTo>
                    <a:lnTo>
                      <a:pt x="388" y="17"/>
                    </a:lnTo>
                    <a:lnTo>
                      <a:pt x="367" y="26"/>
                    </a:lnTo>
                    <a:lnTo>
                      <a:pt x="345" y="38"/>
                    </a:lnTo>
                    <a:lnTo>
                      <a:pt x="324" y="50"/>
                    </a:lnTo>
                    <a:lnTo>
                      <a:pt x="302" y="64"/>
                    </a:lnTo>
                    <a:lnTo>
                      <a:pt x="280" y="79"/>
                    </a:lnTo>
                    <a:lnTo>
                      <a:pt x="258" y="97"/>
                    </a:lnTo>
                    <a:lnTo>
                      <a:pt x="253" y="103"/>
                    </a:lnTo>
                    <a:lnTo>
                      <a:pt x="247" y="108"/>
                    </a:lnTo>
                    <a:lnTo>
                      <a:pt x="240" y="113"/>
                    </a:lnTo>
                    <a:lnTo>
                      <a:pt x="234" y="118"/>
                    </a:lnTo>
                    <a:lnTo>
                      <a:pt x="220" y="124"/>
                    </a:lnTo>
                    <a:lnTo>
                      <a:pt x="206" y="129"/>
                    </a:lnTo>
                    <a:lnTo>
                      <a:pt x="191" y="133"/>
                    </a:lnTo>
                    <a:lnTo>
                      <a:pt x="177" y="136"/>
                    </a:lnTo>
                    <a:lnTo>
                      <a:pt x="161" y="138"/>
                    </a:lnTo>
                    <a:lnTo>
                      <a:pt x="145" y="140"/>
                    </a:lnTo>
                    <a:lnTo>
                      <a:pt x="129" y="142"/>
                    </a:lnTo>
                    <a:lnTo>
                      <a:pt x="113" y="145"/>
                    </a:lnTo>
                    <a:lnTo>
                      <a:pt x="96" y="149"/>
                    </a:lnTo>
                    <a:lnTo>
                      <a:pt x="79" y="154"/>
                    </a:lnTo>
                    <a:lnTo>
                      <a:pt x="63" y="160"/>
                    </a:lnTo>
                    <a:lnTo>
                      <a:pt x="46" y="168"/>
                    </a:lnTo>
                    <a:lnTo>
                      <a:pt x="38" y="173"/>
                    </a:lnTo>
                    <a:lnTo>
                      <a:pt x="31" y="180"/>
                    </a:lnTo>
                    <a:lnTo>
                      <a:pt x="23" y="186"/>
                    </a:lnTo>
                    <a:lnTo>
                      <a:pt x="14" y="193"/>
                    </a:lnTo>
                    <a:lnTo>
                      <a:pt x="8" y="199"/>
                    </a:lnTo>
                    <a:lnTo>
                      <a:pt x="3" y="207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1" y="223"/>
                    </a:lnTo>
                    <a:lnTo>
                      <a:pt x="3" y="228"/>
                    </a:lnTo>
                    <a:lnTo>
                      <a:pt x="7" y="232"/>
                    </a:lnTo>
                    <a:lnTo>
                      <a:pt x="13" y="237"/>
                    </a:lnTo>
                    <a:lnTo>
                      <a:pt x="19" y="241"/>
                    </a:lnTo>
                    <a:lnTo>
                      <a:pt x="28" y="244"/>
                    </a:lnTo>
                    <a:lnTo>
                      <a:pt x="37" y="247"/>
                    </a:lnTo>
                    <a:lnTo>
                      <a:pt x="47" y="250"/>
                    </a:lnTo>
                    <a:lnTo>
                      <a:pt x="70" y="255"/>
                    </a:lnTo>
                    <a:lnTo>
                      <a:pt x="96" y="259"/>
                    </a:lnTo>
                    <a:lnTo>
                      <a:pt x="124" y="262"/>
                    </a:lnTo>
                    <a:lnTo>
                      <a:pt x="154" y="266"/>
                    </a:lnTo>
                    <a:lnTo>
                      <a:pt x="184" y="268"/>
                    </a:lnTo>
                    <a:lnTo>
                      <a:pt x="213" y="269"/>
                    </a:lnTo>
                    <a:lnTo>
                      <a:pt x="269" y="271"/>
                    </a:lnTo>
                    <a:lnTo>
                      <a:pt x="313" y="273"/>
                    </a:lnTo>
                    <a:lnTo>
                      <a:pt x="352" y="276"/>
                    </a:lnTo>
                    <a:lnTo>
                      <a:pt x="390" y="278"/>
                    </a:lnTo>
                    <a:lnTo>
                      <a:pt x="408" y="278"/>
                    </a:lnTo>
                    <a:lnTo>
                      <a:pt x="428" y="277"/>
                    </a:lnTo>
                    <a:lnTo>
                      <a:pt x="447" y="276"/>
                    </a:lnTo>
                    <a:lnTo>
                      <a:pt x="466" y="274"/>
                    </a:lnTo>
                    <a:lnTo>
                      <a:pt x="485" y="272"/>
                    </a:lnTo>
                    <a:lnTo>
                      <a:pt x="505" y="269"/>
                    </a:lnTo>
                    <a:lnTo>
                      <a:pt x="523" y="264"/>
                    </a:lnTo>
                    <a:lnTo>
                      <a:pt x="543" y="259"/>
                    </a:lnTo>
                    <a:lnTo>
                      <a:pt x="562" y="254"/>
                    </a:lnTo>
                    <a:lnTo>
                      <a:pt x="581" y="248"/>
                    </a:lnTo>
                    <a:lnTo>
                      <a:pt x="600" y="241"/>
                    </a:lnTo>
                    <a:lnTo>
                      <a:pt x="619" y="233"/>
                    </a:lnTo>
                    <a:lnTo>
                      <a:pt x="646" y="228"/>
                    </a:lnTo>
                    <a:lnTo>
                      <a:pt x="675" y="224"/>
                    </a:lnTo>
                    <a:lnTo>
                      <a:pt x="705" y="218"/>
                    </a:lnTo>
                    <a:lnTo>
                      <a:pt x="735" y="211"/>
                    </a:lnTo>
                    <a:lnTo>
                      <a:pt x="749" y="207"/>
                    </a:lnTo>
                    <a:lnTo>
                      <a:pt x="763" y="200"/>
                    </a:lnTo>
                    <a:lnTo>
                      <a:pt x="776" y="194"/>
                    </a:lnTo>
                    <a:lnTo>
                      <a:pt x="788" y="186"/>
                    </a:lnTo>
                    <a:lnTo>
                      <a:pt x="798" y="178"/>
                    </a:lnTo>
                    <a:lnTo>
                      <a:pt x="808" y="167"/>
                    </a:lnTo>
                    <a:lnTo>
                      <a:pt x="813" y="161"/>
                    </a:lnTo>
                    <a:lnTo>
                      <a:pt x="816" y="155"/>
                    </a:lnTo>
                    <a:lnTo>
                      <a:pt x="820" y="149"/>
                    </a:lnTo>
                    <a:lnTo>
                      <a:pt x="823" y="141"/>
                    </a:lnTo>
                    <a:lnTo>
                      <a:pt x="825" y="134"/>
                    </a:lnTo>
                    <a:lnTo>
                      <a:pt x="827" y="127"/>
                    </a:lnTo>
                    <a:lnTo>
                      <a:pt x="827" y="120"/>
                    </a:lnTo>
                    <a:lnTo>
                      <a:pt x="827" y="113"/>
                    </a:lnTo>
                    <a:lnTo>
                      <a:pt x="826" y="108"/>
                    </a:lnTo>
                    <a:lnTo>
                      <a:pt x="824" y="102"/>
                    </a:lnTo>
                    <a:lnTo>
                      <a:pt x="821" y="97"/>
                    </a:lnTo>
                    <a:lnTo>
                      <a:pt x="817" y="92"/>
                    </a:lnTo>
                    <a:lnTo>
                      <a:pt x="813" y="88"/>
                    </a:lnTo>
                    <a:lnTo>
                      <a:pt x="808" y="82"/>
                    </a:lnTo>
                    <a:lnTo>
                      <a:pt x="803" y="78"/>
                    </a:lnTo>
                    <a:lnTo>
                      <a:pt x="796" y="74"/>
                    </a:lnTo>
                    <a:lnTo>
                      <a:pt x="783" y="67"/>
                    </a:lnTo>
                    <a:lnTo>
                      <a:pt x="767" y="61"/>
                    </a:lnTo>
                    <a:lnTo>
                      <a:pt x="750" y="54"/>
                    </a:lnTo>
                    <a:lnTo>
                      <a:pt x="732" y="49"/>
                    </a:lnTo>
                    <a:lnTo>
                      <a:pt x="714" y="45"/>
                    </a:lnTo>
                    <a:lnTo>
                      <a:pt x="695" y="40"/>
                    </a:lnTo>
                    <a:lnTo>
                      <a:pt x="659" y="33"/>
                    </a:lnTo>
                    <a:lnTo>
                      <a:pt x="625" y="24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37"/>
              <p:cNvSpPr>
                <a:spLocks/>
              </p:cNvSpPr>
              <p:nvPr/>
            </p:nvSpPr>
            <p:spPr bwMode="auto">
              <a:xfrm>
                <a:off x="2111375" y="3145247"/>
                <a:ext cx="414337" cy="138112"/>
              </a:xfrm>
              <a:custGeom>
                <a:avLst/>
                <a:gdLst>
                  <a:gd name="T0" fmla="*/ 601 w 827"/>
                  <a:gd name="T1" fmla="*/ 16 h 278"/>
                  <a:gd name="T2" fmla="*/ 552 w 827"/>
                  <a:gd name="T3" fmla="*/ 5 h 278"/>
                  <a:gd name="T4" fmla="*/ 504 w 827"/>
                  <a:gd name="T5" fmla="*/ 0 h 278"/>
                  <a:gd name="T6" fmla="*/ 455 w 827"/>
                  <a:gd name="T7" fmla="*/ 2 h 278"/>
                  <a:gd name="T8" fmla="*/ 409 w 827"/>
                  <a:gd name="T9" fmla="*/ 10 h 278"/>
                  <a:gd name="T10" fmla="*/ 367 w 827"/>
                  <a:gd name="T11" fmla="*/ 26 h 278"/>
                  <a:gd name="T12" fmla="*/ 324 w 827"/>
                  <a:gd name="T13" fmla="*/ 50 h 278"/>
                  <a:gd name="T14" fmla="*/ 280 w 827"/>
                  <a:gd name="T15" fmla="*/ 79 h 278"/>
                  <a:gd name="T16" fmla="*/ 253 w 827"/>
                  <a:gd name="T17" fmla="*/ 103 h 278"/>
                  <a:gd name="T18" fmla="*/ 240 w 827"/>
                  <a:gd name="T19" fmla="*/ 113 h 278"/>
                  <a:gd name="T20" fmla="*/ 220 w 827"/>
                  <a:gd name="T21" fmla="*/ 124 h 278"/>
                  <a:gd name="T22" fmla="*/ 191 w 827"/>
                  <a:gd name="T23" fmla="*/ 133 h 278"/>
                  <a:gd name="T24" fmla="*/ 161 w 827"/>
                  <a:gd name="T25" fmla="*/ 138 h 278"/>
                  <a:gd name="T26" fmla="*/ 129 w 827"/>
                  <a:gd name="T27" fmla="*/ 142 h 278"/>
                  <a:gd name="T28" fmla="*/ 96 w 827"/>
                  <a:gd name="T29" fmla="*/ 149 h 278"/>
                  <a:gd name="T30" fmla="*/ 63 w 827"/>
                  <a:gd name="T31" fmla="*/ 160 h 278"/>
                  <a:gd name="T32" fmla="*/ 38 w 827"/>
                  <a:gd name="T33" fmla="*/ 173 h 278"/>
                  <a:gd name="T34" fmla="*/ 23 w 827"/>
                  <a:gd name="T35" fmla="*/ 186 h 278"/>
                  <a:gd name="T36" fmla="*/ 8 w 827"/>
                  <a:gd name="T37" fmla="*/ 199 h 278"/>
                  <a:gd name="T38" fmla="*/ 1 w 827"/>
                  <a:gd name="T39" fmla="*/ 213 h 278"/>
                  <a:gd name="T40" fmla="*/ 1 w 827"/>
                  <a:gd name="T41" fmla="*/ 223 h 278"/>
                  <a:gd name="T42" fmla="*/ 7 w 827"/>
                  <a:gd name="T43" fmla="*/ 232 h 278"/>
                  <a:gd name="T44" fmla="*/ 19 w 827"/>
                  <a:gd name="T45" fmla="*/ 241 h 278"/>
                  <a:gd name="T46" fmla="*/ 37 w 827"/>
                  <a:gd name="T47" fmla="*/ 247 h 278"/>
                  <a:gd name="T48" fmla="*/ 70 w 827"/>
                  <a:gd name="T49" fmla="*/ 255 h 278"/>
                  <a:gd name="T50" fmla="*/ 124 w 827"/>
                  <a:gd name="T51" fmla="*/ 262 h 278"/>
                  <a:gd name="T52" fmla="*/ 184 w 827"/>
                  <a:gd name="T53" fmla="*/ 268 h 278"/>
                  <a:gd name="T54" fmla="*/ 269 w 827"/>
                  <a:gd name="T55" fmla="*/ 271 h 278"/>
                  <a:gd name="T56" fmla="*/ 352 w 827"/>
                  <a:gd name="T57" fmla="*/ 276 h 278"/>
                  <a:gd name="T58" fmla="*/ 408 w 827"/>
                  <a:gd name="T59" fmla="*/ 278 h 278"/>
                  <a:gd name="T60" fmla="*/ 447 w 827"/>
                  <a:gd name="T61" fmla="*/ 276 h 278"/>
                  <a:gd name="T62" fmla="*/ 485 w 827"/>
                  <a:gd name="T63" fmla="*/ 272 h 278"/>
                  <a:gd name="T64" fmla="*/ 523 w 827"/>
                  <a:gd name="T65" fmla="*/ 264 h 278"/>
                  <a:gd name="T66" fmla="*/ 562 w 827"/>
                  <a:gd name="T67" fmla="*/ 254 h 278"/>
                  <a:gd name="T68" fmla="*/ 600 w 827"/>
                  <a:gd name="T69" fmla="*/ 241 h 278"/>
                  <a:gd name="T70" fmla="*/ 646 w 827"/>
                  <a:gd name="T71" fmla="*/ 228 h 278"/>
                  <a:gd name="T72" fmla="*/ 705 w 827"/>
                  <a:gd name="T73" fmla="*/ 218 h 278"/>
                  <a:gd name="T74" fmla="*/ 749 w 827"/>
                  <a:gd name="T75" fmla="*/ 207 h 278"/>
                  <a:gd name="T76" fmla="*/ 776 w 827"/>
                  <a:gd name="T77" fmla="*/ 194 h 278"/>
                  <a:gd name="T78" fmla="*/ 798 w 827"/>
                  <a:gd name="T79" fmla="*/ 178 h 278"/>
                  <a:gd name="T80" fmla="*/ 813 w 827"/>
                  <a:gd name="T81" fmla="*/ 161 h 278"/>
                  <a:gd name="T82" fmla="*/ 820 w 827"/>
                  <a:gd name="T83" fmla="*/ 149 h 278"/>
                  <a:gd name="T84" fmla="*/ 825 w 827"/>
                  <a:gd name="T85" fmla="*/ 134 h 278"/>
                  <a:gd name="T86" fmla="*/ 827 w 827"/>
                  <a:gd name="T87" fmla="*/ 120 h 278"/>
                  <a:gd name="T88" fmla="*/ 826 w 827"/>
                  <a:gd name="T89" fmla="*/ 108 h 278"/>
                  <a:gd name="T90" fmla="*/ 821 w 827"/>
                  <a:gd name="T91" fmla="*/ 97 h 278"/>
                  <a:gd name="T92" fmla="*/ 813 w 827"/>
                  <a:gd name="T93" fmla="*/ 88 h 278"/>
                  <a:gd name="T94" fmla="*/ 803 w 827"/>
                  <a:gd name="T95" fmla="*/ 78 h 278"/>
                  <a:gd name="T96" fmla="*/ 783 w 827"/>
                  <a:gd name="T97" fmla="*/ 67 h 278"/>
                  <a:gd name="T98" fmla="*/ 750 w 827"/>
                  <a:gd name="T99" fmla="*/ 54 h 278"/>
                  <a:gd name="T100" fmla="*/ 714 w 827"/>
                  <a:gd name="T101" fmla="*/ 45 h 278"/>
                  <a:gd name="T102" fmla="*/ 659 w 827"/>
                  <a:gd name="T103" fmla="*/ 33 h 2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27"/>
                  <a:gd name="T157" fmla="*/ 0 h 278"/>
                  <a:gd name="T158" fmla="*/ 827 w 827"/>
                  <a:gd name="T159" fmla="*/ 278 h 2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27" h="278">
                    <a:moveTo>
                      <a:pt x="625" y="24"/>
                    </a:moveTo>
                    <a:lnTo>
                      <a:pt x="601" y="16"/>
                    </a:lnTo>
                    <a:lnTo>
                      <a:pt x="576" y="10"/>
                    </a:lnTo>
                    <a:lnTo>
                      <a:pt x="552" y="5"/>
                    </a:lnTo>
                    <a:lnTo>
                      <a:pt x="528" y="2"/>
                    </a:lnTo>
                    <a:lnTo>
                      <a:pt x="504" y="0"/>
                    </a:lnTo>
                    <a:lnTo>
                      <a:pt x="480" y="0"/>
                    </a:lnTo>
                    <a:lnTo>
                      <a:pt x="455" y="2"/>
                    </a:lnTo>
                    <a:lnTo>
                      <a:pt x="431" y="4"/>
                    </a:lnTo>
                    <a:lnTo>
                      <a:pt x="409" y="10"/>
                    </a:lnTo>
                    <a:lnTo>
                      <a:pt x="388" y="17"/>
                    </a:lnTo>
                    <a:lnTo>
                      <a:pt x="367" y="26"/>
                    </a:lnTo>
                    <a:lnTo>
                      <a:pt x="345" y="38"/>
                    </a:lnTo>
                    <a:lnTo>
                      <a:pt x="324" y="50"/>
                    </a:lnTo>
                    <a:lnTo>
                      <a:pt x="302" y="64"/>
                    </a:lnTo>
                    <a:lnTo>
                      <a:pt x="280" y="79"/>
                    </a:lnTo>
                    <a:lnTo>
                      <a:pt x="258" y="97"/>
                    </a:lnTo>
                    <a:lnTo>
                      <a:pt x="253" y="103"/>
                    </a:lnTo>
                    <a:lnTo>
                      <a:pt x="247" y="108"/>
                    </a:lnTo>
                    <a:lnTo>
                      <a:pt x="240" y="113"/>
                    </a:lnTo>
                    <a:lnTo>
                      <a:pt x="234" y="118"/>
                    </a:lnTo>
                    <a:lnTo>
                      <a:pt x="220" y="124"/>
                    </a:lnTo>
                    <a:lnTo>
                      <a:pt x="206" y="129"/>
                    </a:lnTo>
                    <a:lnTo>
                      <a:pt x="191" y="133"/>
                    </a:lnTo>
                    <a:lnTo>
                      <a:pt x="177" y="136"/>
                    </a:lnTo>
                    <a:lnTo>
                      <a:pt x="161" y="138"/>
                    </a:lnTo>
                    <a:lnTo>
                      <a:pt x="145" y="140"/>
                    </a:lnTo>
                    <a:lnTo>
                      <a:pt x="129" y="142"/>
                    </a:lnTo>
                    <a:lnTo>
                      <a:pt x="113" y="145"/>
                    </a:lnTo>
                    <a:lnTo>
                      <a:pt x="96" y="149"/>
                    </a:lnTo>
                    <a:lnTo>
                      <a:pt x="79" y="154"/>
                    </a:lnTo>
                    <a:lnTo>
                      <a:pt x="63" y="160"/>
                    </a:lnTo>
                    <a:lnTo>
                      <a:pt x="46" y="168"/>
                    </a:lnTo>
                    <a:lnTo>
                      <a:pt x="38" y="173"/>
                    </a:lnTo>
                    <a:lnTo>
                      <a:pt x="31" y="180"/>
                    </a:lnTo>
                    <a:lnTo>
                      <a:pt x="23" y="186"/>
                    </a:lnTo>
                    <a:lnTo>
                      <a:pt x="14" y="193"/>
                    </a:lnTo>
                    <a:lnTo>
                      <a:pt x="8" y="199"/>
                    </a:lnTo>
                    <a:lnTo>
                      <a:pt x="3" y="207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1" y="223"/>
                    </a:lnTo>
                    <a:lnTo>
                      <a:pt x="3" y="228"/>
                    </a:lnTo>
                    <a:lnTo>
                      <a:pt x="7" y="232"/>
                    </a:lnTo>
                    <a:lnTo>
                      <a:pt x="13" y="237"/>
                    </a:lnTo>
                    <a:lnTo>
                      <a:pt x="19" y="241"/>
                    </a:lnTo>
                    <a:lnTo>
                      <a:pt x="28" y="244"/>
                    </a:lnTo>
                    <a:lnTo>
                      <a:pt x="37" y="247"/>
                    </a:lnTo>
                    <a:lnTo>
                      <a:pt x="47" y="250"/>
                    </a:lnTo>
                    <a:lnTo>
                      <a:pt x="70" y="255"/>
                    </a:lnTo>
                    <a:lnTo>
                      <a:pt x="96" y="259"/>
                    </a:lnTo>
                    <a:lnTo>
                      <a:pt x="124" y="262"/>
                    </a:lnTo>
                    <a:lnTo>
                      <a:pt x="154" y="266"/>
                    </a:lnTo>
                    <a:lnTo>
                      <a:pt x="184" y="268"/>
                    </a:lnTo>
                    <a:lnTo>
                      <a:pt x="213" y="269"/>
                    </a:lnTo>
                    <a:lnTo>
                      <a:pt x="269" y="271"/>
                    </a:lnTo>
                    <a:lnTo>
                      <a:pt x="313" y="273"/>
                    </a:lnTo>
                    <a:lnTo>
                      <a:pt x="352" y="276"/>
                    </a:lnTo>
                    <a:lnTo>
                      <a:pt x="390" y="278"/>
                    </a:lnTo>
                    <a:lnTo>
                      <a:pt x="408" y="278"/>
                    </a:lnTo>
                    <a:lnTo>
                      <a:pt x="428" y="277"/>
                    </a:lnTo>
                    <a:lnTo>
                      <a:pt x="447" y="276"/>
                    </a:lnTo>
                    <a:lnTo>
                      <a:pt x="466" y="274"/>
                    </a:lnTo>
                    <a:lnTo>
                      <a:pt x="485" y="272"/>
                    </a:lnTo>
                    <a:lnTo>
                      <a:pt x="505" y="269"/>
                    </a:lnTo>
                    <a:lnTo>
                      <a:pt x="523" y="264"/>
                    </a:lnTo>
                    <a:lnTo>
                      <a:pt x="543" y="259"/>
                    </a:lnTo>
                    <a:lnTo>
                      <a:pt x="562" y="254"/>
                    </a:lnTo>
                    <a:lnTo>
                      <a:pt x="581" y="248"/>
                    </a:lnTo>
                    <a:lnTo>
                      <a:pt x="600" y="241"/>
                    </a:lnTo>
                    <a:lnTo>
                      <a:pt x="619" y="233"/>
                    </a:lnTo>
                    <a:lnTo>
                      <a:pt x="646" y="228"/>
                    </a:lnTo>
                    <a:lnTo>
                      <a:pt x="675" y="224"/>
                    </a:lnTo>
                    <a:lnTo>
                      <a:pt x="705" y="218"/>
                    </a:lnTo>
                    <a:lnTo>
                      <a:pt x="735" y="211"/>
                    </a:lnTo>
                    <a:lnTo>
                      <a:pt x="749" y="207"/>
                    </a:lnTo>
                    <a:lnTo>
                      <a:pt x="763" y="200"/>
                    </a:lnTo>
                    <a:lnTo>
                      <a:pt x="776" y="194"/>
                    </a:lnTo>
                    <a:lnTo>
                      <a:pt x="788" y="186"/>
                    </a:lnTo>
                    <a:lnTo>
                      <a:pt x="798" y="178"/>
                    </a:lnTo>
                    <a:lnTo>
                      <a:pt x="808" y="167"/>
                    </a:lnTo>
                    <a:lnTo>
                      <a:pt x="813" y="161"/>
                    </a:lnTo>
                    <a:lnTo>
                      <a:pt x="816" y="155"/>
                    </a:lnTo>
                    <a:lnTo>
                      <a:pt x="820" y="149"/>
                    </a:lnTo>
                    <a:lnTo>
                      <a:pt x="823" y="141"/>
                    </a:lnTo>
                    <a:lnTo>
                      <a:pt x="825" y="134"/>
                    </a:lnTo>
                    <a:lnTo>
                      <a:pt x="827" y="127"/>
                    </a:lnTo>
                    <a:lnTo>
                      <a:pt x="827" y="120"/>
                    </a:lnTo>
                    <a:lnTo>
                      <a:pt x="827" y="113"/>
                    </a:lnTo>
                    <a:lnTo>
                      <a:pt x="826" y="108"/>
                    </a:lnTo>
                    <a:lnTo>
                      <a:pt x="824" y="102"/>
                    </a:lnTo>
                    <a:lnTo>
                      <a:pt x="821" y="97"/>
                    </a:lnTo>
                    <a:lnTo>
                      <a:pt x="817" y="92"/>
                    </a:lnTo>
                    <a:lnTo>
                      <a:pt x="813" y="88"/>
                    </a:lnTo>
                    <a:lnTo>
                      <a:pt x="808" y="82"/>
                    </a:lnTo>
                    <a:lnTo>
                      <a:pt x="803" y="78"/>
                    </a:lnTo>
                    <a:lnTo>
                      <a:pt x="796" y="74"/>
                    </a:lnTo>
                    <a:lnTo>
                      <a:pt x="783" y="67"/>
                    </a:lnTo>
                    <a:lnTo>
                      <a:pt x="767" y="61"/>
                    </a:lnTo>
                    <a:lnTo>
                      <a:pt x="750" y="54"/>
                    </a:lnTo>
                    <a:lnTo>
                      <a:pt x="732" y="49"/>
                    </a:lnTo>
                    <a:lnTo>
                      <a:pt x="714" y="45"/>
                    </a:lnTo>
                    <a:lnTo>
                      <a:pt x="695" y="40"/>
                    </a:lnTo>
                    <a:lnTo>
                      <a:pt x="659" y="33"/>
                    </a:lnTo>
                    <a:lnTo>
                      <a:pt x="625" y="2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1038"/>
              <p:cNvSpPr>
                <a:spLocks noChangeArrowheads="1"/>
              </p:cNvSpPr>
              <p:nvPr/>
            </p:nvSpPr>
            <p:spPr bwMode="auto">
              <a:xfrm>
                <a:off x="3133725" y="3651659"/>
                <a:ext cx="128587" cy="21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>
                    <a:solidFill>
                      <a:srgbClr val="000000"/>
                    </a:solidFill>
                  </a:rPr>
                  <a:t>Q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1039"/>
              <p:cNvSpPr>
                <a:spLocks noChangeArrowheads="1"/>
              </p:cNvSpPr>
              <p:nvPr/>
            </p:nvSpPr>
            <p:spPr bwMode="auto">
              <a:xfrm>
                <a:off x="2668587" y="3634197"/>
                <a:ext cx="128588" cy="21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>
                    <a:solidFill>
                      <a:srgbClr val="000000"/>
                    </a:solidFill>
                  </a:rPr>
                  <a:t>D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1040"/>
              <p:cNvSpPr>
                <a:spLocks noChangeArrowheads="1"/>
              </p:cNvSpPr>
              <p:nvPr/>
            </p:nvSpPr>
            <p:spPr bwMode="auto">
              <a:xfrm>
                <a:off x="1951037" y="3315109"/>
                <a:ext cx="88900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>
                    <a:solidFill>
                      <a:srgbClr val="000000"/>
                    </a:solidFill>
                  </a:rPr>
                  <a:t>_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1041"/>
              <p:cNvSpPr>
                <a:spLocks noChangeArrowheads="1"/>
              </p:cNvSpPr>
              <p:nvPr/>
            </p:nvSpPr>
            <p:spPr bwMode="auto">
              <a:xfrm>
                <a:off x="1951037" y="3557997"/>
                <a:ext cx="128588" cy="21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>
                    <a:solidFill>
                      <a:srgbClr val="000000"/>
                    </a:solidFill>
                  </a:rPr>
                  <a:t>D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Rectangle 1042"/>
              <p:cNvSpPr>
                <a:spLocks noChangeArrowheads="1"/>
              </p:cNvSpPr>
              <p:nvPr/>
            </p:nvSpPr>
            <p:spPr bwMode="auto">
              <a:xfrm>
                <a:off x="2678112" y="2726147"/>
                <a:ext cx="755650" cy="21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 b="1">
                    <a:solidFill>
                      <a:srgbClr val="FF0066"/>
                    </a:solidFill>
                  </a:rPr>
                  <a:t>Side View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1043"/>
              <p:cNvSpPr>
                <a:spLocks noChangeArrowheads="1"/>
              </p:cNvSpPr>
              <p:nvPr/>
            </p:nvSpPr>
            <p:spPr bwMode="auto">
              <a:xfrm>
                <a:off x="2678112" y="2949984"/>
                <a:ext cx="954088" cy="9525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1044"/>
              <p:cNvSpPr>
                <a:spLocks noChangeArrowheads="1"/>
              </p:cNvSpPr>
              <p:nvPr/>
            </p:nvSpPr>
            <p:spPr bwMode="auto">
              <a:xfrm>
                <a:off x="2973387" y="4142197"/>
                <a:ext cx="735013" cy="21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400" b="1">
                    <a:solidFill>
                      <a:srgbClr val="FF0066"/>
                    </a:solidFill>
                  </a:rPr>
                  <a:t>Top View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1045"/>
              <p:cNvSpPr>
                <a:spLocks noChangeArrowheads="1"/>
              </p:cNvSpPr>
              <p:nvPr/>
            </p:nvSpPr>
            <p:spPr bwMode="auto">
              <a:xfrm>
                <a:off x="2973387" y="4362859"/>
                <a:ext cx="906463" cy="9525"/>
              </a:xfrm>
              <a:prstGeom prst="rect">
                <a:avLst/>
              </a:prstGeom>
              <a:solidFill>
                <a:srgbClr val="FF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046"/>
              <p:cNvSpPr>
                <a:spLocks/>
              </p:cNvSpPr>
              <p:nvPr/>
            </p:nvSpPr>
            <p:spPr bwMode="auto">
              <a:xfrm>
                <a:off x="2298700" y="4081872"/>
                <a:ext cx="22225" cy="296862"/>
              </a:xfrm>
              <a:custGeom>
                <a:avLst/>
                <a:gdLst>
                  <a:gd name="T0" fmla="*/ 22 w 44"/>
                  <a:gd name="T1" fmla="*/ 0 h 596"/>
                  <a:gd name="T2" fmla="*/ 0 w 44"/>
                  <a:gd name="T3" fmla="*/ 0 h 596"/>
                  <a:gd name="T4" fmla="*/ 0 w 44"/>
                  <a:gd name="T5" fmla="*/ 596 h 596"/>
                  <a:gd name="T6" fmla="*/ 44 w 44"/>
                  <a:gd name="T7" fmla="*/ 596 h 596"/>
                  <a:gd name="T8" fmla="*/ 44 w 44"/>
                  <a:gd name="T9" fmla="*/ 0 h 596"/>
                  <a:gd name="T10" fmla="*/ 22 w 44"/>
                  <a:gd name="T11" fmla="*/ 0 h 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596"/>
                  <a:gd name="T20" fmla="*/ 44 w 44"/>
                  <a:gd name="T21" fmla="*/ 596 h 5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596">
                    <a:moveTo>
                      <a:pt x="22" y="0"/>
                    </a:moveTo>
                    <a:lnTo>
                      <a:pt x="0" y="0"/>
                    </a:lnTo>
                    <a:lnTo>
                      <a:pt x="0" y="596"/>
                    </a:lnTo>
                    <a:lnTo>
                      <a:pt x="44" y="596"/>
                    </a:lnTo>
                    <a:lnTo>
                      <a:pt x="44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047"/>
              <p:cNvSpPr>
                <a:spLocks/>
              </p:cNvSpPr>
              <p:nvPr/>
            </p:nvSpPr>
            <p:spPr bwMode="auto">
              <a:xfrm>
                <a:off x="2255837" y="3989797"/>
                <a:ext cx="111125" cy="101600"/>
              </a:xfrm>
              <a:custGeom>
                <a:avLst/>
                <a:gdLst>
                  <a:gd name="T0" fmla="*/ 113 w 225"/>
                  <a:gd name="T1" fmla="*/ 0 h 203"/>
                  <a:gd name="T2" fmla="*/ 0 w 225"/>
                  <a:gd name="T3" fmla="*/ 203 h 203"/>
                  <a:gd name="T4" fmla="*/ 113 w 225"/>
                  <a:gd name="T5" fmla="*/ 0 h 203"/>
                  <a:gd name="T6" fmla="*/ 225 w 225"/>
                  <a:gd name="T7" fmla="*/ 203 h 203"/>
                  <a:gd name="T8" fmla="*/ 0 w 225"/>
                  <a:gd name="T9" fmla="*/ 203 h 203"/>
                  <a:gd name="T10" fmla="*/ 113 w 225"/>
                  <a:gd name="T11" fmla="*/ 0 h 2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5"/>
                  <a:gd name="T19" fmla="*/ 0 h 203"/>
                  <a:gd name="T20" fmla="*/ 225 w 225"/>
                  <a:gd name="T21" fmla="*/ 203 h 2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5" h="203">
                    <a:moveTo>
                      <a:pt x="113" y="0"/>
                    </a:moveTo>
                    <a:lnTo>
                      <a:pt x="0" y="203"/>
                    </a:lnTo>
                    <a:lnTo>
                      <a:pt x="113" y="0"/>
                    </a:lnTo>
                    <a:lnTo>
                      <a:pt x="225" y="203"/>
                    </a:lnTo>
                    <a:lnTo>
                      <a:pt x="0" y="203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048"/>
              <p:cNvSpPr>
                <a:spLocks/>
              </p:cNvSpPr>
              <p:nvPr/>
            </p:nvSpPr>
            <p:spPr bwMode="auto">
              <a:xfrm>
                <a:off x="2103437" y="3310347"/>
                <a:ext cx="176213" cy="306387"/>
              </a:xfrm>
              <a:custGeom>
                <a:avLst/>
                <a:gdLst>
                  <a:gd name="T0" fmla="*/ 334 w 347"/>
                  <a:gd name="T1" fmla="*/ 7 h 612"/>
                  <a:gd name="T2" fmla="*/ 320 w 347"/>
                  <a:gd name="T3" fmla="*/ 0 h 612"/>
                  <a:gd name="T4" fmla="*/ 0 w 347"/>
                  <a:gd name="T5" fmla="*/ 598 h 612"/>
                  <a:gd name="T6" fmla="*/ 26 w 347"/>
                  <a:gd name="T7" fmla="*/ 612 h 612"/>
                  <a:gd name="T8" fmla="*/ 347 w 347"/>
                  <a:gd name="T9" fmla="*/ 14 h 612"/>
                  <a:gd name="T10" fmla="*/ 334 w 347"/>
                  <a:gd name="T11" fmla="*/ 7 h 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7"/>
                  <a:gd name="T19" fmla="*/ 0 h 612"/>
                  <a:gd name="T20" fmla="*/ 347 w 347"/>
                  <a:gd name="T21" fmla="*/ 612 h 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7" h="612">
                    <a:moveTo>
                      <a:pt x="334" y="7"/>
                    </a:moveTo>
                    <a:lnTo>
                      <a:pt x="320" y="0"/>
                    </a:lnTo>
                    <a:lnTo>
                      <a:pt x="0" y="598"/>
                    </a:lnTo>
                    <a:lnTo>
                      <a:pt x="26" y="612"/>
                    </a:lnTo>
                    <a:lnTo>
                      <a:pt x="347" y="14"/>
                    </a:lnTo>
                    <a:lnTo>
                      <a:pt x="33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049"/>
              <p:cNvSpPr>
                <a:spLocks/>
              </p:cNvSpPr>
              <p:nvPr/>
            </p:nvSpPr>
            <p:spPr bwMode="auto">
              <a:xfrm>
                <a:off x="2211387" y="3297647"/>
                <a:ext cx="74613" cy="47625"/>
              </a:xfrm>
              <a:custGeom>
                <a:avLst/>
                <a:gdLst>
                  <a:gd name="T0" fmla="*/ 146 w 146"/>
                  <a:gd name="T1" fmla="*/ 11 h 95"/>
                  <a:gd name="T2" fmla="*/ 124 w 146"/>
                  <a:gd name="T3" fmla="*/ 0 h 95"/>
                  <a:gd name="T4" fmla="*/ 0 w 146"/>
                  <a:gd name="T5" fmla="*/ 69 h 95"/>
                  <a:gd name="T6" fmla="*/ 14 w 146"/>
                  <a:gd name="T7" fmla="*/ 95 h 95"/>
                  <a:gd name="T8" fmla="*/ 139 w 146"/>
                  <a:gd name="T9" fmla="*/ 27 h 95"/>
                  <a:gd name="T10" fmla="*/ 116 w 146"/>
                  <a:gd name="T11" fmla="*/ 14 h 95"/>
                  <a:gd name="T12" fmla="*/ 146 w 146"/>
                  <a:gd name="T13" fmla="*/ 11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95"/>
                  <a:gd name="T23" fmla="*/ 146 w 146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95">
                    <a:moveTo>
                      <a:pt x="146" y="11"/>
                    </a:moveTo>
                    <a:lnTo>
                      <a:pt x="124" y="0"/>
                    </a:lnTo>
                    <a:lnTo>
                      <a:pt x="0" y="69"/>
                    </a:lnTo>
                    <a:lnTo>
                      <a:pt x="14" y="95"/>
                    </a:lnTo>
                    <a:lnTo>
                      <a:pt x="139" y="27"/>
                    </a:lnTo>
                    <a:lnTo>
                      <a:pt x="116" y="14"/>
                    </a:lnTo>
                    <a:lnTo>
                      <a:pt x="14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050"/>
              <p:cNvSpPr>
                <a:spLocks/>
              </p:cNvSpPr>
              <p:nvPr/>
            </p:nvSpPr>
            <p:spPr bwMode="auto">
              <a:xfrm>
                <a:off x="2273300" y="3297647"/>
                <a:ext cx="12700" cy="6350"/>
              </a:xfrm>
              <a:custGeom>
                <a:avLst/>
                <a:gdLst>
                  <a:gd name="T0" fmla="*/ 22 w 22"/>
                  <a:gd name="T1" fmla="*/ 11 h 13"/>
                  <a:gd name="T2" fmla="*/ 8 w 22"/>
                  <a:gd name="T3" fmla="*/ 13 h 13"/>
                  <a:gd name="T4" fmla="*/ 0 w 22"/>
                  <a:gd name="T5" fmla="*/ 0 h 13"/>
                  <a:gd name="T6" fmla="*/ 22 w 22"/>
                  <a:gd name="T7" fmla="*/ 1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3"/>
                  <a:gd name="T14" fmla="*/ 22 w 2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3">
                    <a:moveTo>
                      <a:pt x="22" y="11"/>
                    </a:moveTo>
                    <a:lnTo>
                      <a:pt x="8" y="13"/>
                    </a:lnTo>
                    <a:lnTo>
                      <a:pt x="0" y="0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051"/>
              <p:cNvSpPr>
                <a:spLocks/>
              </p:cNvSpPr>
              <p:nvPr/>
            </p:nvSpPr>
            <p:spPr bwMode="auto">
              <a:xfrm>
                <a:off x="2270125" y="3303997"/>
                <a:ext cx="20637" cy="71437"/>
              </a:xfrm>
              <a:custGeom>
                <a:avLst/>
                <a:gdLst>
                  <a:gd name="T0" fmla="*/ 27 w 43"/>
                  <a:gd name="T1" fmla="*/ 144 h 146"/>
                  <a:gd name="T2" fmla="*/ 43 w 43"/>
                  <a:gd name="T3" fmla="*/ 143 h 146"/>
                  <a:gd name="T4" fmla="*/ 30 w 43"/>
                  <a:gd name="T5" fmla="*/ 0 h 146"/>
                  <a:gd name="T6" fmla="*/ 0 w 43"/>
                  <a:gd name="T7" fmla="*/ 3 h 146"/>
                  <a:gd name="T8" fmla="*/ 13 w 43"/>
                  <a:gd name="T9" fmla="*/ 146 h 146"/>
                  <a:gd name="T10" fmla="*/ 27 w 43"/>
                  <a:gd name="T11" fmla="*/ 144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46"/>
                  <a:gd name="T20" fmla="*/ 43 w 43"/>
                  <a:gd name="T21" fmla="*/ 146 h 1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46">
                    <a:moveTo>
                      <a:pt x="27" y="144"/>
                    </a:moveTo>
                    <a:lnTo>
                      <a:pt x="43" y="143"/>
                    </a:lnTo>
                    <a:lnTo>
                      <a:pt x="30" y="0"/>
                    </a:lnTo>
                    <a:lnTo>
                      <a:pt x="0" y="3"/>
                    </a:lnTo>
                    <a:lnTo>
                      <a:pt x="13" y="146"/>
                    </a:lnTo>
                    <a:lnTo>
                      <a:pt x="27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052"/>
              <p:cNvSpPr>
                <a:spLocks/>
              </p:cNvSpPr>
              <p:nvPr/>
            </p:nvSpPr>
            <p:spPr bwMode="auto">
              <a:xfrm>
                <a:off x="1287462" y="2694397"/>
                <a:ext cx="55563" cy="52387"/>
              </a:xfrm>
              <a:custGeom>
                <a:avLst/>
                <a:gdLst>
                  <a:gd name="T0" fmla="*/ 24 w 109"/>
                  <a:gd name="T1" fmla="*/ 0 h 106"/>
                  <a:gd name="T2" fmla="*/ 109 w 109"/>
                  <a:gd name="T3" fmla="*/ 26 h 106"/>
                  <a:gd name="T4" fmla="*/ 85 w 109"/>
                  <a:gd name="T5" fmla="*/ 106 h 106"/>
                  <a:gd name="T6" fmla="*/ 0 w 109"/>
                  <a:gd name="T7" fmla="*/ 80 h 106"/>
                  <a:gd name="T8" fmla="*/ 24 w 10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6"/>
                  <a:gd name="T17" fmla="*/ 109 w 10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6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6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053"/>
              <p:cNvSpPr>
                <a:spLocks/>
              </p:cNvSpPr>
              <p:nvPr/>
            </p:nvSpPr>
            <p:spPr bwMode="auto">
              <a:xfrm>
                <a:off x="1287462" y="2694397"/>
                <a:ext cx="55563" cy="52387"/>
              </a:xfrm>
              <a:custGeom>
                <a:avLst/>
                <a:gdLst>
                  <a:gd name="T0" fmla="*/ 24 w 109"/>
                  <a:gd name="T1" fmla="*/ 0 h 106"/>
                  <a:gd name="T2" fmla="*/ 109 w 109"/>
                  <a:gd name="T3" fmla="*/ 26 h 106"/>
                  <a:gd name="T4" fmla="*/ 85 w 109"/>
                  <a:gd name="T5" fmla="*/ 106 h 106"/>
                  <a:gd name="T6" fmla="*/ 0 w 109"/>
                  <a:gd name="T7" fmla="*/ 80 h 106"/>
                  <a:gd name="T8" fmla="*/ 24 w 10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6"/>
                  <a:gd name="T17" fmla="*/ 109 w 10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6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6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054"/>
              <p:cNvSpPr>
                <a:spLocks/>
              </p:cNvSpPr>
              <p:nvPr/>
            </p:nvSpPr>
            <p:spPr bwMode="auto">
              <a:xfrm>
                <a:off x="1330325" y="2708684"/>
                <a:ext cx="57150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055"/>
              <p:cNvSpPr>
                <a:spLocks/>
              </p:cNvSpPr>
              <p:nvPr/>
            </p:nvSpPr>
            <p:spPr bwMode="auto">
              <a:xfrm>
                <a:off x="1330325" y="2708684"/>
                <a:ext cx="57150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056"/>
              <p:cNvSpPr>
                <a:spLocks/>
              </p:cNvSpPr>
              <p:nvPr/>
            </p:nvSpPr>
            <p:spPr bwMode="auto">
              <a:xfrm>
                <a:off x="1320800" y="2746784"/>
                <a:ext cx="53975" cy="53975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6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057"/>
              <p:cNvSpPr>
                <a:spLocks/>
              </p:cNvSpPr>
              <p:nvPr/>
            </p:nvSpPr>
            <p:spPr bwMode="auto">
              <a:xfrm>
                <a:off x="1320800" y="2746784"/>
                <a:ext cx="53975" cy="53975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6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058"/>
              <p:cNvSpPr>
                <a:spLocks/>
              </p:cNvSpPr>
              <p:nvPr/>
            </p:nvSpPr>
            <p:spPr bwMode="auto">
              <a:xfrm>
                <a:off x="1276350" y="2734084"/>
                <a:ext cx="53975" cy="52388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80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059"/>
              <p:cNvSpPr>
                <a:spLocks/>
              </p:cNvSpPr>
              <p:nvPr/>
            </p:nvSpPr>
            <p:spPr bwMode="auto">
              <a:xfrm>
                <a:off x="1276350" y="2734084"/>
                <a:ext cx="53975" cy="52388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80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060"/>
              <p:cNvSpPr>
                <a:spLocks/>
              </p:cNvSpPr>
              <p:nvPr/>
            </p:nvSpPr>
            <p:spPr bwMode="auto">
              <a:xfrm>
                <a:off x="1350962" y="2800759"/>
                <a:ext cx="52388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061"/>
              <p:cNvSpPr>
                <a:spLocks/>
              </p:cNvSpPr>
              <p:nvPr/>
            </p:nvSpPr>
            <p:spPr bwMode="auto">
              <a:xfrm>
                <a:off x="1350962" y="2800759"/>
                <a:ext cx="52388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062"/>
              <p:cNvSpPr>
                <a:spLocks/>
              </p:cNvSpPr>
              <p:nvPr/>
            </p:nvSpPr>
            <p:spPr bwMode="auto">
              <a:xfrm>
                <a:off x="1392237" y="2811872"/>
                <a:ext cx="53975" cy="52387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5 h 105"/>
                  <a:gd name="T4" fmla="*/ 84 w 108"/>
                  <a:gd name="T5" fmla="*/ 105 h 105"/>
                  <a:gd name="T6" fmla="*/ 0 w 108"/>
                  <a:gd name="T7" fmla="*/ 79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5"/>
                    </a:lnTo>
                    <a:lnTo>
                      <a:pt x="0" y="7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063"/>
              <p:cNvSpPr>
                <a:spLocks/>
              </p:cNvSpPr>
              <p:nvPr/>
            </p:nvSpPr>
            <p:spPr bwMode="auto">
              <a:xfrm>
                <a:off x="1392237" y="2811872"/>
                <a:ext cx="53975" cy="52387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5 h 105"/>
                  <a:gd name="T4" fmla="*/ 84 w 108"/>
                  <a:gd name="T5" fmla="*/ 105 h 105"/>
                  <a:gd name="T6" fmla="*/ 0 w 108"/>
                  <a:gd name="T7" fmla="*/ 79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5"/>
                    </a:lnTo>
                    <a:lnTo>
                      <a:pt x="0" y="79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064"/>
              <p:cNvSpPr>
                <a:spLocks/>
              </p:cNvSpPr>
              <p:nvPr/>
            </p:nvSpPr>
            <p:spPr bwMode="auto">
              <a:xfrm>
                <a:off x="1379537" y="2851559"/>
                <a:ext cx="55563" cy="52388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5 h 104"/>
                  <a:gd name="T4" fmla="*/ 84 w 108"/>
                  <a:gd name="T5" fmla="*/ 104 h 104"/>
                  <a:gd name="T6" fmla="*/ 0 w 108"/>
                  <a:gd name="T7" fmla="*/ 78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4"/>
                    </a:lnTo>
                    <a:lnTo>
                      <a:pt x="0" y="7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065"/>
              <p:cNvSpPr>
                <a:spLocks/>
              </p:cNvSpPr>
              <p:nvPr/>
            </p:nvSpPr>
            <p:spPr bwMode="auto">
              <a:xfrm>
                <a:off x="1379537" y="2851559"/>
                <a:ext cx="55563" cy="52388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5 h 104"/>
                  <a:gd name="T4" fmla="*/ 84 w 108"/>
                  <a:gd name="T5" fmla="*/ 104 h 104"/>
                  <a:gd name="T6" fmla="*/ 0 w 108"/>
                  <a:gd name="T7" fmla="*/ 78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4"/>
                    </a:lnTo>
                    <a:lnTo>
                      <a:pt x="0" y="78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066"/>
              <p:cNvSpPr>
                <a:spLocks/>
              </p:cNvSpPr>
              <p:nvPr/>
            </p:nvSpPr>
            <p:spPr bwMode="auto">
              <a:xfrm>
                <a:off x="1339850" y="2840447"/>
                <a:ext cx="52387" cy="50800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5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067"/>
              <p:cNvSpPr>
                <a:spLocks/>
              </p:cNvSpPr>
              <p:nvPr/>
            </p:nvSpPr>
            <p:spPr bwMode="auto">
              <a:xfrm>
                <a:off x="1339850" y="2840447"/>
                <a:ext cx="52387" cy="50800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5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068"/>
              <p:cNvSpPr>
                <a:spLocks/>
              </p:cNvSpPr>
              <p:nvPr/>
            </p:nvSpPr>
            <p:spPr bwMode="auto">
              <a:xfrm>
                <a:off x="1263650" y="2773772"/>
                <a:ext cx="55562" cy="52387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4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4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069"/>
              <p:cNvSpPr>
                <a:spLocks/>
              </p:cNvSpPr>
              <p:nvPr/>
            </p:nvSpPr>
            <p:spPr bwMode="auto">
              <a:xfrm>
                <a:off x="1263650" y="2773772"/>
                <a:ext cx="55562" cy="52387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4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4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070"/>
              <p:cNvSpPr>
                <a:spLocks/>
              </p:cNvSpPr>
              <p:nvPr/>
            </p:nvSpPr>
            <p:spPr bwMode="auto">
              <a:xfrm>
                <a:off x="1308100" y="2786472"/>
                <a:ext cx="55562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071"/>
              <p:cNvSpPr>
                <a:spLocks/>
              </p:cNvSpPr>
              <p:nvPr/>
            </p:nvSpPr>
            <p:spPr bwMode="auto">
              <a:xfrm>
                <a:off x="1308100" y="2786472"/>
                <a:ext cx="55562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072"/>
              <p:cNvSpPr>
                <a:spLocks/>
              </p:cNvSpPr>
              <p:nvPr/>
            </p:nvSpPr>
            <p:spPr bwMode="auto">
              <a:xfrm>
                <a:off x="1295400" y="2826159"/>
                <a:ext cx="55562" cy="52388"/>
              </a:xfrm>
              <a:custGeom>
                <a:avLst/>
                <a:gdLst>
                  <a:gd name="T0" fmla="*/ 23 w 108"/>
                  <a:gd name="T1" fmla="*/ 0 h 106"/>
                  <a:gd name="T2" fmla="*/ 108 w 108"/>
                  <a:gd name="T3" fmla="*/ 26 h 106"/>
                  <a:gd name="T4" fmla="*/ 84 w 108"/>
                  <a:gd name="T5" fmla="*/ 106 h 106"/>
                  <a:gd name="T6" fmla="*/ 0 w 108"/>
                  <a:gd name="T7" fmla="*/ 80 h 106"/>
                  <a:gd name="T8" fmla="*/ 23 w 108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6"/>
                  <a:gd name="T17" fmla="*/ 108 w 108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6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6"/>
                    </a:lnTo>
                    <a:lnTo>
                      <a:pt x="0" y="8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073"/>
              <p:cNvSpPr>
                <a:spLocks/>
              </p:cNvSpPr>
              <p:nvPr/>
            </p:nvSpPr>
            <p:spPr bwMode="auto">
              <a:xfrm>
                <a:off x="1295400" y="2826159"/>
                <a:ext cx="55562" cy="52388"/>
              </a:xfrm>
              <a:custGeom>
                <a:avLst/>
                <a:gdLst>
                  <a:gd name="T0" fmla="*/ 23 w 108"/>
                  <a:gd name="T1" fmla="*/ 0 h 106"/>
                  <a:gd name="T2" fmla="*/ 108 w 108"/>
                  <a:gd name="T3" fmla="*/ 26 h 106"/>
                  <a:gd name="T4" fmla="*/ 84 w 108"/>
                  <a:gd name="T5" fmla="*/ 106 h 106"/>
                  <a:gd name="T6" fmla="*/ 0 w 108"/>
                  <a:gd name="T7" fmla="*/ 80 h 106"/>
                  <a:gd name="T8" fmla="*/ 23 w 108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6"/>
                  <a:gd name="T17" fmla="*/ 108 w 108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6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6"/>
                    </a:lnTo>
                    <a:lnTo>
                      <a:pt x="0" y="8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074"/>
              <p:cNvSpPr>
                <a:spLocks/>
              </p:cNvSpPr>
              <p:nvPr/>
            </p:nvSpPr>
            <p:spPr bwMode="auto">
              <a:xfrm>
                <a:off x="1252537" y="2813459"/>
                <a:ext cx="53975" cy="52388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79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075"/>
              <p:cNvSpPr>
                <a:spLocks/>
              </p:cNvSpPr>
              <p:nvPr/>
            </p:nvSpPr>
            <p:spPr bwMode="auto">
              <a:xfrm>
                <a:off x="1252537" y="2813459"/>
                <a:ext cx="53975" cy="52388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79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076"/>
              <p:cNvSpPr>
                <a:spLocks/>
              </p:cNvSpPr>
              <p:nvPr/>
            </p:nvSpPr>
            <p:spPr bwMode="auto">
              <a:xfrm>
                <a:off x="1374775" y="2721384"/>
                <a:ext cx="53975" cy="50800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5 h 104"/>
                  <a:gd name="T4" fmla="*/ 85 w 108"/>
                  <a:gd name="T5" fmla="*/ 104 h 104"/>
                  <a:gd name="T6" fmla="*/ 0 w 108"/>
                  <a:gd name="T7" fmla="*/ 80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4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077"/>
              <p:cNvSpPr>
                <a:spLocks/>
              </p:cNvSpPr>
              <p:nvPr/>
            </p:nvSpPr>
            <p:spPr bwMode="auto">
              <a:xfrm>
                <a:off x="1374775" y="2721384"/>
                <a:ext cx="53975" cy="50800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5 h 104"/>
                  <a:gd name="T4" fmla="*/ 85 w 108"/>
                  <a:gd name="T5" fmla="*/ 104 h 104"/>
                  <a:gd name="T6" fmla="*/ 0 w 108"/>
                  <a:gd name="T7" fmla="*/ 80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4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078"/>
              <p:cNvSpPr>
                <a:spLocks/>
              </p:cNvSpPr>
              <p:nvPr/>
            </p:nvSpPr>
            <p:spPr bwMode="auto">
              <a:xfrm>
                <a:off x="1417637" y="2732497"/>
                <a:ext cx="52388" cy="52387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6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079"/>
              <p:cNvSpPr>
                <a:spLocks/>
              </p:cNvSpPr>
              <p:nvPr/>
            </p:nvSpPr>
            <p:spPr bwMode="auto">
              <a:xfrm>
                <a:off x="1417637" y="2732497"/>
                <a:ext cx="52388" cy="52387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6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080"/>
              <p:cNvSpPr>
                <a:spLocks/>
              </p:cNvSpPr>
              <p:nvPr/>
            </p:nvSpPr>
            <p:spPr bwMode="auto">
              <a:xfrm>
                <a:off x="1403350" y="2772184"/>
                <a:ext cx="55562" cy="52388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6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081"/>
              <p:cNvSpPr>
                <a:spLocks/>
              </p:cNvSpPr>
              <p:nvPr/>
            </p:nvSpPr>
            <p:spPr bwMode="auto">
              <a:xfrm>
                <a:off x="1403350" y="2772184"/>
                <a:ext cx="55562" cy="52388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6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082"/>
              <p:cNvSpPr>
                <a:spLocks/>
              </p:cNvSpPr>
              <p:nvPr/>
            </p:nvSpPr>
            <p:spPr bwMode="auto">
              <a:xfrm>
                <a:off x="1363662" y="2761072"/>
                <a:ext cx="53975" cy="50800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4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4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083"/>
              <p:cNvSpPr>
                <a:spLocks/>
              </p:cNvSpPr>
              <p:nvPr/>
            </p:nvSpPr>
            <p:spPr bwMode="auto">
              <a:xfrm>
                <a:off x="1363662" y="2761072"/>
                <a:ext cx="53975" cy="50800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4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4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084"/>
              <p:cNvSpPr>
                <a:spLocks/>
              </p:cNvSpPr>
              <p:nvPr/>
            </p:nvSpPr>
            <p:spPr bwMode="auto">
              <a:xfrm>
                <a:off x="1190625" y="3011897"/>
                <a:ext cx="55562" cy="52387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4 h 104"/>
                  <a:gd name="T4" fmla="*/ 85 w 108"/>
                  <a:gd name="T5" fmla="*/ 104 h 104"/>
                  <a:gd name="T6" fmla="*/ 0 w 108"/>
                  <a:gd name="T7" fmla="*/ 79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4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085"/>
              <p:cNvSpPr>
                <a:spLocks/>
              </p:cNvSpPr>
              <p:nvPr/>
            </p:nvSpPr>
            <p:spPr bwMode="auto">
              <a:xfrm>
                <a:off x="1190625" y="3011897"/>
                <a:ext cx="55562" cy="52387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4 h 104"/>
                  <a:gd name="T4" fmla="*/ 85 w 108"/>
                  <a:gd name="T5" fmla="*/ 104 h 104"/>
                  <a:gd name="T6" fmla="*/ 0 w 108"/>
                  <a:gd name="T7" fmla="*/ 79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4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086"/>
              <p:cNvSpPr>
                <a:spLocks/>
              </p:cNvSpPr>
              <p:nvPr/>
            </p:nvSpPr>
            <p:spPr bwMode="auto">
              <a:xfrm>
                <a:off x="1233487" y="3024597"/>
                <a:ext cx="57150" cy="52387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6 h 105"/>
                  <a:gd name="T4" fmla="*/ 84 w 108"/>
                  <a:gd name="T5" fmla="*/ 105 h 105"/>
                  <a:gd name="T6" fmla="*/ 0 w 108"/>
                  <a:gd name="T7" fmla="*/ 80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5"/>
                    </a:lnTo>
                    <a:lnTo>
                      <a:pt x="0" y="8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087"/>
              <p:cNvSpPr>
                <a:spLocks/>
              </p:cNvSpPr>
              <p:nvPr/>
            </p:nvSpPr>
            <p:spPr bwMode="auto">
              <a:xfrm>
                <a:off x="1233487" y="3024597"/>
                <a:ext cx="57150" cy="52387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6 h 105"/>
                  <a:gd name="T4" fmla="*/ 84 w 108"/>
                  <a:gd name="T5" fmla="*/ 105 h 105"/>
                  <a:gd name="T6" fmla="*/ 0 w 108"/>
                  <a:gd name="T7" fmla="*/ 80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5"/>
                    </a:lnTo>
                    <a:lnTo>
                      <a:pt x="0" y="8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088"/>
              <p:cNvSpPr>
                <a:spLocks/>
              </p:cNvSpPr>
              <p:nvPr/>
            </p:nvSpPr>
            <p:spPr bwMode="auto">
              <a:xfrm>
                <a:off x="1222375" y="3064284"/>
                <a:ext cx="55562" cy="52388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089"/>
              <p:cNvSpPr>
                <a:spLocks/>
              </p:cNvSpPr>
              <p:nvPr/>
            </p:nvSpPr>
            <p:spPr bwMode="auto">
              <a:xfrm>
                <a:off x="1222375" y="3064284"/>
                <a:ext cx="55562" cy="52388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090"/>
              <p:cNvSpPr>
                <a:spLocks/>
              </p:cNvSpPr>
              <p:nvPr/>
            </p:nvSpPr>
            <p:spPr bwMode="auto">
              <a:xfrm>
                <a:off x="1179512" y="3051584"/>
                <a:ext cx="53975" cy="50800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091"/>
              <p:cNvSpPr>
                <a:spLocks/>
              </p:cNvSpPr>
              <p:nvPr/>
            </p:nvSpPr>
            <p:spPr bwMode="auto">
              <a:xfrm>
                <a:off x="1179512" y="3051584"/>
                <a:ext cx="53975" cy="50800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092"/>
              <p:cNvSpPr>
                <a:spLocks/>
              </p:cNvSpPr>
              <p:nvPr/>
            </p:nvSpPr>
            <p:spPr bwMode="auto">
              <a:xfrm>
                <a:off x="1254125" y="3116672"/>
                <a:ext cx="53975" cy="52387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6 h 104"/>
                  <a:gd name="T4" fmla="*/ 85 w 108"/>
                  <a:gd name="T5" fmla="*/ 104 h 104"/>
                  <a:gd name="T6" fmla="*/ 0 w 108"/>
                  <a:gd name="T7" fmla="*/ 79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093"/>
              <p:cNvSpPr>
                <a:spLocks/>
              </p:cNvSpPr>
              <p:nvPr/>
            </p:nvSpPr>
            <p:spPr bwMode="auto">
              <a:xfrm>
                <a:off x="1254125" y="3116672"/>
                <a:ext cx="53975" cy="52387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6 h 104"/>
                  <a:gd name="T4" fmla="*/ 85 w 108"/>
                  <a:gd name="T5" fmla="*/ 104 h 104"/>
                  <a:gd name="T6" fmla="*/ 0 w 108"/>
                  <a:gd name="T7" fmla="*/ 79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094"/>
              <p:cNvSpPr>
                <a:spLocks/>
              </p:cNvSpPr>
              <p:nvPr/>
            </p:nvSpPr>
            <p:spPr bwMode="auto">
              <a:xfrm>
                <a:off x="1296987" y="3129372"/>
                <a:ext cx="53975" cy="50800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6 h 105"/>
                  <a:gd name="T4" fmla="*/ 84 w 108"/>
                  <a:gd name="T5" fmla="*/ 105 h 105"/>
                  <a:gd name="T6" fmla="*/ 0 w 108"/>
                  <a:gd name="T7" fmla="*/ 80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5"/>
                    </a:lnTo>
                    <a:lnTo>
                      <a:pt x="0" y="8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095"/>
              <p:cNvSpPr>
                <a:spLocks/>
              </p:cNvSpPr>
              <p:nvPr/>
            </p:nvSpPr>
            <p:spPr bwMode="auto">
              <a:xfrm>
                <a:off x="1296987" y="3129372"/>
                <a:ext cx="53975" cy="50800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6 h 105"/>
                  <a:gd name="T4" fmla="*/ 84 w 108"/>
                  <a:gd name="T5" fmla="*/ 105 h 105"/>
                  <a:gd name="T6" fmla="*/ 0 w 108"/>
                  <a:gd name="T7" fmla="*/ 80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5"/>
                    </a:lnTo>
                    <a:lnTo>
                      <a:pt x="0" y="8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096"/>
              <p:cNvSpPr>
                <a:spLocks/>
              </p:cNvSpPr>
              <p:nvPr/>
            </p:nvSpPr>
            <p:spPr bwMode="auto">
              <a:xfrm>
                <a:off x="1166812" y="3091272"/>
                <a:ext cx="55563" cy="50800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5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097"/>
              <p:cNvSpPr>
                <a:spLocks/>
              </p:cNvSpPr>
              <p:nvPr/>
            </p:nvSpPr>
            <p:spPr bwMode="auto">
              <a:xfrm>
                <a:off x="1166812" y="3091272"/>
                <a:ext cx="55563" cy="50800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5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098"/>
              <p:cNvSpPr>
                <a:spLocks/>
              </p:cNvSpPr>
              <p:nvPr/>
            </p:nvSpPr>
            <p:spPr bwMode="auto">
              <a:xfrm>
                <a:off x="1209675" y="3102384"/>
                <a:ext cx="57150" cy="53975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099"/>
              <p:cNvSpPr>
                <a:spLocks/>
              </p:cNvSpPr>
              <p:nvPr/>
            </p:nvSpPr>
            <p:spPr bwMode="auto">
              <a:xfrm>
                <a:off x="1209675" y="3102384"/>
                <a:ext cx="57150" cy="53975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100"/>
              <p:cNvSpPr>
                <a:spLocks/>
              </p:cNvSpPr>
              <p:nvPr/>
            </p:nvSpPr>
            <p:spPr bwMode="auto">
              <a:xfrm>
                <a:off x="1277937" y="3037297"/>
                <a:ext cx="53975" cy="50800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79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101"/>
              <p:cNvSpPr>
                <a:spLocks/>
              </p:cNvSpPr>
              <p:nvPr/>
            </p:nvSpPr>
            <p:spPr bwMode="auto">
              <a:xfrm>
                <a:off x="1277937" y="3037297"/>
                <a:ext cx="53975" cy="50800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79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102"/>
              <p:cNvSpPr>
                <a:spLocks/>
              </p:cNvSpPr>
              <p:nvPr/>
            </p:nvSpPr>
            <p:spPr bwMode="auto">
              <a:xfrm>
                <a:off x="1320800" y="3048409"/>
                <a:ext cx="53975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103"/>
              <p:cNvSpPr>
                <a:spLocks/>
              </p:cNvSpPr>
              <p:nvPr/>
            </p:nvSpPr>
            <p:spPr bwMode="auto">
              <a:xfrm>
                <a:off x="1320800" y="3048409"/>
                <a:ext cx="53975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104"/>
              <p:cNvSpPr>
                <a:spLocks/>
              </p:cNvSpPr>
              <p:nvPr/>
            </p:nvSpPr>
            <p:spPr bwMode="auto">
              <a:xfrm>
                <a:off x="1308100" y="3088097"/>
                <a:ext cx="55562" cy="52387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5 h 104"/>
                  <a:gd name="T4" fmla="*/ 85 w 109"/>
                  <a:gd name="T5" fmla="*/ 104 h 104"/>
                  <a:gd name="T6" fmla="*/ 0 w 109"/>
                  <a:gd name="T7" fmla="*/ 78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4"/>
                    </a:lnTo>
                    <a:lnTo>
                      <a:pt x="0" y="7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105"/>
              <p:cNvSpPr>
                <a:spLocks/>
              </p:cNvSpPr>
              <p:nvPr/>
            </p:nvSpPr>
            <p:spPr bwMode="auto">
              <a:xfrm>
                <a:off x="1308100" y="3088097"/>
                <a:ext cx="55562" cy="52387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5 h 104"/>
                  <a:gd name="T4" fmla="*/ 85 w 109"/>
                  <a:gd name="T5" fmla="*/ 104 h 104"/>
                  <a:gd name="T6" fmla="*/ 0 w 109"/>
                  <a:gd name="T7" fmla="*/ 78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4"/>
                    </a:lnTo>
                    <a:lnTo>
                      <a:pt x="0" y="78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106"/>
              <p:cNvSpPr>
                <a:spLocks/>
              </p:cNvSpPr>
              <p:nvPr/>
            </p:nvSpPr>
            <p:spPr bwMode="auto">
              <a:xfrm>
                <a:off x="1266825" y="3076984"/>
                <a:ext cx="53975" cy="52388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5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107"/>
              <p:cNvSpPr>
                <a:spLocks/>
              </p:cNvSpPr>
              <p:nvPr/>
            </p:nvSpPr>
            <p:spPr bwMode="auto">
              <a:xfrm>
                <a:off x="1266825" y="3076984"/>
                <a:ext cx="53975" cy="52388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5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108"/>
              <p:cNvSpPr>
                <a:spLocks/>
              </p:cNvSpPr>
              <p:nvPr/>
            </p:nvSpPr>
            <p:spPr bwMode="auto">
              <a:xfrm>
                <a:off x="1239837" y="2854734"/>
                <a:ext cx="55563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6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109"/>
              <p:cNvSpPr>
                <a:spLocks/>
              </p:cNvSpPr>
              <p:nvPr/>
            </p:nvSpPr>
            <p:spPr bwMode="auto">
              <a:xfrm>
                <a:off x="1239837" y="2854734"/>
                <a:ext cx="55563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6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110"/>
              <p:cNvSpPr>
                <a:spLocks/>
              </p:cNvSpPr>
              <p:nvPr/>
            </p:nvSpPr>
            <p:spPr bwMode="auto">
              <a:xfrm>
                <a:off x="1281112" y="2865847"/>
                <a:ext cx="58738" cy="52387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6 h 105"/>
                  <a:gd name="T4" fmla="*/ 85 w 108"/>
                  <a:gd name="T5" fmla="*/ 105 h 105"/>
                  <a:gd name="T6" fmla="*/ 0 w 108"/>
                  <a:gd name="T7" fmla="*/ 79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111"/>
              <p:cNvSpPr>
                <a:spLocks/>
              </p:cNvSpPr>
              <p:nvPr/>
            </p:nvSpPr>
            <p:spPr bwMode="auto">
              <a:xfrm>
                <a:off x="1281112" y="2865847"/>
                <a:ext cx="58738" cy="52387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6 h 105"/>
                  <a:gd name="T4" fmla="*/ 85 w 108"/>
                  <a:gd name="T5" fmla="*/ 105 h 105"/>
                  <a:gd name="T6" fmla="*/ 0 w 108"/>
                  <a:gd name="T7" fmla="*/ 79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112"/>
              <p:cNvSpPr>
                <a:spLocks/>
              </p:cNvSpPr>
              <p:nvPr/>
            </p:nvSpPr>
            <p:spPr bwMode="auto">
              <a:xfrm>
                <a:off x="1270000" y="2905534"/>
                <a:ext cx="55562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6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113"/>
              <p:cNvSpPr>
                <a:spLocks/>
              </p:cNvSpPr>
              <p:nvPr/>
            </p:nvSpPr>
            <p:spPr bwMode="auto">
              <a:xfrm>
                <a:off x="1270000" y="2905534"/>
                <a:ext cx="55562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6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114"/>
              <p:cNvSpPr>
                <a:spLocks/>
              </p:cNvSpPr>
              <p:nvPr/>
            </p:nvSpPr>
            <p:spPr bwMode="auto">
              <a:xfrm>
                <a:off x="1228725" y="2894422"/>
                <a:ext cx="52387" cy="50800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5 h 104"/>
                  <a:gd name="T4" fmla="*/ 85 w 108"/>
                  <a:gd name="T5" fmla="*/ 104 h 104"/>
                  <a:gd name="T6" fmla="*/ 0 w 108"/>
                  <a:gd name="T7" fmla="*/ 79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115"/>
              <p:cNvSpPr>
                <a:spLocks/>
              </p:cNvSpPr>
              <p:nvPr/>
            </p:nvSpPr>
            <p:spPr bwMode="auto">
              <a:xfrm>
                <a:off x="1228725" y="2894422"/>
                <a:ext cx="52387" cy="50800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5 h 104"/>
                  <a:gd name="T4" fmla="*/ 85 w 108"/>
                  <a:gd name="T5" fmla="*/ 104 h 104"/>
                  <a:gd name="T6" fmla="*/ 0 w 108"/>
                  <a:gd name="T7" fmla="*/ 79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116"/>
              <p:cNvSpPr>
                <a:spLocks/>
              </p:cNvSpPr>
              <p:nvPr/>
            </p:nvSpPr>
            <p:spPr bwMode="auto">
              <a:xfrm>
                <a:off x="1301750" y="2959509"/>
                <a:ext cx="53975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117"/>
              <p:cNvSpPr>
                <a:spLocks/>
              </p:cNvSpPr>
              <p:nvPr/>
            </p:nvSpPr>
            <p:spPr bwMode="auto">
              <a:xfrm>
                <a:off x="1301750" y="2959509"/>
                <a:ext cx="53975" cy="52388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79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118"/>
              <p:cNvSpPr>
                <a:spLocks/>
              </p:cNvSpPr>
              <p:nvPr/>
            </p:nvSpPr>
            <p:spPr bwMode="auto">
              <a:xfrm>
                <a:off x="1344612" y="2970622"/>
                <a:ext cx="53975" cy="52387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5 h 104"/>
                  <a:gd name="T4" fmla="*/ 85 w 108"/>
                  <a:gd name="T5" fmla="*/ 104 h 104"/>
                  <a:gd name="T6" fmla="*/ 0 w 108"/>
                  <a:gd name="T7" fmla="*/ 78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4"/>
                    </a:lnTo>
                    <a:lnTo>
                      <a:pt x="0" y="7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119"/>
              <p:cNvSpPr>
                <a:spLocks/>
              </p:cNvSpPr>
              <p:nvPr/>
            </p:nvSpPr>
            <p:spPr bwMode="auto">
              <a:xfrm>
                <a:off x="1344612" y="2970622"/>
                <a:ext cx="53975" cy="52387"/>
              </a:xfrm>
              <a:custGeom>
                <a:avLst/>
                <a:gdLst>
                  <a:gd name="T0" fmla="*/ 24 w 108"/>
                  <a:gd name="T1" fmla="*/ 0 h 104"/>
                  <a:gd name="T2" fmla="*/ 108 w 108"/>
                  <a:gd name="T3" fmla="*/ 25 h 104"/>
                  <a:gd name="T4" fmla="*/ 85 w 108"/>
                  <a:gd name="T5" fmla="*/ 104 h 104"/>
                  <a:gd name="T6" fmla="*/ 0 w 108"/>
                  <a:gd name="T7" fmla="*/ 78 h 104"/>
                  <a:gd name="T8" fmla="*/ 24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4"/>
                    </a:lnTo>
                    <a:lnTo>
                      <a:pt x="0" y="78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120"/>
              <p:cNvSpPr>
                <a:spLocks/>
              </p:cNvSpPr>
              <p:nvPr/>
            </p:nvSpPr>
            <p:spPr bwMode="auto">
              <a:xfrm>
                <a:off x="1331912" y="3008722"/>
                <a:ext cx="55563" cy="53975"/>
              </a:xfrm>
              <a:custGeom>
                <a:avLst/>
                <a:gdLst>
                  <a:gd name="T0" fmla="*/ 24 w 109"/>
                  <a:gd name="T1" fmla="*/ 0 h 106"/>
                  <a:gd name="T2" fmla="*/ 109 w 109"/>
                  <a:gd name="T3" fmla="*/ 26 h 106"/>
                  <a:gd name="T4" fmla="*/ 85 w 109"/>
                  <a:gd name="T5" fmla="*/ 106 h 106"/>
                  <a:gd name="T6" fmla="*/ 0 w 109"/>
                  <a:gd name="T7" fmla="*/ 80 h 106"/>
                  <a:gd name="T8" fmla="*/ 24 w 10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6"/>
                  <a:gd name="T17" fmla="*/ 109 w 10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6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6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121"/>
              <p:cNvSpPr>
                <a:spLocks/>
              </p:cNvSpPr>
              <p:nvPr/>
            </p:nvSpPr>
            <p:spPr bwMode="auto">
              <a:xfrm>
                <a:off x="1331912" y="3008722"/>
                <a:ext cx="55563" cy="53975"/>
              </a:xfrm>
              <a:custGeom>
                <a:avLst/>
                <a:gdLst>
                  <a:gd name="T0" fmla="*/ 24 w 109"/>
                  <a:gd name="T1" fmla="*/ 0 h 106"/>
                  <a:gd name="T2" fmla="*/ 109 w 109"/>
                  <a:gd name="T3" fmla="*/ 26 h 106"/>
                  <a:gd name="T4" fmla="*/ 85 w 109"/>
                  <a:gd name="T5" fmla="*/ 106 h 106"/>
                  <a:gd name="T6" fmla="*/ 0 w 109"/>
                  <a:gd name="T7" fmla="*/ 80 h 106"/>
                  <a:gd name="T8" fmla="*/ 24 w 10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6"/>
                  <a:gd name="T17" fmla="*/ 109 w 10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6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6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122"/>
              <p:cNvSpPr>
                <a:spLocks/>
              </p:cNvSpPr>
              <p:nvPr/>
            </p:nvSpPr>
            <p:spPr bwMode="auto">
              <a:xfrm>
                <a:off x="1290637" y="2997609"/>
                <a:ext cx="53975" cy="50800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123"/>
              <p:cNvSpPr>
                <a:spLocks/>
              </p:cNvSpPr>
              <p:nvPr/>
            </p:nvSpPr>
            <p:spPr bwMode="auto">
              <a:xfrm>
                <a:off x="1290637" y="2997609"/>
                <a:ext cx="53975" cy="50800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124"/>
              <p:cNvSpPr>
                <a:spLocks/>
              </p:cNvSpPr>
              <p:nvPr/>
            </p:nvSpPr>
            <p:spPr bwMode="auto">
              <a:xfrm>
                <a:off x="1214437" y="2934109"/>
                <a:ext cx="55563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125"/>
              <p:cNvSpPr>
                <a:spLocks/>
              </p:cNvSpPr>
              <p:nvPr/>
            </p:nvSpPr>
            <p:spPr bwMode="auto">
              <a:xfrm>
                <a:off x="1214437" y="2934109"/>
                <a:ext cx="55563" cy="50800"/>
              </a:xfrm>
              <a:custGeom>
                <a:avLst/>
                <a:gdLst>
                  <a:gd name="T0" fmla="*/ 24 w 109"/>
                  <a:gd name="T1" fmla="*/ 0 h 105"/>
                  <a:gd name="T2" fmla="*/ 109 w 109"/>
                  <a:gd name="T3" fmla="*/ 25 h 105"/>
                  <a:gd name="T4" fmla="*/ 85 w 109"/>
                  <a:gd name="T5" fmla="*/ 105 h 105"/>
                  <a:gd name="T6" fmla="*/ 0 w 109"/>
                  <a:gd name="T7" fmla="*/ 80 h 105"/>
                  <a:gd name="T8" fmla="*/ 24 w 109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5"/>
                  <a:gd name="T17" fmla="*/ 109 w 10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5">
                    <a:moveTo>
                      <a:pt x="24" y="0"/>
                    </a:moveTo>
                    <a:lnTo>
                      <a:pt x="109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126"/>
              <p:cNvSpPr>
                <a:spLocks/>
              </p:cNvSpPr>
              <p:nvPr/>
            </p:nvSpPr>
            <p:spPr bwMode="auto">
              <a:xfrm>
                <a:off x="1258887" y="2945222"/>
                <a:ext cx="55563" cy="52387"/>
              </a:xfrm>
              <a:custGeom>
                <a:avLst/>
                <a:gdLst>
                  <a:gd name="T0" fmla="*/ 24 w 109"/>
                  <a:gd name="T1" fmla="*/ 0 h 106"/>
                  <a:gd name="T2" fmla="*/ 109 w 109"/>
                  <a:gd name="T3" fmla="*/ 26 h 106"/>
                  <a:gd name="T4" fmla="*/ 85 w 109"/>
                  <a:gd name="T5" fmla="*/ 106 h 106"/>
                  <a:gd name="T6" fmla="*/ 0 w 109"/>
                  <a:gd name="T7" fmla="*/ 80 h 106"/>
                  <a:gd name="T8" fmla="*/ 24 w 10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6"/>
                  <a:gd name="T17" fmla="*/ 109 w 10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6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6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127"/>
              <p:cNvSpPr>
                <a:spLocks/>
              </p:cNvSpPr>
              <p:nvPr/>
            </p:nvSpPr>
            <p:spPr bwMode="auto">
              <a:xfrm>
                <a:off x="1258887" y="2945222"/>
                <a:ext cx="55563" cy="52387"/>
              </a:xfrm>
              <a:custGeom>
                <a:avLst/>
                <a:gdLst>
                  <a:gd name="T0" fmla="*/ 24 w 109"/>
                  <a:gd name="T1" fmla="*/ 0 h 106"/>
                  <a:gd name="T2" fmla="*/ 109 w 109"/>
                  <a:gd name="T3" fmla="*/ 26 h 106"/>
                  <a:gd name="T4" fmla="*/ 85 w 109"/>
                  <a:gd name="T5" fmla="*/ 106 h 106"/>
                  <a:gd name="T6" fmla="*/ 0 w 109"/>
                  <a:gd name="T7" fmla="*/ 80 h 106"/>
                  <a:gd name="T8" fmla="*/ 24 w 10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6"/>
                  <a:gd name="T17" fmla="*/ 109 w 10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6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6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128"/>
              <p:cNvSpPr>
                <a:spLocks/>
              </p:cNvSpPr>
              <p:nvPr/>
            </p:nvSpPr>
            <p:spPr bwMode="auto">
              <a:xfrm>
                <a:off x="1246187" y="2984909"/>
                <a:ext cx="53975" cy="52388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129"/>
              <p:cNvSpPr>
                <a:spLocks/>
              </p:cNvSpPr>
              <p:nvPr/>
            </p:nvSpPr>
            <p:spPr bwMode="auto">
              <a:xfrm>
                <a:off x="1246187" y="2984909"/>
                <a:ext cx="53975" cy="52388"/>
              </a:xfrm>
              <a:custGeom>
                <a:avLst/>
                <a:gdLst>
                  <a:gd name="T0" fmla="*/ 24 w 109"/>
                  <a:gd name="T1" fmla="*/ 0 h 104"/>
                  <a:gd name="T2" fmla="*/ 109 w 109"/>
                  <a:gd name="T3" fmla="*/ 26 h 104"/>
                  <a:gd name="T4" fmla="*/ 85 w 109"/>
                  <a:gd name="T5" fmla="*/ 104 h 104"/>
                  <a:gd name="T6" fmla="*/ 0 w 109"/>
                  <a:gd name="T7" fmla="*/ 79 h 104"/>
                  <a:gd name="T8" fmla="*/ 24 w 109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04"/>
                  <a:gd name="T17" fmla="*/ 109 w 109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04">
                    <a:moveTo>
                      <a:pt x="24" y="0"/>
                    </a:moveTo>
                    <a:lnTo>
                      <a:pt x="109" y="26"/>
                    </a:lnTo>
                    <a:lnTo>
                      <a:pt x="85" y="104"/>
                    </a:lnTo>
                    <a:lnTo>
                      <a:pt x="0" y="7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130"/>
              <p:cNvSpPr>
                <a:spLocks/>
              </p:cNvSpPr>
              <p:nvPr/>
            </p:nvSpPr>
            <p:spPr bwMode="auto">
              <a:xfrm>
                <a:off x="1203325" y="2970622"/>
                <a:ext cx="53975" cy="53975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5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131"/>
              <p:cNvSpPr>
                <a:spLocks/>
              </p:cNvSpPr>
              <p:nvPr/>
            </p:nvSpPr>
            <p:spPr bwMode="auto">
              <a:xfrm>
                <a:off x="1203325" y="2970622"/>
                <a:ext cx="53975" cy="53975"/>
              </a:xfrm>
              <a:custGeom>
                <a:avLst/>
                <a:gdLst>
                  <a:gd name="T0" fmla="*/ 23 w 108"/>
                  <a:gd name="T1" fmla="*/ 0 h 104"/>
                  <a:gd name="T2" fmla="*/ 108 w 108"/>
                  <a:gd name="T3" fmla="*/ 25 h 104"/>
                  <a:gd name="T4" fmla="*/ 84 w 108"/>
                  <a:gd name="T5" fmla="*/ 104 h 104"/>
                  <a:gd name="T6" fmla="*/ 0 w 108"/>
                  <a:gd name="T7" fmla="*/ 79 h 104"/>
                  <a:gd name="T8" fmla="*/ 23 w 108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4"/>
                  <a:gd name="T17" fmla="*/ 108 w 108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4">
                    <a:moveTo>
                      <a:pt x="23" y="0"/>
                    </a:moveTo>
                    <a:lnTo>
                      <a:pt x="108" y="25"/>
                    </a:lnTo>
                    <a:lnTo>
                      <a:pt x="84" y="104"/>
                    </a:lnTo>
                    <a:lnTo>
                      <a:pt x="0" y="79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132"/>
              <p:cNvSpPr>
                <a:spLocks/>
              </p:cNvSpPr>
              <p:nvPr/>
            </p:nvSpPr>
            <p:spPr bwMode="auto">
              <a:xfrm>
                <a:off x="1325562" y="2878547"/>
                <a:ext cx="53975" cy="52387"/>
              </a:xfrm>
              <a:custGeom>
                <a:avLst/>
                <a:gdLst>
                  <a:gd name="T0" fmla="*/ 23 w 107"/>
                  <a:gd name="T1" fmla="*/ 0 h 104"/>
                  <a:gd name="T2" fmla="*/ 107 w 107"/>
                  <a:gd name="T3" fmla="*/ 24 h 104"/>
                  <a:gd name="T4" fmla="*/ 84 w 107"/>
                  <a:gd name="T5" fmla="*/ 104 h 104"/>
                  <a:gd name="T6" fmla="*/ 0 w 107"/>
                  <a:gd name="T7" fmla="*/ 78 h 104"/>
                  <a:gd name="T8" fmla="*/ 23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23" y="0"/>
                    </a:moveTo>
                    <a:lnTo>
                      <a:pt x="107" y="24"/>
                    </a:lnTo>
                    <a:lnTo>
                      <a:pt x="84" y="104"/>
                    </a:lnTo>
                    <a:lnTo>
                      <a:pt x="0" y="7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133"/>
              <p:cNvSpPr>
                <a:spLocks/>
              </p:cNvSpPr>
              <p:nvPr/>
            </p:nvSpPr>
            <p:spPr bwMode="auto">
              <a:xfrm>
                <a:off x="1325562" y="2878547"/>
                <a:ext cx="53975" cy="52387"/>
              </a:xfrm>
              <a:custGeom>
                <a:avLst/>
                <a:gdLst>
                  <a:gd name="T0" fmla="*/ 23 w 107"/>
                  <a:gd name="T1" fmla="*/ 0 h 104"/>
                  <a:gd name="T2" fmla="*/ 107 w 107"/>
                  <a:gd name="T3" fmla="*/ 24 h 104"/>
                  <a:gd name="T4" fmla="*/ 84 w 107"/>
                  <a:gd name="T5" fmla="*/ 104 h 104"/>
                  <a:gd name="T6" fmla="*/ 0 w 107"/>
                  <a:gd name="T7" fmla="*/ 78 h 104"/>
                  <a:gd name="T8" fmla="*/ 23 w 10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04"/>
                  <a:gd name="T17" fmla="*/ 107 w 10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04">
                    <a:moveTo>
                      <a:pt x="23" y="0"/>
                    </a:moveTo>
                    <a:lnTo>
                      <a:pt x="107" y="24"/>
                    </a:lnTo>
                    <a:lnTo>
                      <a:pt x="84" y="104"/>
                    </a:lnTo>
                    <a:lnTo>
                      <a:pt x="0" y="78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134"/>
              <p:cNvSpPr>
                <a:spLocks/>
              </p:cNvSpPr>
              <p:nvPr/>
            </p:nvSpPr>
            <p:spPr bwMode="auto">
              <a:xfrm>
                <a:off x="1368425" y="2891247"/>
                <a:ext cx="53975" cy="52387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6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135"/>
              <p:cNvSpPr>
                <a:spLocks/>
              </p:cNvSpPr>
              <p:nvPr/>
            </p:nvSpPr>
            <p:spPr bwMode="auto">
              <a:xfrm>
                <a:off x="1368425" y="2891247"/>
                <a:ext cx="53975" cy="52387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6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6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136"/>
              <p:cNvSpPr>
                <a:spLocks/>
              </p:cNvSpPr>
              <p:nvPr/>
            </p:nvSpPr>
            <p:spPr bwMode="auto">
              <a:xfrm>
                <a:off x="1355725" y="2930934"/>
                <a:ext cx="55562" cy="52388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6 h 105"/>
                  <a:gd name="T4" fmla="*/ 84 w 108"/>
                  <a:gd name="T5" fmla="*/ 105 h 105"/>
                  <a:gd name="T6" fmla="*/ 0 w 108"/>
                  <a:gd name="T7" fmla="*/ 80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5"/>
                    </a:lnTo>
                    <a:lnTo>
                      <a:pt x="0" y="8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137"/>
              <p:cNvSpPr>
                <a:spLocks/>
              </p:cNvSpPr>
              <p:nvPr/>
            </p:nvSpPr>
            <p:spPr bwMode="auto">
              <a:xfrm>
                <a:off x="1355725" y="2930934"/>
                <a:ext cx="55562" cy="52388"/>
              </a:xfrm>
              <a:custGeom>
                <a:avLst/>
                <a:gdLst>
                  <a:gd name="T0" fmla="*/ 23 w 108"/>
                  <a:gd name="T1" fmla="*/ 0 h 105"/>
                  <a:gd name="T2" fmla="*/ 108 w 108"/>
                  <a:gd name="T3" fmla="*/ 26 h 105"/>
                  <a:gd name="T4" fmla="*/ 84 w 108"/>
                  <a:gd name="T5" fmla="*/ 105 h 105"/>
                  <a:gd name="T6" fmla="*/ 0 w 108"/>
                  <a:gd name="T7" fmla="*/ 80 h 105"/>
                  <a:gd name="T8" fmla="*/ 23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3" y="0"/>
                    </a:moveTo>
                    <a:lnTo>
                      <a:pt x="108" y="26"/>
                    </a:lnTo>
                    <a:lnTo>
                      <a:pt x="84" y="105"/>
                    </a:lnTo>
                    <a:lnTo>
                      <a:pt x="0" y="8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138"/>
              <p:cNvSpPr>
                <a:spLocks/>
              </p:cNvSpPr>
              <p:nvPr/>
            </p:nvSpPr>
            <p:spPr bwMode="auto">
              <a:xfrm>
                <a:off x="1314450" y="2918234"/>
                <a:ext cx="53975" cy="50800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139"/>
              <p:cNvSpPr>
                <a:spLocks/>
              </p:cNvSpPr>
              <p:nvPr/>
            </p:nvSpPr>
            <p:spPr bwMode="auto">
              <a:xfrm>
                <a:off x="1314450" y="2918234"/>
                <a:ext cx="53975" cy="50800"/>
              </a:xfrm>
              <a:custGeom>
                <a:avLst/>
                <a:gdLst>
                  <a:gd name="T0" fmla="*/ 24 w 108"/>
                  <a:gd name="T1" fmla="*/ 0 h 105"/>
                  <a:gd name="T2" fmla="*/ 108 w 108"/>
                  <a:gd name="T3" fmla="*/ 25 h 105"/>
                  <a:gd name="T4" fmla="*/ 85 w 108"/>
                  <a:gd name="T5" fmla="*/ 105 h 105"/>
                  <a:gd name="T6" fmla="*/ 0 w 108"/>
                  <a:gd name="T7" fmla="*/ 80 h 105"/>
                  <a:gd name="T8" fmla="*/ 24 w 10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05"/>
                  <a:gd name="T17" fmla="*/ 108 w 10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05">
                    <a:moveTo>
                      <a:pt x="24" y="0"/>
                    </a:moveTo>
                    <a:lnTo>
                      <a:pt x="108" y="25"/>
                    </a:lnTo>
                    <a:lnTo>
                      <a:pt x="85" y="105"/>
                    </a:lnTo>
                    <a:lnTo>
                      <a:pt x="0" y="8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140"/>
              <p:cNvSpPr>
                <a:spLocks noChangeShapeType="1"/>
              </p:cNvSpPr>
              <p:nvPr/>
            </p:nvSpPr>
            <p:spPr bwMode="auto">
              <a:xfrm flipH="1">
                <a:off x="1387475" y="2754722"/>
                <a:ext cx="122237" cy="42545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141"/>
              <p:cNvSpPr>
                <a:spLocks noChangeShapeType="1"/>
              </p:cNvSpPr>
              <p:nvPr/>
            </p:nvSpPr>
            <p:spPr bwMode="auto">
              <a:xfrm flipH="1">
                <a:off x="1439862" y="2770597"/>
                <a:ext cx="125413" cy="42386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142"/>
              <p:cNvSpPr>
                <a:spLocks noChangeShapeType="1"/>
              </p:cNvSpPr>
              <p:nvPr/>
            </p:nvSpPr>
            <p:spPr bwMode="auto">
              <a:xfrm flipH="1">
                <a:off x="1781175" y="2875372"/>
                <a:ext cx="106362" cy="37623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1143"/>
              <p:cNvSpPr>
                <a:spLocks noChangeShapeType="1"/>
              </p:cNvSpPr>
              <p:nvPr/>
            </p:nvSpPr>
            <p:spPr bwMode="auto">
              <a:xfrm flipH="1">
                <a:off x="1931987" y="2905534"/>
                <a:ext cx="109538" cy="37623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144"/>
              <p:cNvSpPr>
                <a:spLocks/>
              </p:cNvSpPr>
              <p:nvPr/>
            </p:nvSpPr>
            <p:spPr bwMode="auto">
              <a:xfrm>
                <a:off x="1509712" y="2800759"/>
                <a:ext cx="307975" cy="428625"/>
              </a:xfrm>
              <a:custGeom>
                <a:avLst/>
                <a:gdLst>
                  <a:gd name="T0" fmla="*/ 214 w 618"/>
                  <a:gd name="T1" fmla="*/ 0 h 867"/>
                  <a:gd name="T2" fmla="*/ 618 w 618"/>
                  <a:gd name="T3" fmla="*/ 115 h 867"/>
                  <a:gd name="T4" fmla="*/ 405 w 618"/>
                  <a:gd name="T5" fmla="*/ 867 h 867"/>
                  <a:gd name="T6" fmla="*/ 0 w 618"/>
                  <a:gd name="T7" fmla="*/ 753 h 867"/>
                  <a:gd name="T8" fmla="*/ 214 w 618"/>
                  <a:gd name="T9" fmla="*/ 0 h 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867"/>
                  <a:gd name="T17" fmla="*/ 618 w 618"/>
                  <a:gd name="T18" fmla="*/ 867 h 8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867">
                    <a:moveTo>
                      <a:pt x="214" y="0"/>
                    </a:moveTo>
                    <a:lnTo>
                      <a:pt x="618" y="115"/>
                    </a:lnTo>
                    <a:lnTo>
                      <a:pt x="405" y="867"/>
                    </a:lnTo>
                    <a:lnTo>
                      <a:pt x="0" y="753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145"/>
              <p:cNvSpPr>
                <a:spLocks/>
              </p:cNvSpPr>
              <p:nvPr/>
            </p:nvSpPr>
            <p:spPr bwMode="auto">
              <a:xfrm>
                <a:off x="1509712" y="2800759"/>
                <a:ext cx="307975" cy="428625"/>
              </a:xfrm>
              <a:custGeom>
                <a:avLst/>
                <a:gdLst>
                  <a:gd name="T0" fmla="*/ 214 w 618"/>
                  <a:gd name="T1" fmla="*/ 0 h 867"/>
                  <a:gd name="T2" fmla="*/ 618 w 618"/>
                  <a:gd name="T3" fmla="*/ 115 h 867"/>
                  <a:gd name="T4" fmla="*/ 405 w 618"/>
                  <a:gd name="T5" fmla="*/ 867 h 867"/>
                  <a:gd name="T6" fmla="*/ 0 w 618"/>
                  <a:gd name="T7" fmla="*/ 753 h 867"/>
                  <a:gd name="T8" fmla="*/ 214 w 618"/>
                  <a:gd name="T9" fmla="*/ 0 h 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8"/>
                  <a:gd name="T16" fmla="*/ 0 h 867"/>
                  <a:gd name="T17" fmla="*/ 618 w 618"/>
                  <a:gd name="T18" fmla="*/ 867 h 8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8" h="867">
                    <a:moveTo>
                      <a:pt x="214" y="0"/>
                    </a:moveTo>
                    <a:lnTo>
                      <a:pt x="618" y="115"/>
                    </a:lnTo>
                    <a:lnTo>
                      <a:pt x="405" y="867"/>
                    </a:lnTo>
                    <a:lnTo>
                      <a:pt x="0" y="753"/>
                    </a:lnTo>
                    <a:lnTo>
                      <a:pt x="2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Rectangle 1146"/>
              <p:cNvSpPr>
                <a:spLocks noChangeArrowheads="1"/>
              </p:cNvSpPr>
              <p:nvPr/>
            </p:nvSpPr>
            <p:spPr bwMode="auto">
              <a:xfrm>
                <a:off x="3878262" y="3477034"/>
                <a:ext cx="55563" cy="269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Rectangle 1147"/>
              <p:cNvSpPr>
                <a:spLocks noChangeArrowheads="1"/>
              </p:cNvSpPr>
              <p:nvPr/>
            </p:nvSpPr>
            <p:spPr bwMode="auto">
              <a:xfrm>
                <a:off x="3686175" y="3477034"/>
                <a:ext cx="55562" cy="254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Rectangle 1148"/>
              <p:cNvSpPr>
                <a:spLocks noChangeArrowheads="1"/>
              </p:cNvSpPr>
              <p:nvPr/>
            </p:nvSpPr>
            <p:spPr bwMode="auto">
              <a:xfrm>
                <a:off x="3492500" y="3477034"/>
                <a:ext cx="55562" cy="254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149"/>
              <p:cNvSpPr>
                <a:spLocks/>
              </p:cNvSpPr>
              <p:nvPr/>
            </p:nvSpPr>
            <p:spPr bwMode="auto">
              <a:xfrm>
                <a:off x="3300412" y="3475447"/>
                <a:ext cx="55563" cy="26987"/>
              </a:xfrm>
              <a:custGeom>
                <a:avLst/>
                <a:gdLst>
                  <a:gd name="T0" fmla="*/ 0 w 110"/>
                  <a:gd name="T1" fmla="*/ 55 h 56"/>
                  <a:gd name="T2" fmla="*/ 0 w 110"/>
                  <a:gd name="T3" fmla="*/ 0 h 56"/>
                  <a:gd name="T4" fmla="*/ 110 w 110"/>
                  <a:gd name="T5" fmla="*/ 0 h 56"/>
                  <a:gd name="T6" fmla="*/ 110 w 110"/>
                  <a:gd name="T7" fmla="*/ 56 h 56"/>
                  <a:gd name="T8" fmla="*/ 0 w 110"/>
                  <a:gd name="T9" fmla="*/ 55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56"/>
                  <a:gd name="T17" fmla="*/ 110 w 11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56">
                    <a:moveTo>
                      <a:pt x="0" y="55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5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Rectangle 1150"/>
              <p:cNvSpPr>
                <a:spLocks noChangeArrowheads="1"/>
              </p:cNvSpPr>
              <p:nvPr/>
            </p:nvSpPr>
            <p:spPr bwMode="auto">
              <a:xfrm>
                <a:off x="3108325" y="3475447"/>
                <a:ext cx="55562" cy="2698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151"/>
              <p:cNvSpPr>
                <a:spLocks/>
              </p:cNvSpPr>
              <p:nvPr/>
            </p:nvSpPr>
            <p:spPr bwMode="auto">
              <a:xfrm>
                <a:off x="2914650" y="3475447"/>
                <a:ext cx="55562" cy="26987"/>
              </a:xfrm>
              <a:custGeom>
                <a:avLst/>
                <a:gdLst>
                  <a:gd name="T0" fmla="*/ 0 w 110"/>
                  <a:gd name="T1" fmla="*/ 56 h 56"/>
                  <a:gd name="T2" fmla="*/ 0 w 110"/>
                  <a:gd name="T3" fmla="*/ 0 h 56"/>
                  <a:gd name="T4" fmla="*/ 110 w 110"/>
                  <a:gd name="T5" fmla="*/ 1 h 56"/>
                  <a:gd name="T6" fmla="*/ 110 w 110"/>
                  <a:gd name="T7" fmla="*/ 56 h 56"/>
                  <a:gd name="T8" fmla="*/ 0 w 11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56"/>
                  <a:gd name="T17" fmla="*/ 110 w 110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56">
                    <a:moveTo>
                      <a:pt x="0" y="56"/>
                    </a:moveTo>
                    <a:lnTo>
                      <a:pt x="0" y="0"/>
                    </a:lnTo>
                    <a:lnTo>
                      <a:pt x="110" y="1"/>
                    </a:lnTo>
                    <a:lnTo>
                      <a:pt x="11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152"/>
              <p:cNvSpPr>
                <a:spLocks/>
              </p:cNvSpPr>
              <p:nvPr/>
            </p:nvSpPr>
            <p:spPr bwMode="auto">
              <a:xfrm>
                <a:off x="2722562" y="3459572"/>
                <a:ext cx="61913" cy="36512"/>
              </a:xfrm>
              <a:custGeom>
                <a:avLst/>
                <a:gdLst>
                  <a:gd name="T0" fmla="*/ 0 w 119"/>
                  <a:gd name="T1" fmla="*/ 54 h 75"/>
                  <a:gd name="T2" fmla="*/ 16 w 119"/>
                  <a:gd name="T3" fmla="*/ 57 h 75"/>
                  <a:gd name="T4" fmla="*/ 82 w 119"/>
                  <a:gd name="T5" fmla="*/ 70 h 75"/>
                  <a:gd name="T6" fmla="*/ 108 w 119"/>
                  <a:gd name="T7" fmla="*/ 75 h 75"/>
                  <a:gd name="T8" fmla="*/ 119 w 119"/>
                  <a:gd name="T9" fmla="*/ 22 h 75"/>
                  <a:gd name="T10" fmla="*/ 94 w 119"/>
                  <a:gd name="T11" fmla="*/ 16 h 75"/>
                  <a:gd name="T12" fmla="*/ 27 w 119"/>
                  <a:gd name="T13" fmla="*/ 3 h 75"/>
                  <a:gd name="T14" fmla="*/ 12 w 119"/>
                  <a:gd name="T15" fmla="*/ 0 h 75"/>
                  <a:gd name="T16" fmla="*/ 0 w 119"/>
                  <a:gd name="T17" fmla="*/ 54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"/>
                  <a:gd name="T28" fmla="*/ 0 h 75"/>
                  <a:gd name="T29" fmla="*/ 119 w 119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" h="75">
                    <a:moveTo>
                      <a:pt x="0" y="54"/>
                    </a:moveTo>
                    <a:lnTo>
                      <a:pt x="16" y="57"/>
                    </a:lnTo>
                    <a:lnTo>
                      <a:pt x="82" y="70"/>
                    </a:lnTo>
                    <a:lnTo>
                      <a:pt x="108" y="75"/>
                    </a:lnTo>
                    <a:lnTo>
                      <a:pt x="119" y="22"/>
                    </a:lnTo>
                    <a:lnTo>
                      <a:pt x="94" y="16"/>
                    </a:lnTo>
                    <a:lnTo>
                      <a:pt x="27" y="3"/>
                    </a:lnTo>
                    <a:lnTo>
                      <a:pt x="1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153"/>
              <p:cNvSpPr>
                <a:spLocks/>
              </p:cNvSpPr>
              <p:nvPr/>
            </p:nvSpPr>
            <p:spPr bwMode="auto">
              <a:xfrm>
                <a:off x="2544762" y="3381784"/>
                <a:ext cx="58738" cy="53975"/>
              </a:xfrm>
              <a:custGeom>
                <a:avLst/>
                <a:gdLst>
                  <a:gd name="T0" fmla="*/ 0 w 121"/>
                  <a:gd name="T1" fmla="*/ 44 h 106"/>
                  <a:gd name="T2" fmla="*/ 8 w 121"/>
                  <a:gd name="T3" fmla="*/ 50 h 106"/>
                  <a:gd name="T4" fmla="*/ 40 w 121"/>
                  <a:gd name="T5" fmla="*/ 72 h 106"/>
                  <a:gd name="T6" fmla="*/ 73 w 121"/>
                  <a:gd name="T7" fmla="*/ 94 h 106"/>
                  <a:gd name="T8" fmla="*/ 93 w 121"/>
                  <a:gd name="T9" fmla="*/ 106 h 106"/>
                  <a:gd name="T10" fmla="*/ 121 w 121"/>
                  <a:gd name="T11" fmla="*/ 59 h 106"/>
                  <a:gd name="T12" fmla="*/ 103 w 121"/>
                  <a:gd name="T13" fmla="*/ 48 h 106"/>
                  <a:gd name="T14" fmla="*/ 70 w 121"/>
                  <a:gd name="T15" fmla="*/ 26 h 106"/>
                  <a:gd name="T16" fmla="*/ 40 w 121"/>
                  <a:gd name="T17" fmla="*/ 6 h 106"/>
                  <a:gd name="T18" fmla="*/ 32 w 121"/>
                  <a:gd name="T19" fmla="*/ 0 h 106"/>
                  <a:gd name="T20" fmla="*/ 0 w 121"/>
                  <a:gd name="T21" fmla="*/ 44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106"/>
                  <a:gd name="T35" fmla="*/ 121 w 121"/>
                  <a:gd name="T36" fmla="*/ 106 h 1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106">
                    <a:moveTo>
                      <a:pt x="0" y="44"/>
                    </a:moveTo>
                    <a:lnTo>
                      <a:pt x="8" y="50"/>
                    </a:lnTo>
                    <a:lnTo>
                      <a:pt x="40" y="72"/>
                    </a:lnTo>
                    <a:lnTo>
                      <a:pt x="73" y="94"/>
                    </a:lnTo>
                    <a:lnTo>
                      <a:pt x="93" y="106"/>
                    </a:lnTo>
                    <a:lnTo>
                      <a:pt x="121" y="59"/>
                    </a:lnTo>
                    <a:lnTo>
                      <a:pt x="103" y="48"/>
                    </a:lnTo>
                    <a:lnTo>
                      <a:pt x="70" y="26"/>
                    </a:lnTo>
                    <a:lnTo>
                      <a:pt x="40" y="6"/>
                    </a:lnTo>
                    <a:lnTo>
                      <a:pt x="32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154"/>
              <p:cNvSpPr>
                <a:spLocks/>
              </p:cNvSpPr>
              <p:nvPr/>
            </p:nvSpPr>
            <p:spPr bwMode="auto">
              <a:xfrm>
                <a:off x="2401887" y="3262722"/>
                <a:ext cx="55563" cy="50800"/>
              </a:xfrm>
              <a:custGeom>
                <a:avLst/>
                <a:gdLst>
                  <a:gd name="T0" fmla="*/ 0 w 111"/>
                  <a:gd name="T1" fmla="*/ 43 h 103"/>
                  <a:gd name="T2" fmla="*/ 1 w 111"/>
                  <a:gd name="T3" fmla="*/ 44 h 103"/>
                  <a:gd name="T4" fmla="*/ 25 w 111"/>
                  <a:gd name="T5" fmla="*/ 62 h 103"/>
                  <a:gd name="T6" fmla="*/ 47 w 111"/>
                  <a:gd name="T7" fmla="*/ 79 h 103"/>
                  <a:gd name="T8" fmla="*/ 67 w 111"/>
                  <a:gd name="T9" fmla="*/ 97 h 103"/>
                  <a:gd name="T10" fmla="*/ 74 w 111"/>
                  <a:gd name="T11" fmla="*/ 103 h 103"/>
                  <a:gd name="T12" fmla="*/ 111 w 111"/>
                  <a:gd name="T13" fmla="*/ 63 h 103"/>
                  <a:gd name="T14" fmla="*/ 104 w 111"/>
                  <a:gd name="T15" fmla="*/ 56 h 103"/>
                  <a:gd name="T16" fmla="*/ 82 w 111"/>
                  <a:gd name="T17" fmla="*/ 37 h 103"/>
                  <a:gd name="T18" fmla="*/ 59 w 111"/>
                  <a:gd name="T19" fmla="*/ 18 h 103"/>
                  <a:gd name="T20" fmla="*/ 34 w 111"/>
                  <a:gd name="T21" fmla="*/ 0 h 103"/>
                  <a:gd name="T22" fmla="*/ 35 w 111"/>
                  <a:gd name="T23" fmla="*/ 1 h 103"/>
                  <a:gd name="T24" fmla="*/ 0 w 111"/>
                  <a:gd name="T25" fmla="*/ 43 h 103"/>
                  <a:gd name="T26" fmla="*/ 1 w 111"/>
                  <a:gd name="T27" fmla="*/ 43 h 103"/>
                  <a:gd name="T28" fmla="*/ 1 w 111"/>
                  <a:gd name="T29" fmla="*/ 44 h 103"/>
                  <a:gd name="T30" fmla="*/ 0 w 111"/>
                  <a:gd name="T31" fmla="*/ 43 h 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103"/>
                  <a:gd name="T50" fmla="*/ 111 w 111"/>
                  <a:gd name="T51" fmla="*/ 103 h 10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103">
                    <a:moveTo>
                      <a:pt x="0" y="43"/>
                    </a:moveTo>
                    <a:lnTo>
                      <a:pt x="1" y="44"/>
                    </a:lnTo>
                    <a:lnTo>
                      <a:pt x="25" y="62"/>
                    </a:lnTo>
                    <a:lnTo>
                      <a:pt x="47" y="79"/>
                    </a:lnTo>
                    <a:lnTo>
                      <a:pt x="67" y="97"/>
                    </a:lnTo>
                    <a:lnTo>
                      <a:pt x="74" y="103"/>
                    </a:lnTo>
                    <a:lnTo>
                      <a:pt x="111" y="63"/>
                    </a:lnTo>
                    <a:lnTo>
                      <a:pt x="104" y="56"/>
                    </a:lnTo>
                    <a:lnTo>
                      <a:pt x="82" y="37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0" y="43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155"/>
              <p:cNvSpPr>
                <a:spLocks/>
              </p:cNvSpPr>
              <p:nvPr/>
            </p:nvSpPr>
            <p:spPr bwMode="auto">
              <a:xfrm>
                <a:off x="2395537" y="3259547"/>
                <a:ext cx="23813" cy="23812"/>
              </a:xfrm>
              <a:custGeom>
                <a:avLst/>
                <a:gdLst>
                  <a:gd name="T0" fmla="*/ 0 w 45"/>
                  <a:gd name="T1" fmla="*/ 42 h 51"/>
                  <a:gd name="T2" fmla="*/ 35 w 45"/>
                  <a:gd name="T3" fmla="*/ 0 h 51"/>
                  <a:gd name="T4" fmla="*/ 45 w 45"/>
                  <a:gd name="T5" fmla="*/ 9 h 51"/>
                  <a:gd name="T6" fmla="*/ 10 w 45"/>
                  <a:gd name="T7" fmla="*/ 51 h 51"/>
                  <a:gd name="T8" fmla="*/ 0 w 45"/>
                  <a:gd name="T9" fmla="*/ 42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1"/>
                  <a:gd name="T17" fmla="*/ 45 w 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1">
                    <a:moveTo>
                      <a:pt x="0" y="42"/>
                    </a:moveTo>
                    <a:lnTo>
                      <a:pt x="35" y="0"/>
                    </a:lnTo>
                    <a:lnTo>
                      <a:pt x="45" y="9"/>
                    </a:lnTo>
                    <a:lnTo>
                      <a:pt x="10" y="5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156"/>
              <p:cNvSpPr>
                <a:spLocks/>
              </p:cNvSpPr>
              <p:nvPr/>
            </p:nvSpPr>
            <p:spPr bwMode="auto">
              <a:xfrm>
                <a:off x="2233612" y="3162709"/>
                <a:ext cx="61913" cy="47625"/>
              </a:xfrm>
              <a:custGeom>
                <a:avLst/>
                <a:gdLst>
                  <a:gd name="T0" fmla="*/ 0 w 124"/>
                  <a:gd name="T1" fmla="*/ 48 h 95"/>
                  <a:gd name="T2" fmla="*/ 49 w 124"/>
                  <a:gd name="T3" fmla="*/ 71 h 95"/>
                  <a:gd name="T4" fmla="*/ 99 w 124"/>
                  <a:gd name="T5" fmla="*/ 95 h 95"/>
                  <a:gd name="T6" fmla="*/ 124 w 124"/>
                  <a:gd name="T7" fmla="*/ 46 h 95"/>
                  <a:gd name="T8" fmla="*/ 72 w 124"/>
                  <a:gd name="T9" fmla="*/ 21 h 95"/>
                  <a:gd name="T10" fmla="*/ 24 w 124"/>
                  <a:gd name="T11" fmla="*/ 0 h 95"/>
                  <a:gd name="T12" fmla="*/ 0 w 124"/>
                  <a:gd name="T13" fmla="*/ 48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95"/>
                  <a:gd name="T23" fmla="*/ 124 w 124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95">
                    <a:moveTo>
                      <a:pt x="0" y="48"/>
                    </a:moveTo>
                    <a:lnTo>
                      <a:pt x="49" y="71"/>
                    </a:lnTo>
                    <a:lnTo>
                      <a:pt x="99" y="95"/>
                    </a:lnTo>
                    <a:lnTo>
                      <a:pt x="124" y="46"/>
                    </a:lnTo>
                    <a:lnTo>
                      <a:pt x="72" y="21"/>
                    </a:lnTo>
                    <a:lnTo>
                      <a:pt x="24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157"/>
              <p:cNvSpPr>
                <a:spLocks/>
              </p:cNvSpPr>
              <p:nvPr/>
            </p:nvSpPr>
            <p:spPr bwMode="auto">
              <a:xfrm>
                <a:off x="2063750" y="3108734"/>
                <a:ext cx="55562" cy="39688"/>
              </a:xfrm>
              <a:custGeom>
                <a:avLst/>
                <a:gdLst>
                  <a:gd name="T0" fmla="*/ 0 w 111"/>
                  <a:gd name="T1" fmla="*/ 53 h 81"/>
                  <a:gd name="T2" fmla="*/ 14 w 111"/>
                  <a:gd name="T3" fmla="*/ 0 h 81"/>
                  <a:gd name="T4" fmla="*/ 111 w 111"/>
                  <a:gd name="T5" fmla="*/ 28 h 81"/>
                  <a:gd name="T6" fmla="*/ 97 w 111"/>
                  <a:gd name="T7" fmla="*/ 81 h 81"/>
                  <a:gd name="T8" fmla="*/ 0 w 111"/>
                  <a:gd name="T9" fmla="*/ 5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81"/>
                  <a:gd name="T17" fmla="*/ 111 w 111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81">
                    <a:moveTo>
                      <a:pt x="0" y="53"/>
                    </a:moveTo>
                    <a:lnTo>
                      <a:pt x="14" y="0"/>
                    </a:lnTo>
                    <a:lnTo>
                      <a:pt x="111" y="28"/>
                    </a:lnTo>
                    <a:lnTo>
                      <a:pt x="97" y="81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158"/>
              <p:cNvSpPr>
                <a:spLocks/>
              </p:cNvSpPr>
              <p:nvPr/>
            </p:nvSpPr>
            <p:spPr bwMode="auto">
              <a:xfrm>
                <a:off x="1892300" y="3059522"/>
                <a:ext cx="55562" cy="39687"/>
              </a:xfrm>
              <a:custGeom>
                <a:avLst/>
                <a:gdLst>
                  <a:gd name="T0" fmla="*/ 0 w 112"/>
                  <a:gd name="T1" fmla="*/ 53 h 80"/>
                  <a:gd name="T2" fmla="*/ 15 w 112"/>
                  <a:gd name="T3" fmla="*/ 0 h 80"/>
                  <a:gd name="T4" fmla="*/ 112 w 112"/>
                  <a:gd name="T5" fmla="*/ 27 h 80"/>
                  <a:gd name="T6" fmla="*/ 98 w 112"/>
                  <a:gd name="T7" fmla="*/ 80 h 80"/>
                  <a:gd name="T8" fmla="*/ 0 w 112"/>
                  <a:gd name="T9" fmla="*/ 5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0"/>
                  <a:gd name="T17" fmla="*/ 112 w 11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0">
                    <a:moveTo>
                      <a:pt x="0" y="53"/>
                    </a:moveTo>
                    <a:lnTo>
                      <a:pt x="15" y="0"/>
                    </a:lnTo>
                    <a:lnTo>
                      <a:pt x="112" y="27"/>
                    </a:lnTo>
                    <a:lnTo>
                      <a:pt x="98" y="8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159"/>
              <p:cNvSpPr>
                <a:spLocks/>
              </p:cNvSpPr>
              <p:nvPr/>
            </p:nvSpPr>
            <p:spPr bwMode="auto">
              <a:xfrm>
                <a:off x="1720850" y="3011897"/>
                <a:ext cx="57150" cy="39687"/>
              </a:xfrm>
              <a:custGeom>
                <a:avLst/>
                <a:gdLst>
                  <a:gd name="T0" fmla="*/ 0 w 112"/>
                  <a:gd name="T1" fmla="*/ 52 h 80"/>
                  <a:gd name="T2" fmla="*/ 14 w 112"/>
                  <a:gd name="T3" fmla="*/ 0 h 80"/>
                  <a:gd name="T4" fmla="*/ 112 w 112"/>
                  <a:gd name="T5" fmla="*/ 28 h 80"/>
                  <a:gd name="T6" fmla="*/ 97 w 112"/>
                  <a:gd name="T7" fmla="*/ 80 h 80"/>
                  <a:gd name="T8" fmla="*/ 0 w 112"/>
                  <a:gd name="T9" fmla="*/ 5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0"/>
                  <a:gd name="T17" fmla="*/ 112 w 11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0">
                    <a:moveTo>
                      <a:pt x="0" y="52"/>
                    </a:moveTo>
                    <a:lnTo>
                      <a:pt x="14" y="0"/>
                    </a:lnTo>
                    <a:lnTo>
                      <a:pt x="112" y="28"/>
                    </a:lnTo>
                    <a:lnTo>
                      <a:pt x="97" y="8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160"/>
              <p:cNvSpPr>
                <a:spLocks/>
              </p:cNvSpPr>
              <p:nvPr/>
            </p:nvSpPr>
            <p:spPr bwMode="auto">
              <a:xfrm>
                <a:off x="1550987" y="2962684"/>
                <a:ext cx="57150" cy="41275"/>
              </a:xfrm>
              <a:custGeom>
                <a:avLst/>
                <a:gdLst>
                  <a:gd name="T0" fmla="*/ 0 w 112"/>
                  <a:gd name="T1" fmla="*/ 53 h 80"/>
                  <a:gd name="T2" fmla="*/ 15 w 112"/>
                  <a:gd name="T3" fmla="*/ 0 h 80"/>
                  <a:gd name="T4" fmla="*/ 112 w 112"/>
                  <a:gd name="T5" fmla="*/ 27 h 80"/>
                  <a:gd name="T6" fmla="*/ 97 w 112"/>
                  <a:gd name="T7" fmla="*/ 80 h 80"/>
                  <a:gd name="T8" fmla="*/ 0 w 112"/>
                  <a:gd name="T9" fmla="*/ 53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0"/>
                  <a:gd name="T17" fmla="*/ 112 w 112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0">
                    <a:moveTo>
                      <a:pt x="0" y="53"/>
                    </a:moveTo>
                    <a:lnTo>
                      <a:pt x="15" y="0"/>
                    </a:lnTo>
                    <a:lnTo>
                      <a:pt x="112" y="27"/>
                    </a:lnTo>
                    <a:lnTo>
                      <a:pt x="97" y="8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161"/>
              <p:cNvSpPr>
                <a:spLocks/>
              </p:cNvSpPr>
              <p:nvPr/>
            </p:nvSpPr>
            <p:spPr bwMode="auto">
              <a:xfrm>
                <a:off x="1379537" y="2915059"/>
                <a:ext cx="57150" cy="39688"/>
              </a:xfrm>
              <a:custGeom>
                <a:avLst/>
                <a:gdLst>
                  <a:gd name="T0" fmla="*/ 0 w 112"/>
                  <a:gd name="T1" fmla="*/ 53 h 81"/>
                  <a:gd name="T2" fmla="*/ 15 w 112"/>
                  <a:gd name="T3" fmla="*/ 0 h 81"/>
                  <a:gd name="T4" fmla="*/ 112 w 112"/>
                  <a:gd name="T5" fmla="*/ 28 h 81"/>
                  <a:gd name="T6" fmla="*/ 98 w 112"/>
                  <a:gd name="T7" fmla="*/ 81 h 81"/>
                  <a:gd name="T8" fmla="*/ 0 w 112"/>
                  <a:gd name="T9" fmla="*/ 5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1"/>
                  <a:gd name="T17" fmla="*/ 112 w 11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1">
                    <a:moveTo>
                      <a:pt x="0" y="53"/>
                    </a:moveTo>
                    <a:lnTo>
                      <a:pt x="15" y="0"/>
                    </a:lnTo>
                    <a:lnTo>
                      <a:pt x="112" y="28"/>
                    </a:lnTo>
                    <a:lnTo>
                      <a:pt x="98" y="81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162"/>
              <p:cNvSpPr>
                <a:spLocks/>
              </p:cNvSpPr>
              <p:nvPr/>
            </p:nvSpPr>
            <p:spPr bwMode="auto">
              <a:xfrm>
                <a:off x="1209675" y="2867434"/>
                <a:ext cx="57150" cy="39688"/>
              </a:xfrm>
              <a:custGeom>
                <a:avLst/>
                <a:gdLst>
                  <a:gd name="T0" fmla="*/ 0 w 112"/>
                  <a:gd name="T1" fmla="*/ 53 h 81"/>
                  <a:gd name="T2" fmla="*/ 14 w 112"/>
                  <a:gd name="T3" fmla="*/ 0 h 81"/>
                  <a:gd name="T4" fmla="*/ 112 w 112"/>
                  <a:gd name="T5" fmla="*/ 28 h 81"/>
                  <a:gd name="T6" fmla="*/ 97 w 112"/>
                  <a:gd name="T7" fmla="*/ 81 h 81"/>
                  <a:gd name="T8" fmla="*/ 0 w 112"/>
                  <a:gd name="T9" fmla="*/ 5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81"/>
                  <a:gd name="T17" fmla="*/ 112 w 112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81">
                    <a:moveTo>
                      <a:pt x="0" y="53"/>
                    </a:moveTo>
                    <a:lnTo>
                      <a:pt x="14" y="0"/>
                    </a:lnTo>
                    <a:lnTo>
                      <a:pt x="112" y="28"/>
                    </a:lnTo>
                    <a:lnTo>
                      <a:pt x="97" y="81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163"/>
              <p:cNvSpPr>
                <a:spLocks/>
              </p:cNvSpPr>
              <p:nvPr/>
            </p:nvSpPr>
            <p:spPr bwMode="auto">
              <a:xfrm>
                <a:off x="1039812" y="2818222"/>
                <a:ext cx="55563" cy="41275"/>
              </a:xfrm>
              <a:custGeom>
                <a:avLst/>
                <a:gdLst>
                  <a:gd name="T0" fmla="*/ 0 w 111"/>
                  <a:gd name="T1" fmla="*/ 52 h 80"/>
                  <a:gd name="T2" fmla="*/ 14 w 111"/>
                  <a:gd name="T3" fmla="*/ 0 h 80"/>
                  <a:gd name="T4" fmla="*/ 111 w 111"/>
                  <a:gd name="T5" fmla="*/ 28 h 80"/>
                  <a:gd name="T6" fmla="*/ 97 w 111"/>
                  <a:gd name="T7" fmla="*/ 80 h 80"/>
                  <a:gd name="T8" fmla="*/ 0 w 111"/>
                  <a:gd name="T9" fmla="*/ 5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80"/>
                  <a:gd name="T17" fmla="*/ 111 w 111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80">
                    <a:moveTo>
                      <a:pt x="0" y="52"/>
                    </a:moveTo>
                    <a:lnTo>
                      <a:pt x="14" y="0"/>
                    </a:lnTo>
                    <a:lnTo>
                      <a:pt x="111" y="28"/>
                    </a:lnTo>
                    <a:lnTo>
                      <a:pt x="97" y="8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164"/>
              <p:cNvSpPr>
                <a:spLocks/>
              </p:cNvSpPr>
              <p:nvPr/>
            </p:nvSpPr>
            <p:spPr bwMode="auto">
              <a:xfrm>
                <a:off x="869950" y="2772184"/>
                <a:ext cx="53975" cy="39688"/>
              </a:xfrm>
              <a:custGeom>
                <a:avLst/>
                <a:gdLst>
                  <a:gd name="T0" fmla="*/ 8 w 110"/>
                  <a:gd name="T1" fmla="*/ 26 h 80"/>
                  <a:gd name="T2" fmla="*/ 0 w 110"/>
                  <a:gd name="T3" fmla="*/ 53 h 80"/>
                  <a:gd name="T4" fmla="*/ 94 w 110"/>
                  <a:gd name="T5" fmla="*/ 80 h 80"/>
                  <a:gd name="T6" fmla="*/ 110 w 110"/>
                  <a:gd name="T7" fmla="*/ 27 h 80"/>
                  <a:gd name="T8" fmla="*/ 15 w 110"/>
                  <a:gd name="T9" fmla="*/ 0 h 80"/>
                  <a:gd name="T10" fmla="*/ 8 w 110"/>
                  <a:gd name="T11" fmla="*/ 26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80"/>
                  <a:gd name="T20" fmla="*/ 110 w 110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80">
                    <a:moveTo>
                      <a:pt x="8" y="26"/>
                    </a:moveTo>
                    <a:lnTo>
                      <a:pt x="0" y="53"/>
                    </a:lnTo>
                    <a:lnTo>
                      <a:pt x="94" y="80"/>
                    </a:lnTo>
                    <a:lnTo>
                      <a:pt x="110" y="27"/>
                    </a:lnTo>
                    <a:lnTo>
                      <a:pt x="15" y="0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165"/>
              <p:cNvSpPr>
                <a:spLocks/>
              </p:cNvSpPr>
              <p:nvPr/>
            </p:nvSpPr>
            <p:spPr bwMode="auto">
              <a:xfrm>
                <a:off x="757237" y="2718209"/>
                <a:ext cx="149225" cy="138113"/>
              </a:xfrm>
              <a:custGeom>
                <a:avLst/>
                <a:gdLst>
                  <a:gd name="T0" fmla="*/ 0 w 290"/>
                  <a:gd name="T1" fmla="*/ 66 h 275"/>
                  <a:gd name="T2" fmla="*/ 211 w 290"/>
                  <a:gd name="T3" fmla="*/ 275 h 275"/>
                  <a:gd name="T4" fmla="*/ 0 w 290"/>
                  <a:gd name="T5" fmla="*/ 66 h 275"/>
                  <a:gd name="T6" fmla="*/ 290 w 290"/>
                  <a:gd name="T7" fmla="*/ 0 h 275"/>
                  <a:gd name="T8" fmla="*/ 211 w 290"/>
                  <a:gd name="T9" fmla="*/ 275 h 275"/>
                  <a:gd name="T10" fmla="*/ 0 w 290"/>
                  <a:gd name="T11" fmla="*/ 66 h 2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0"/>
                  <a:gd name="T19" fmla="*/ 0 h 275"/>
                  <a:gd name="T20" fmla="*/ 290 w 290"/>
                  <a:gd name="T21" fmla="*/ 275 h 2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0" h="275">
                    <a:moveTo>
                      <a:pt x="0" y="66"/>
                    </a:moveTo>
                    <a:lnTo>
                      <a:pt x="211" y="275"/>
                    </a:lnTo>
                    <a:lnTo>
                      <a:pt x="0" y="66"/>
                    </a:lnTo>
                    <a:lnTo>
                      <a:pt x="290" y="0"/>
                    </a:lnTo>
                    <a:lnTo>
                      <a:pt x="211" y="275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166"/>
              <p:cNvSpPr>
                <a:spLocks/>
              </p:cNvSpPr>
              <p:nvPr/>
            </p:nvSpPr>
            <p:spPr bwMode="auto">
              <a:xfrm>
                <a:off x="3611562" y="3357972"/>
                <a:ext cx="23813" cy="252412"/>
              </a:xfrm>
              <a:custGeom>
                <a:avLst/>
                <a:gdLst>
                  <a:gd name="T0" fmla="*/ 23 w 48"/>
                  <a:gd name="T1" fmla="*/ 509 h 509"/>
                  <a:gd name="T2" fmla="*/ 48 w 48"/>
                  <a:gd name="T3" fmla="*/ 509 h 509"/>
                  <a:gd name="T4" fmla="*/ 48 w 48"/>
                  <a:gd name="T5" fmla="*/ 0 h 509"/>
                  <a:gd name="T6" fmla="*/ 0 w 48"/>
                  <a:gd name="T7" fmla="*/ 0 h 509"/>
                  <a:gd name="T8" fmla="*/ 0 w 48"/>
                  <a:gd name="T9" fmla="*/ 509 h 509"/>
                  <a:gd name="T10" fmla="*/ 23 w 48"/>
                  <a:gd name="T11" fmla="*/ 509 h 5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509"/>
                  <a:gd name="T20" fmla="*/ 48 w 48"/>
                  <a:gd name="T21" fmla="*/ 509 h 5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509">
                    <a:moveTo>
                      <a:pt x="23" y="509"/>
                    </a:moveTo>
                    <a:lnTo>
                      <a:pt x="48" y="509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509"/>
                    </a:lnTo>
                    <a:lnTo>
                      <a:pt x="2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Rectangle 1167"/>
              <p:cNvSpPr>
                <a:spLocks noChangeArrowheads="1"/>
              </p:cNvSpPr>
              <p:nvPr/>
            </p:nvSpPr>
            <p:spPr bwMode="auto">
              <a:xfrm>
                <a:off x="3433762" y="3178584"/>
                <a:ext cx="29845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900">
                    <a:solidFill>
                      <a:srgbClr val="000000"/>
                    </a:solidFill>
                  </a:rPr>
                  <a:t>Target</a:t>
                </a:r>
                <a:endParaRPr lang="en-US" altLang="ja-JP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Rectangle 1177"/>
              <p:cNvSpPr>
                <a:spLocks noChangeArrowheads="1"/>
              </p:cNvSpPr>
              <p:nvPr/>
            </p:nvSpPr>
            <p:spPr bwMode="auto">
              <a:xfrm>
                <a:off x="6619875" y="4840697"/>
                <a:ext cx="779463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200" b="1" dirty="0">
                    <a:solidFill>
                      <a:srgbClr val="006633"/>
                    </a:solidFill>
                  </a:rPr>
                  <a:t>(1.645 </a:t>
                </a:r>
                <a:r>
                  <a:rPr lang="en-US" altLang="ja-JP" sz="1200" b="1" dirty="0" err="1">
                    <a:solidFill>
                      <a:srgbClr val="006633"/>
                    </a:solidFill>
                  </a:rPr>
                  <a:t>GeV</a:t>
                </a:r>
                <a:r>
                  <a:rPr lang="en-US" altLang="ja-JP" sz="1200" b="1" dirty="0">
                    <a:solidFill>
                      <a:srgbClr val="006633"/>
                    </a:solidFill>
                  </a:rPr>
                  <a:t>)</a:t>
                </a:r>
                <a:endParaRPr lang="en-US" altLang="ja-JP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4" name="Straight Arrow Connector 363"/>
              <p:cNvCxnSpPr>
                <a:stCxn id="96" idx="1"/>
              </p:cNvCxnSpPr>
              <p:nvPr/>
            </p:nvCxnSpPr>
            <p:spPr>
              <a:xfrm rot="10800000" flipV="1">
                <a:off x="5672139" y="5565741"/>
                <a:ext cx="460551" cy="1349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2556419" y="1482847"/>
              <a:ext cx="1273709" cy="587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Phase I</a:t>
              </a:r>
            </a:p>
            <a:p>
              <a:r>
                <a:rPr lang="en-US" sz="2000" b="1" dirty="0" smtClean="0"/>
                <a:t>E89-009</a:t>
              </a:r>
              <a:endParaRPr lang="en-US" sz="2000" b="1" dirty="0"/>
            </a:p>
          </p:txBody>
        </p:sp>
      </p:grpSp>
      <p:grpSp>
        <p:nvGrpSpPr>
          <p:cNvPr id="1171" name="Group 1170"/>
          <p:cNvGrpSpPr/>
          <p:nvPr/>
        </p:nvGrpSpPr>
        <p:grpSpPr>
          <a:xfrm>
            <a:off x="4900804" y="1095679"/>
            <a:ext cx="4243196" cy="2906977"/>
            <a:chOff x="4928981" y="1285460"/>
            <a:chExt cx="3989732" cy="2557874"/>
          </a:xfrm>
        </p:grpSpPr>
        <p:grpSp>
          <p:nvGrpSpPr>
            <p:cNvPr id="1172" name="Group 2"/>
            <p:cNvGrpSpPr>
              <a:grpSpLocks/>
            </p:cNvGrpSpPr>
            <p:nvPr/>
          </p:nvGrpSpPr>
          <p:grpSpPr bwMode="auto">
            <a:xfrm>
              <a:off x="4928981" y="1285460"/>
              <a:ext cx="3989732" cy="2557874"/>
              <a:chOff x="336" y="1104"/>
              <a:chExt cx="4588" cy="2976"/>
            </a:xfrm>
          </p:grpSpPr>
          <p:pic>
            <p:nvPicPr>
              <p:cNvPr id="1174" name="Picture 3" descr="hks_jps_200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2000" contrast="24000"/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4588" cy="2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5" name="Freeform 4"/>
              <p:cNvSpPr>
                <a:spLocks/>
              </p:cNvSpPr>
              <p:nvPr/>
            </p:nvSpPr>
            <p:spPr bwMode="auto">
              <a:xfrm>
                <a:off x="1938" y="2074"/>
                <a:ext cx="416" cy="1115"/>
              </a:xfrm>
              <a:custGeom>
                <a:avLst/>
                <a:gdLst>
                  <a:gd name="T0" fmla="*/ 0 w 416"/>
                  <a:gd name="T1" fmla="*/ 1115 h 1115"/>
                  <a:gd name="T2" fmla="*/ 13 w 416"/>
                  <a:gd name="T3" fmla="*/ 1044 h 1115"/>
                  <a:gd name="T4" fmla="*/ 78 w 416"/>
                  <a:gd name="T5" fmla="*/ 820 h 1115"/>
                  <a:gd name="T6" fmla="*/ 272 w 416"/>
                  <a:gd name="T7" fmla="*/ 338 h 1115"/>
                  <a:gd name="T8" fmla="*/ 416 w 416"/>
                  <a:gd name="T9" fmla="*/ 0 h 1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1115"/>
                  <a:gd name="T17" fmla="*/ 416 w 416"/>
                  <a:gd name="T18" fmla="*/ 1115 h 1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1115">
                    <a:moveTo>
                      <a:pt x="0" y="1115"/>
                    </a:moveTo>
                    <a:cubicBezTo>
                      <a:pt x="2" y="1103"/>
                      <a:pt x="0" y="1093"/>
                      <a:pt x="13" y="1044"/>
                    </a:cubicBezTo>
                    <a:cubicBezTo>
                      <a:pt x="26" y="995"/>
                      <a:pt x="35" y="938"/>
                      <a:pt x="78" y="820"/>
                    </a:cubicBezTo>
                    <a:cubicBezTo>
                      <a:pt x="121" y="702"/>
                      <a:pt x="216" y="475"/>
                      <a:pt x="272" y="338"/>
                    </a:cubicBezTo>
                    <a:cubicBezTo>
                      <a:pt x="328" y="201"/>
                      <a:pt x="386" y="70"/>
                      <a:pt x="416" y="0"/>
                    </a:cubicBezTo>
                  </a:path>
                </a:pathLst>
              </a:custGeom>
              <a:noFill/>
              <a:ln w="38100">
                <a:solidFill>
                  <a:srgbClr val="000099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6" name="Freeform 5"/>
              <p:cNvSpPr>
                <a:spLocks/>
              </p:cNvSpPr>
              <p:nvPr/>
            </p:nvSpPr>
            <p:spPr bwMode="auto">
              <a:xfrm>
                <a:off x="1404" y="2744"/>
                <a:ext cx="535" cy="445"/>
              </a:xfrm>
              <a:custGeom>
                <a:avLst/>
                <a:gdLst>
                  <a:gd name="T0" fmla="*/ 534 w 535"/>
                  <a:gd name="T1" fmla="*/ 445 h 445"/>
                  <a:gd name="T2" fmla="*/ 519 w 535"/>
                  <a:gd name="T3" fmla="*/ 394 h 445"/>
                  <a:gd name="T4" fmla="*/ 439 w 535"/>
                  <a:gd name="T5" fmla="*/ 215 h 445"/>
                  <a:gd name="T6" fmla="*/ 338 w 535"/>
                  <a:gd name="T7" fmla="*/ 64 h 445"/>
                  <a:gd name="T8" fmla="*/ 144 w 535"/>
                  <a:gd name="T9" fmla="*/ 6 h 445"/>
                  <a:gd name="T10" fmla="*/ 0 w 535"/>
                  <a:gd name="T11" fmla="*/ 28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5"/>
                  <a:gd name="T19" fmla="*/ 0 h 445"/>
                  <a:gd name="T20" fmla="*/ 535 w 535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5" h="445">
                    <a:moveTo>
                      <a:pt x="534" y="445"/>
                    </a:moveTo>
                    <a:cubicBezTo>
                      <a:pt x="532" y="437"/>
                      <a:pt x="535" y="432"/>
                      <a:pt x="519" y="394"/>
                    </a:cubicBezTo>
                    <a:cubicBezTo>
                      <a:pt x="503" y="356"/>
                      <a:pt x="469" y="270"/>
                      <a:pt x="439" y="215"/>
                    </a:cubicBezTo>
                    <a:cubicBezTo>
                      <a:pt x="409" y="160"/>
                      <a:pt x="387" y="99"/>
                      <a:pt x="338" y="64"/>
                    </a:cubicBezTo>
                    <a:cubicBezTo>
                      <a:pt x="289" y="29"/>
                      <a:pt x="200" y="12"/>
                      <a:pt x="144" y="6"/>
                    </a:cubicBezTo>
                    <a:cubicBezTo>
                      <a:pt x="88" y="0"/>
                      <a:pt x="30" y="24"/>
                      <a:pt x="0" y="2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7" name="Text Box 6"/>
              <p:cNvSpPr txBox="1">
                <a:spLocks noChangeArrowheads="1"/>
              </p:cNvSpPr>
              <p:nvPr/>
            </p:nvSpPr>
            <p:spPr bwMode="auto">
              <a:xfrm>
                <a:off x="2304" y="1824"/>
                <a:ext cx="28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rgbClr val="000099"/>
                    </a:solidFill>
                    <a:latin typeface="Tahoma" pitchFamily="34" charset="0"/>
                  </a:rPr>
                  <a:t>K</a:t>
                </a:r>
                <a:r>
                  <a:rPr lang="en-US" altLang="ja-JP" sz="2000" baseline="30000">
                    <a:solidFill>
                      <a:srgbClr val="000099"/>
                    </a:solidFill>
                    <a:latin typeface="Tahoma" pitchFamily="34" charset="0"/>
                  </a:rPr>
                  <a:t>+</a:t>
                </a:r>
              </a:p>
            </p:txBody>
          </p:sp>
          <p:sp>
            <p:nvSpPr>
              <p:cNvPr id="1178" name="Text Box 7"/>
              <p:cNvSpPr txBox="1">
                <a:spLocks noChangeArrowheads="1"/>
              </p:cNvSpPr>
              <p:nvPr/>
            </p:nvSpPr>
            <p:spPr bwMode="auto">
              <a:xfrm>
                <a:off x="1248" y="2448"/>
                <a:ext cx="2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>
                    <a:solidFill>
                      <a:srgbClr val="FF0000"/>
                    </a:solidFill>
                    <a:latin typeface="Tahoma" pitchFamily="34" charset="0"/>
                  </a:rPr>
                  <a:t> e’</a:t>
                </a:r>
              </a:p>
            </p:txBody>
          </p:sp>
        </p:grpSp>
        <p:sp>
          <p:nvSpPr>
            <p:cNvPr id="1173" name="TextBox 1172"/>
            <p:cNvSpPr txBox="1"/>
            <p:nvPr/>
          </p:nvSpPr>
          <p:spPr>
            <a:xfrm>
              <a:off x="7282069" y="2763079"/>
              <a:ext cx="1223576" cy="622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Phase II</a:t>
              </a:r>
            </a:p>
            <a:p>
              <a:r>
                <a:rPr lang="en-US" sz="2000" b="1" dirty="0" smtClean="0"/>
                <a:t>E01-011</a:t>
              </a:r>
              <a:endParaRPr lang="en-US" sz="2000" b="1" dirty="0"/>
            </a:p>
          </p:txBody>
        </p:sp>
      </p:grpSp>
      <p:sp>
        <p:nvSpPr>
          <p:cNvPr id="1179" name="TextBox 1178"/>
          <p:cNvSpPr txBox="1"/>
          <p:nvPr/>
        </p:nvSpPr>
        <p:spPr>
          <a:xfrm>
            <a:off x="3016244" y="1095179"/>
            <a:ext cx="2888974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Common Splitter Magnet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80" name="TextBox 1179"/>
          <p:cNvSpPr txBox="1"/>
          <p:nvPr/>
        </p:nvSpPr>
        <p:spPr>
          <a:xfrm>
            <a:off x="4882551" y="4164955"/>
            <a:ext cx="426144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New HKS spectrometer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 large 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Tilted Enge spectrometer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 Reduce e’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    single rate by a factor of 10</a:t>
            </a:r>
            <a:r>
              <a:rPr lang="en-US" baseline="36000" dirty="0" smtClean="0">
                <a:solidFill>
                  <a:srgbClr val="FF0000"/>
                </a:solidFill>
                <a:sym typeface="Symbol"/>
              </a:rPr>
              <a:t>-5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sym typeface="Symbol"/>
              </a:rPr>
              <a:t>High beam luminosity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 Accidental rate reduced by factor of 4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 High yield rate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  First possible study beyond p shell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8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5474</TotalTime>
  <Words>3297</Words>
  <Application>Microsoft Macintosh PowerPoint</Application>
  <PresentationFormat>On-screen Show (4:3)</PresentationFormat>
  <Paragraphs>542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Hypernuclear spectroscopy in Hall C  at Jefferson Lab</vt:lpstr>
      <vt:lpstr>Introduction</vt:lpstr>
      <vt:lpstr>Reliability of Emulsion Results Using (K-stop, -) Reaction</vt:lpstr>
      <vt:lpstr>Achievement of Gamma Spectroscopy 22 Gamma transitions were so far observed</vt:lpstr>
      <vt:lpstr>Theory: Doublets of p-Shell Hypernuclei</vt:lpstr>
      <vt:lpstr>Calculated Contributions to Ground State  B  (Examples)</vt:lpstr>
      <vt:lpstr>  Importance of resolution and mass calibration   example: 12C(+,K+)12C mass spectra with meson beam</vt:lpstr>
      <vt:lpstr>Electro-production using CEBAF Beam</vt:lpstr>
      <vt:lpstr>Hall C technique in 6GeV program</vt:lpstr>
      <vt:lpstr>Hall C technique in 6GeV program</vt:lpstr>
      <vt:lpstr> 6GeV Program Highlights</vt:lpstr>
      <vt:lpstr>6GeV Program Highlights– Cont.</vt:lpstr>
      <vt:lpstr>6GeV Program Highlights – Cont. (Phase iii experiment E05-115)</vt:lpstr>
      <vt:lpstr>6GeV Program Highlights – Cont.  (Phase iii exp. E05-115 in which 52V has not yet analyzed    ) </vt:lpstr>
      <vt:lpstr>6GeV Program Technique Summary</vt:lpstr>
      <vt:lpstr>Experimental Layout If in Hall C</vt:lpstr>
      <vt:lpstr>PowerPoint Presentation</vt:lpstr>
      <vt:lpstr>PowerPoint Presentation</vt:lpstr>
      <vt:lpstr>PowerPoint Presentation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Layout in 12GeV Era</dc:title>
  <dc:creator>tangl</dc:creator>
  <cp:lastModifiedBy>traveluser</cp:lastModifiedBy>
  <cp:revision>127</cp:revision>
  <dcterms:created xsi:type="dcterms:W3CDTF">2011-05-17T19:10:45Z</dcterms:created>
  <dcterms:modified xsi:type="dcterms:W3CDTF">2012-06-03T22:58:29Z</dcterms:modified>
</cp:coreProperties>
</file>