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4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514" r:id="rId3"/>
    <p:sldId id="527" r:id="rId4"/>
    <p:sldId id="530" r:id="rId5"/>
    <p:sldId id="521" r:id="rId6"/>
    <p:sldId id="566" r:id="rId7"/>
    <p:sldId id="567" r:id="rId8"/>
    <p:sldId id="568" r:id="rId9"/>
    <p:sldId id="570" r:id="rId10"/>
    <p:sldId id="569" r:id="rId11"/>
    <p:sldId id="556" r:id="rId12"/>
    <p:sldId id="557" r:id="rId13"/>
    <p:sldId id="559" r:id="rId14"/>
    <p:sldId id="558" r:id="rId15"/>
    <p:sldId id="579" r:id="rId16"/>
    <p:sldId id="562" r:id="rId17"/>
    <p:sldId id="563" r:id="rId18"/>
    <p:sldId id="571" r:id="rId19"/>
    <p:sldId id="576" r:id="rId20"/>
    <p:sldId id="574" r:id="rId21"/>
    <p:sldId id="537" r:id="rId22"/>
    <p:sldId id="538" r:id="rId23"/>
    <p:sldId id="508" r:id="rId24"/>
    <p:sldId id="510" r:id="rId25"/>
    <p:sldId id="523" r:id="rId26"/>
    <p:sldId id="555" r:id="rId27"/>
    <p:sldId id="561" r:id="rId28"/>
    <p:sldId id="564" r:id="rId29"/>
    <p:sldId id="531" r:id="rId30"/>
    <p:sldId id="565" r:id="rId31"/>
    <p:sldId id="578" r:id="rId32"/>
  </p:sldIdLst>
  <p:sldSz cx="9144000" cy="6858000" type="screen4x3"/>
  <p:notesSz cx="69469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uel  Aronson" initials="SA" lastIdx="4" clrIdx="0"/>
  <p:cmAuthor id="1" name="Kathi Barkigia" initials="KB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D60093"/>
    <a:srgbClr val="008000"/>
    <a:srgbClr val="FFFF8F"/>
    <a:srgbClr val="FF3399"/>
    <a:srgbClr val="FF99FF"/>
    <a:srgbClr val="FFFF00"/>
    <a:srgbClr val="0066FF"/>
    <a:srgbClr val="FF0000"/>
    <a:srgbClr val="FB05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26" autoAdjust="0"/>
    <p:restoredTop sz="96000" autoAdjust="0"/>
  </p:normalViewPr>
  <p:slideViewPr>
    <p:cSldViewPr snapToGrid="0">
      <p:cViewPr>
        <p:scale>
          <a:sx n="62" d="100"/>
          <a:sy n="62" d="100"/>
        </p:scale>
        <p:origin x="-114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25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759825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fld id="{0AE18A00-68F9-41B3-8C6C-DDE0563EA8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98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79913"/>
            <a:ext cx="509587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759825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fld id="{A6F21DA6-FD28-43F5-AC7F-27C9F82681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5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0888" indent="-288925"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54113" indent="-230188"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16075" indent="-230188"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78038" indent="-230188"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35238" indent="-230188" defTabSz="9239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92438" indent="-230188" defTabSz="9239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49638" indent="-230188" defTabSz="9239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06838" indent="-230188" defTabSz="9239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8BE7B94-611C-4A91-B6B9-1F5CFC36402E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20164" name="Slide Number Placeholder 3"/>
          <p:cNvSpPr txBox="1">
            <a:spLocks noGrp="1"/>
          </p:cNvSpPr>
          <p:nvPr/>
        </p:nvSpPr>
        <p:spPr bwMode="auto">
          <a:xfrm>
            <a:off x="3937000" y="8759825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0888" indent="-288925"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54113" indent="-230188"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16075" indent="-230188"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78038" indent="-230188"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35238" indent="-230188" defTabSz="9239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92438" indent="-230188" defTabSz="9239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49638" indent="-230188" defTabSz="9239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06838" indent="-230188" defTabSz="9239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BBE78FE-3CCF-40AB-9B39-827029BE9F24}" type="slidenum">
              <a:rPr lang="en-US" sz="1200"/>
              <a:pPr algn="r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 pitchFamily="36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078328-0701-4D53-AD61-7A3EB5A77919}" type="slidenum">
              <a:rPr lang="en-US" smtClean="0">
                <a:latin typeface="Arial" pitchFamily="34" charset="0"/>
                <a:ea typeface="ＭＳ Ｐゴシック" pitchFamily="36" charset="-128"/>
              </a:rPr>
              <a:pPr/>
              <a:t>25</a:t>
            </a:fld>
            <a:endParaRPr lang="en-US" smtClean="0">
              <a:latin typeface="Arial" pitchFamily="34" charset="0"/>
              <a:ea typeface="ＭＳ Ｐゴシック" pitchFamily="36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1DA6-FD28-43F5-AC7F-27C9F82681A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08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1DA6-FD28-43F5-AC7F-27C9F82681A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4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 txBox="1">
            <a:spLocks noGrp="1" noChangeArrowheads="1"/>
          </p:cNvSpPr>
          <p:nvPr/>
        </p:nvSpPr>
        <p:spPr bwMode="auto">
          <a:xfrm>
            <a:off x="3937000" y="8761413"/>
            <a:ext cx="30099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22" tIns="46062" rIns="92122" bIns="46062" anchor="b"/>
          <a:lstStyle>
            <a:lvl1pPr defTabSz="92075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0888" indent="-288925" defTabSz="92075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54113" indent="-230188" defTabSz="92075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16075" indent="-230188" defTabSz="92075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78038" indent="-230188" defTabSz="92075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35238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92438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49638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06838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E31490C-C3F7-4895-A48A-1E4E1E6BF076}" type="slidenum">
              <a:rPr lang="en-US" sz="1200">
                <a:latin typeface="Times New Roman" pitchFamily="18" charset="0"/>
              </a:rPr>
              <a:pPr algn="r"/>
              <a:t>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10100" cy="3457575"/>
          </a:xfrm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1500"/>
            <a:ext cx="5095875" cy="4146550"/>
          </a:xfrm>
        </p:spPr>
        <p:txBody>
          <a:bodyPr lIns="92357" tIns="46180" rIns="92357" bIns="46180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937000" y="8759825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334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0888" indent="-288925" defTabSz="9334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54113" indent="-230188" defTabSz="9334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16075" indent="-230188" defTabSz="9334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78038" indent="-230188" defTabSz="9334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35238" indent="-230188" defTabSz="9334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92438" indent="-230188" defTabSz="9334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49638" indent="-230188" defTabSz="9334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06838" indent="-230188" defTabSz="9334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CCB56E68-9A55-4B9A-B970-16B280D67AD1}" type="slidenum">
              <a:rPr lang="en-US" sz="1200"/>
              <a:pPr algn="r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6" charset="-128"/>
            </a:endParaRPr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3936577" y="87591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 anchor="b"/>
          <a:lstStyle/>
          <a:p>
            <a:pPr algn="r"/>
            <a:fld id="{AE7C31F8-C89F-4BF0-A6D0-FD3B450D9CFD}" type="slidenum">
              <a:rPr lang="en-US" sz="1200"/>
              <a:pPr algn="r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7548EA-6F3C-4366-B5A8-4690B9DF4F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6EBF13-5C3B-42E2-8A94-34B5FB72EC0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BA7398-5B16-4FEA-976E-2B1A5E264B31}" type="slidenum">
              <a:rPr lang="en-US">
                <a:latin typeface="Arial" pitchFamily="34" charset="0"/>
              </a:rPr>
              <a:pPr/>
              <a:t>15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693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How perfect is the near-perfect liquid?                                                </a:t>
            </a:r>
          </a:p>
          <a:p>
            <a:pPr marL="750602" lvl="1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Fourier power spectra for collective flow, above &amp; below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deconfinement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transition (energy “sweet spot” @ RHIC)</a:t>
            </a:r>
          </a:p>
          <a:p>
            <a:pPr marL="288693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How do fluctuations affect “mini-universe” evolution?                                                                             </a:t>
            </a:r>
          </a:p>
          <a:p>
            <a:pPr marL="750602" lvl="1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Initial density fluctuations: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Odd vs. even flow for symmetric &amp; asymmetric (e.g.,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Cu+Au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collisions; quantum fluctuations in gluon field?                                                                    </a:t>
            </a:r>
          </a:p>
          <a:p>
            <a:pPr marL="750602" lvl="1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Excited QCD vacuum fluctuations: </a:t>
            </a:r>
            <a:r>
              <a:rPr lang="en-US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Further tests of event-by-event CP violation, including U+U collisions</a:t>
            </a:r>
          </a:p>
          <a:p>
            <a:pPr marL="288693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Is there a critical endpoint in the QCD phase diagram?</a:t>
            </a:r>
          </a:p>
          <a:p>
            <a:pPr marL="750602" lvl="1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Critical fluctuations in conserved quantity distributions vs. </a:t>
            </a:r>
            <a:r>
              <a:rPr lang="en-US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s</a:t>
            </a:r>
          </a:p>
          <a:p>
            <a:pPr marL="288693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100" b="1" dirty="0">
                <a:latin typeface="Arial" pitchFamily="34" charset="0"/>
                <a:cs typeface="Arial" pitchFamily="34" charset="0"/>
                <a:sym typeface="Symbol"/>
              </a:rPr>
              <a:t>How do quarks and gluons lose energy in QGP?                                              </a:t>
            </a:r>
          </a:p>
          <a:p>
            <a:pPr marL="750602" lvl="1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Jet quenching vs. s, </a:t>
            </a:r>
            <a:r>
              <a:rPr lang="en-US" sz="1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parton</a:t>
            </a:r>
            <a:r>
              <a:rPr lang="en-US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 flavor, system size, orientation</a:t>
            </a:r>
          </a:p>
          <a:p>
            <a:pPr marL="288693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100" b="1" dirty="0">
                <a:latin typeface="Arial" pitchFamily="34" charset="0"/>
                <a:cs typeface="Arial" pitchFamily="34" charset="0"/>
                <a:sym typeface="Symbol"/>
              </a:rPr>
              <a:t>Where is the “missing” proton spin?                                </a:t>
            </a:r>
            <a:r>
              <a:rPr lang="en-US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                                           </a:t>
            </a:r>
          </a:p>
          <a:p>
            <a:pPr marL="750602" lvl="1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Di-jet, W and </a:t>
            </a:r>
            <a:r>
              <a:rPr lang="en-US" sz="1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Drell</a:t>
            </a:r>
            <a:r>
              <a:rPr lang="en-US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-Yan </a:t>
            </a:r>
            <a:r>
              <a:rPr lang="en-US" sz="1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prod’n</a:t>
            </a:r>
            <a:r>
              <a:rPr lang="en-US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 in polarized </a:t>
            </a:r>
            <a:r>
              <a:rPr lang="en-US" sz="1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pp</a:t>
            </a:r>
            <a:endParaRPr lang="en-US" sz="1000" b="1" dirty="0">
              <a:latin typeface="Arial" pitchFamily="34" charset="0"/>
              <a:cs typeface="Arial" pitchFamily="34" charset="0"/>
            </a:endParaRPr>
          </a:p>
          <a:p>
            <a:pPr marL="288693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marL="288693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marL="288693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marL="750602" lvl="1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8693" indent="-28869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BA8B97-EC83-4E91-AE23-AD20D0F8A2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16068" name="Slide Number Placeholder 3"/>
          <p:cNvSpPr txBox="1">
            <a:spLocks noGrp="1"/>
          </p:cNvSpPr>
          <p:nvPr/>
        </p:nvSpPr>
        <p:spPr bwMode="auto">
          <a:xfrm>
            <a:off x="3937000" y="8759825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0888" indent="-288925"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54113" indent="-230188"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16075" indent="-230188"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78038" indent="-230188" defTabSz="923925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35238" indent="-230188" defTabSz="9239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92438" indent="-230188" defTabSz="9239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49638" indent="-230188" defTabSz="9239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06838" indent="-230188" defTabSz="9239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09CB954-3D57-45BC-889E-4332FB4DB055}" type="slidenum">
              <a:rPr lang="en-US" sz="1200"/>
              <a:pPr algn="r"/>
              <a:t>23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ppt_BG_Title_BNL_blu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48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079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2E8C3-E623-4152-BE64-E560BB857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2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DB703-3894-4E01-A1A6-1FE0D7010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0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21603-41DD-4299-AEBB-B08187871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92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C36D9-24BF-42CF-896A-33C97CC87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2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38EE3-3EAB-4C7A-A3AC-9F23C5364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8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81F0E-3958-4089-9761-8D0D50B02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9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38F7B-4A34-483A-83BE-5A270E14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4C5FB-F545-4CA7-836E-A92D63EE9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2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B0288-CF82-48D9-B9B5-BA8D50783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6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E81C1-413C-4D86-BDFF-4D07668B8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6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REVBG_Slide4_Blu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574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1"/>
                </a:solidFill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813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42B7F"/>
                </a:solidFill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54E35E78-F1C3-406B-B764-1BBA77CD9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>
    <p:wedge/>
  </p:transition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3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6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emf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http://www.bnl.gov/bnlweb/pubaf/pr/photos/2011/04/Tang_fig1-HR.jpg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69850"/>
            <a:ext cx="7280275" cy="1060450"/>
          </a:xfrm>
        </p:spPr>
        <p:txBody>
          <a:bodyPr/>
          <a:lstStyle/>
          <a:p>
            <a:pPr eaLnBrk="1" hangingPunct="1"/>
            <a:r>
              <a:rPr lang="en-US" sz="3400" dirty="0" smtClean="0">
                <a:latin typeface="Comic Sans MS" pitchFamily="66" charset="0"/>
              </a:rPr>
              <a:t>Recent Results from RHIC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0575" y="1198563"/>
            <a:ext cx="3956490" cy="99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Steve Vigdor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MESON 2012, </a:t>
            </a:r>
            <a:r>
              <a:rPr lang="en-US" dirty="0" err="1" smtClean="0"/>
              <a:t>Kraków</a:t>
            </a: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June 1, 2012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539" y="2416494"/>
            <a:ext cx="72196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b="1" i="1" dirty="0" smtClean="0">
                <a:solidFill>
                  <a:srgbClr val="FFFF00"/>
                </a:solidFill>
                <a:latin typeface="Comic Sans MS" pitchFamily="66" charset="0"/>
              </a:rPr>
              <a:t>RHIC Facility Status &amp; Recent Upgrades</a:t>
            </a:r>
          </a:p>
          <a:p>
            <a:endParaRPr lang="en-US" sz="24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514350" indent="-514350">
              <a:buFont typeface="+mj-lt"/>
              <a:buAutoNum type="romanUcPeriod" startAt="2"/>
            </a:pPr>
            <a:r>
              <a:rPr lang="en-US" sz="2400" b="1" i="1" dirty="0" smtClean="0">
                <a:solidFill>
                  <a:srgbClr val="FFFF00"/>
                </a:solidFill>
                <a:latin typeface="Comic Sans MS" pitchFamily="66" charset="0"/>
              </a:rPr>
              <a:t>Science Goals and Accomplishments: Examples of Greatest Hits, Fresh Results, Next Steps – small selection!</a:t>
            </a:r>
          </a:p>
          <a:p>
            <a:pPr marL="514350" indent="-514350">
              <a:buFont typeface="+mj-lt"/>
              <a:buAutoNum type="romanUcPeriod" startAt="2"/>
            </a:pPr>
            <a:endParaRPr lang="en-US" sz="24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514350" indent="-514350">
              <a:buFont typeface="+mj-lt"/>
              <a:buAutoNum type="romanUcPeriod" startAt="2"/>
            </a:pPr>
            <a:r>
              <a:rPr lang="en-US" sz="2400" b="1" i="1" dirty="0" smtClean="0">
                <a:solidFill>
                  <a:srgbClr val="FFFF00"/>
                </a:solidFill>
                <a:latin typeface="Comic Sans MS" pitchFamily="66" charset="0"/>
              </a:rPr>
              <a:t>The Path Forward: Planning for       RHIC’s 2</a:t>
            </a:r>
            <a:r>
              <a:rPr lang="en-US" sz="2400" b="1" i="1" baseline="30000" dirty="0" smtClean="0">
                <a:solidFill>
                  <a:srgbClr val="FFFF00"/>
                </a:solidFill>
                <a:latin typeface="Comic Sans MS" pitchFamily="66" charset="0"/>
              </a:rPr>
              <a:t>nd</a:t>
            </a:r>
            <a:r>
              <a:rPr lang="en-US" sz="2400" b="1" i="1" dirty="0" smtClean="0">
                <a:solidFill>
                  <a:srgbClr val="FFFF00"/>
                </a:solidFill>
                <a:latin typeface="Comic Sans MS" pitchFamily="66" charset="0"/>
              </a:rPr>
              <a:t> and 3</a:t>
            </a:r>
            <a:r>
              <a:rPr lang="en-US" sz="2400" b="1" i="1" baseline="30000" dirty="0" smtClean="0">
                <a:solidFill>
                  <a:srgbClr val="FFFF00"/>
                </a:solidFill>
                <a:latin typeface="Comic Sans MS" pitchFamily="66" charset="0"/>
              </a:rPr>
              <a:t>rd</a:t>
            </a:r>
            <a:r>
              <a:rPr lang="en-US" sz="2400" b="1" i="1" dirty="0" smtClean="0">
                <a:solidFill>
                  <a:srgbClr val="FFFF00"/>
                </a:solidFill>
                <a:latin typeface="Comic Sans MS" pitchFamily="66" charset="0"/>
              </a:rPr>
              <a:t> Decades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26334" y="4021462"/>
            <a:ext cx="7413839" cy="2837722"/>
            <a:chOff x="26334" y="4021462"/>
            <a:chExt cx="7413839" cy="2837722"/>
          </a:xfrm>
        </p:grpSpPr>
        <p:grpSp>
          <p:nvGrpSpPr>
            <p:cNvPr id="29" name="Group 28"/>
            <p:cNvGrpSpPr/>
            <p:nvPr/>
          </p:nvGrpSpPr>
          <p:grpSpPr>
            <a:xfrm>
              <a:off x="26334" y="4021462"/>
              <a:ext cx="7413839" cy="2837722"/>
              <a:chOff x="152400" y="2286000"/>
              <a:chExt cx="8750300" cy="403860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52400" y="2286000"/>
                <a:ext cx="8750300" cy="4038600"/>
                <a:chOff x="152400" y="2286000"/>
                <a:chExt cx="8750300" cy="4038600"/>
              </a:xfrm>
            </p:grpSpPr>
            <p:pic>
              <p:nvPicPr>
                <p:cNvPr id="34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757" t="19792" r="14495" b="11458"/>
                <a:stretch>
                  <a:fillRect/>
                </a:stretch>
              </p:blipFill>
              <p:spPr bwMode="auto">
                <a:xfrm>
                  <a:off x="152400" y="2286000"/>
                  <a:ext cx="8750300" cy="403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34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7F7F7F"/>
                    </a:clrFrom>
                    <a:clrTo>
                      <a:srgbClr val="7F7F7F">
                        <a:alpha val="0"/>
                      </a:srgbClr>
                    </a:clrTo>
                  </a:clrChange>
                </a:blip>
                <a:srcRect l="43558" t="18750" r="14861" b="12500"/>
                <a:stretch>
                  <a:fillRect/>
                </a:stretch>
              </p:blipFill>
              <p:spPr bwMode="auto">
                <a:xfrm>
                  <a:off x="4495800" y="2286000"/>
                  <a:ext cx="4344555" cy="403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36" name="Group 35"/>
                <p:cNvGrpSpPr/>
                <p:nvPr/>
              </p:nvGrpSpPr>
              <p:grpSpPr>
                <a:xfrm>
                  <a:off x="4770428" y="3468468"/>
                  <a:ext cx="2866964" cy="832243"/>
                  <a:chOff x="4151436" y="3271516"/>
                  <a:chExt cx="2866964" cy="832243"/>
                </a:xfrm>
              </p:grpSpPr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4151436" y="3271516"/>
                    <a:ext cx="2866964" cy="8322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 smtClean="0"/>
                      <a:t>Scenario #1 (x10)</a:t>
                    </a:r>
                  </a:p>
                  <a:p>
                    <a:pPr algn="ctr"/>
                    <a:r>
                      <a:rPr lang="en-US" sz="1600" b="1" dirty="0"/>
                      <a:t>r</a:t>
                    </a:r>
                    <a:r>
                      <a:rPr lang="en-US" sz="1600" b="1" dirty="0" smtClean="0"/>
                      <a:t>eveals peak in q !</a:t>
                    </a:r>
                    <a:endParaRPr lang="en-US" sz="1600" b="1" dirty="0"/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6269019" y="3509838"/>
                    <a:ext cx="30489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^</a:t>
                    </a:r>
                    <a:endParaRPr lang="en-US" sz="1600" b="1" dirty="0"/>
                  </a:p>
                </p:txBody>
              </p:sp>
            </p:grpSp>
          </p:grpSp>
          <p:cxnSp>
            <p:nvCxnSpPr>
              <p:cNvPr id="31" name="Straight Arrow Connector 30"/>
              <p:cNvCxnSpPr/>
              <p:nvPr/>
            </p:nvCxnSpPr>
            <p:spPr>
              <a:xfrm>
                <a:off x="4114800" y="3733800"/>
                <a:ext cx="4368018" cy="193548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4114800" y="4267200"/>
                <a:ext cx="4495800" cy="126140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4114800" y="5257800"/>
                <a:ext cx="2553277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675299" y="4144863"/>
              <a:ext cx="5897170" cy="954107"/>
              <a:chOff x="675299" y="4144863"/>
              <a:chExt cx="5897170" cy="954107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675299" y="4144863"/>
                <a:ext cx="269363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33CC"/>
                    </a:solidFill>
                  </a:rPr>
                  <a:t>“Small Shear Viscosity Implies Strong Jet Quenching”</a:t>
                </a:r>
              </a:p>
              <a:p>
                <a:pPr algn="ctr"/>
                <a:r>
                  <a:rPr lang="en-US" sz="1400" i="1" dirty="0" smtClean="0">
                    <a:solidFill>
                      <a:srgbClr val="0033CC"/>
                    </a:solidFill>
                  </a:rPr>
                  <a:t>A. </a:t>
                </a:r>
                <a:r>
                  <a:rPr lang="en-US" sz="1400" i="1" dirty="0" err="1" smtClean="0">
                    <a:solidFill>
                      <a:srgbClr val="0033CC"/>
                    </a:solidFill>
                  </a:rPr>
                  <a:t>Majumder</a:t>
                </a:r>
                <a:r>
                  <a:rPr lang="en-US" sz="1400" i="1" dirty="0" smtClean="0">
                    <a:solidFill>
                      <a:srgbClr val="0033CC"/>
                    </a:solidFill>
                  </a:rPr>
                  <a:t>, B. Muller, X.N. Wang, PRL (2007).</a:t>
                </a:r>
                <a:endParaRPr lang="en-US" sz="1400" i="1" dirty="0">
                  <a:solidFill>
                    <a:srgbClr val="0033CC"/>
                  </a:solidFill>
                </a:endParaRPr>
              </a:p>
            </p:txBody>
          </p:sp>
          <p:graphicFrame>
            <p:nvGraphicFramePr>
              <p:cNvPr id="41" name="Object 4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1419547"/>
                  </p:ext>
                </p:extLst>
              </p:nvPr>
            </p:nvGraphicFramePr>
            <p:xfrm>
              <a:off x="4481874" y="4324514"/>
              <a:ext cx="2090595" cy="4434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43" name="Equation" r:id="rId5" imgW="1079280" imgH="228600" progId="Equation.3">
                      <p:embed/>
                    </p:oleObj>
                  </mc:Choice>
                  <mc:Fallback>
                    <p:oleObj name="Equation" r:id="rId5" imgW="1079280" imgH="228600" progId="Equation.3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81874" y="4324514"/>
                            <a:ext cx="2090595" cy="44340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43" name="Straight Arrow Connector 42"/>
              <p:cNvCxnSpPr/>
              <p:nvPr/>
            </p:nvCxnSpPr>
            <p:spPr bwMode="auto">
              <a:xfrm flipV="1">
                <a:off x="2897945" y="4734461"/>
                <a:ext cx="2011680" cy="20842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33CC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2" name="Group 1"/>
          <p:cNvGrpSpPr/>
          <p:nvPr/>
        </p:nvGrpSpPr>
        <p:grpSpPr>
          <a:xfrm>
            <a:off x="5416320" y="721109"/>
            <a:ext cx="3685736" cy="2536024"/>
            <a:chOff x="0" y="3788105"/>
            <a:chExt cx="4190537" cy="282496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7"/>
            <a:srcRect l="1905" t="922" r="52898" b="7678"/>
            <a:stretch/>
          </p:blipFill>
          <p:spPr bwMode="auto">
            <a:xfrm>
              <a:off x="0" y="3788105"/>
              <a:ext cx="4190537" cy="2824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771486" y="3930412"/>
              <a:ext cx="305911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rgbClr val="0033CC"/>
                  </a:solidFill>
                </a:rPr>
                <a:t>Policastro</a:t>
              </a:r>
              <a:r>
                <a:rPr lang="en-US" sz="1600" dirty="0">
                  <a:solidFill>
                    <a:srgbClr val="0033CC"/>
                  </a:solidFill>
                </a:rPr>
                <a:t>, Son, </a:t>
              </a:r>
              <a:r>
                <a:rPr lang="en-US" sz="1600" dirty="0" err="1">
                  <a:solidFill>
                    <a:srgbClr val="0033CC"/>
                  </a:solidFill>
                </a:rPr>
                <a:t>Starinets</a:t>
              </a:r>
              <a:r>
                <a:rPr lang="en-US" sz="1600" dirty="0">
                  <a:solidFill>
                    <a:srgbClr val="0033CC"/>
                  </a:solidFill>
                </a:rPr>
                <a:t>, 2001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7320964"/>
                </p:ext>
              </p:extLst>
            </p:nvPr>
          </p:nvGraphicFramePr>
          <p:xfrm>
            <a:off x="1027402" y="4674823"/>
            <a:ext cx="3098800" cy="684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4" name="Equation" r:id="rId8" imgW="2197080" imgH="482400" progId="Equation.3">
                    <p:embed/>
                  </p:oleObj>
                </mc:Choice>
                <mc:Fallback>
                  <p:oleObj name="Equation" r:id="rId8" imgW="219708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7402" y="4674823"/>
                          <a:ext cx="3098800" cy="684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6"/>
          <p:cNvGrpSpPr/>
          <p:nvPr/>
        </p:nvGrpSpPr>
        <p:grpSpPr>
          <a:xfrm>
            <a:off x="18455" y="422880"/>
            <a:ext cx="3618210" cy="3221591"/>
            <a:chOff x="18455" y="451015"/>
            <a:chExt cx="3926042" cy="3587387"/>
          </a:xfrm>
        </p:grpSpPr>
        <p:grpSp>
          <p:nvGrpSpPr>
            <p:cNvPr id="21" name="Group 20"/>
            <p:cNvGrpSpPr/>
            <p:nvPr/>
          </p:nvGrpSpPr>
          <p:grpSpPr>
            <a:xfrm>
              <a:off x="18455" y="451015"/>
              <a:ext cx="3926042" cy="3482735"/>
              <a:chOff x="18455" y="451015"/>
              <a:chExt cx="3926042" cy="3482735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46038" y="451015"/>
                <a:ext cx="3698459" cy="3482735"/>
                <a:chOff x="146380" y="399948"/>
                <a:chExt cx="3698459" cy="3482735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146380" y="399948"/>
                  <a:ext cx="3698459" cy="3482735"/>
                  <a:chOff x="228600" y="838200"/>
                  <a:chExt cx="4044461" cy="3810000"/>
                </a:xfrm>
              </p:grpSpPr>
              <p:pic>
                <p:nvPicPr>
                  <p:cNvPr id="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 l="1757" t="19792" r="57833" b="12500"/>
                  <a:stretch>
                    <a:fillRect/>
                  </a:stretch>
                </p:blipFill>
                <p:spPr bwMode="auto">
                  <a:xfrm>
                    <a:off x="228600" y="838200"/>
                    <a:ext cx="4044461" cy="38100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1782045" y="2766516"/>
                    <a:ext cx="2208405" cy="87357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70C0"/>
                        </a:solidFill>
                      </a:rPr>
                      <a:t>Water (100 </a:t>
                    </a:r>
                    <a:r>
                      <a:rPr lang="en-US" sz="1400" dirty="0" err="1" smtClean="0">
                        <a:solidFill>
                          <a:srgbClr val="0070C0"/>
                        </a:solidFill>
                      </a:rPr>
                      <a:t>MPa</a:t>
                    </a:r>
                    <a:r>
                      <a:rPr lang="en-US" sz="1400" dirty="0" smtClean="0">
                        <a:solidFill>
                          <a:srgbClr val="0070C0"/>
                        </a:solidFill>
                      </a:rPr>
                      <a:t>)</a:t>
                    </a:r>
                  </a:p>
                  <a:p>
                    <a:r>
                      <a:rPr lang="en-US" sz="1400" dirty="0" smtClean="0">
                        <a:solidFill>
                          <a:srgbClr val="00B050"/>
                        </a:solidFill>
                      </a:rPr>
                      <a:t>Nitrogen (3.4 </a:t>
                    </a:r>
                    <a:r>
                      <a:rPr lang="en-US" sz="1400" dirty="0" err="1" smtClean="0">
                        <a:solidFill>
                          <a:srgbClr val="00B050"/>
                        </a:solidFill>
                      </a:rPr>
                      <a:t>MPa</a:t>
                    </a:r>
                    <a:r>
                      <a:rPr lang="en-US" sz="1400" dirty="0" smtClean="0">
                        <a:solidFill>
                          <a:srgbClr val="00B050"/>
                        </a:solidFill>
                      </a:rPr>
                      <a:t>)</a:t>
                    </a:r>
                  </a:p>
                  <a:p>
                    <a:r>
                      <a:rPr lang="en-US" sz="14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Helium (0.1 </a:t>
                    </a:r>
                    <a:r>
                      <a:rPr lang="en-US" sz="1400" dirty="0" err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MPa</a:t>
                    </a:r>
                    <a:r>
                      <a:rPr lang="en-US" sz="14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)</a:t>
                    </a:r>
                    <a:endParaRPr lang="en-US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268654" y="3820784"/>
                    <a:ext cx="233600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 smtClean="0"/>
                      <a:t>String Theory Bound</a:t>
                    </a:r>
                    <a:endParaRPr lang="en-US" sz="1400" dirty="0"/>
                  </a:p>
                </p:txBody>
              </p:sp>
            </p:grpSp>
            <p:sp>
              <p:nvSpPr>
                <p:cNvPr id="12" name="Rectangle 11"/>
                <p:cNvSpPr/>
                <p:nvPr/>
              </p:nvSpPr>
              <p:spPr bwMode="auto">
                <a:xfrm>
                  <a:off x="161748" y="596900"/>
                  <a:ext cx="345989" cy="300442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48" charset="-128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 rot="16200000">
                <a:off x="-642262" y="1744394"/>
                <a:ext cx="16599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ym typeface="Symbol"/>
                  </a:rPr>
                  <a:t>/s / (1/4)</a:t>
                </a:r>
                <a:endParaRPr lang="en-US" sz="16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0062" y="3430956"/>
                <a:ext cx="2384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95308" y="2764879"/>
                <a:ext cx="29110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Ins="0" rtlCol="0">
                <a:spAutoFit/>
              </a:bodyPr>
              <a:lstStyle/>
              <a:p>
                <a:r>
                  <a:rPr lang="en-US" sz="1400" dirty="0" smtClean="0"/>
                  <a:t>10</a:t>
                </a:r>
                <a:endParaRPr lang="en-US" sz="14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07673" y="768216"/>
                <a:ext cx="29110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Ins="0" rtlCol="0">
                <a:spAutoFit/>
              </a:bodyPr>
              <a:lstStyle/>
              <a:p>
                <a:r>
                  <a:rPr lang="en-US" sz="1400" dirty="0"/>
                  <a:t>4</a:t>
                </a:r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07642" y="1427134"/>
                <a:ext cx="29110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Ins="0" rtlCol="0">
                <a:spAutoFit/>
              </a:bodyPr>
              <a:lstStyle/>
              <a:p>
                <a:r>
                  <a:rPr lang="en-US" sz="1400" dirty="0"/>
                  <a:t>3</a:t>
                </a:r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13161" y="2098129"/>
                <a:ext cx="29110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Ins="0" rtlCol="0">
                <a:spAutoFit/>
              </a:bodyPr>
              <a:lstStyle/>
              <a:p>
                <a:r>
                  <a:rPr lang="en-US" sz="1400" dirty="0"/>
                  <a:t>2</a:t>
                </a:r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586413" y="3584844"/>
                <a:ext cx="3299220" cy="34890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48" charset="-128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027402" y="3699848"/>
              <a:ext cx="23058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Temperature (T/</a:t>
              </a:r>
              <a:r>
                <a:rPr lang="en-US" sz="1600" b="1" dirty="0" err="1" smtClean="0"/>
                <a:t>T</a:t>
              </a:r>
              <a:r>
                <a:rPr lang="en-US" sz="1600" b="1" baseline="-25000" dirty="0" err="1" smtClean="0"/>
                <a:t>c</a:t>
              </a:r>
              <a:r>
                <a:rPr lang="en-US" sz="1600" b="1" dirty="0" smtClean="0"/>
                <a:t>)</a:t>
              </a:r>
              <a:endParaRPr lang="en-US" sz="1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2706" y="3577927"/>
              <a:ext cx="23847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0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791583" y="3578780"/>
              <a:ext cx="23847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0" rtlCol="0">
              <a:spAutoFit/>
            </a:bodyPr>
            <a:lstStyle/>
            <a:p>
              <a:r>
                <a:rPr lang="en-US" sz="1400" dirty="0"/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22133" y="3578166"/>
              <a:ext cx="23847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0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50386" y="3577394"/>
              <a:ext cx="23847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0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66824" y="3582243"/>
              <a:ext cx="23847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0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</p:grp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5875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b="1" i="1" dirty="0" smtClean="0">
                <a:solidFill>
                  <a:srgbClr val="042B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Next Steps: QCD Transport Properties vs. Temp.</a:t>
            </a:r>
            <a:endParaRPr lang="en-US" b="1" i="1" dirty="0">
              <a:solidFill>
                <a:srgbClr val="042B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ＭＳ Ｐゴシック" pitchFamily="36" charset="-128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70359" y="599749"/>
            <a:ext cx="21337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800" b="1" i="1" dirty="0" smtClean="0">
                <a:solidFill>
                  <a:srgbClr val="0033CC"/>
                </a:solidFill>
              </a:rPr>
              <a:t>Many common fluids exhibit 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/s minima at or near phase transitions – does QGP?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b="1" i="1" dirty="0" smtClean="0">
                <a:solidFill>
                  <a:srgbClr val="D60093"/>
                </a:solidFill>
                <a:sym typeface="Symbol"/>
              </a:rPr>
              <a:t>How does strongly coupled liquid emerge from asymptotically</a:t>
            </a:r>
            <a:endParaRPr lang="en-US" sz="1800" b="1" i="1" dirty="0">
              <a:solidFill>
                <a:srgbClr val="D60093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87569" y="3340438"/>
            <a:ext cx="216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D60093"/>
                </a:solidFill>
              </a:rPr>
              <a:t>f</a:t>
            </a:r>
            <a:r>
              <a:rPr lang="en-US" sz="1800" b="1" i="1" dirty="0" smtClean="0">
                <a:solidFill>
                  <a:srgbClr val="D60093"/>
                </a:solidFill>
              </a:rPr>
              <a:t>ree theory?</a:t>
            </a:r>
            <a:endParaRPr lang="en-US" sz="1800" b="1" i="1" dirty="0">
              <a:solidFill>
                <a:srgbClr val="D60093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8194" y="3644471"/>
            <a:ext cx="877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800" b="1" i="1" dirty="0" smtClean="0">
                <a:solidFill>
                  <a:srgbClr val="0033CC"/>
                </a:solidFill>
              </a:rPr>
              <a:t>Is QGP shear viscosity correlated with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parton</a:t>
            </a:r>
            <a:r>
              <a:rPr lang="en-US" sz="1800" b="1" i="1" dirty="0" smtClean="0">
                <a:solidFill>
                  <a:srgbClr val="0033CC"/>
                </a:solidFill>
              </a:rPr>
              <a:t> energy loss?</a:t>
            </a:r>
            <a:endParaRPr lang="en-US" sz="1800" b="1" i="1" dirty="0">
              <a:solidFill>
                <a:srgbClr val="0033CC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259188" y="3726034"/>
            <a:ext cx="1884812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Measure vs. </a:t>
            </a:r>
            <a:r>
              <a:rPr lang="en-US" sz="1800" b="1" dirty="0" smtClean="0">
                <a:sym typeface="Symbol"/>
              </a:rPr>
              <a:t>s</a:t>
            </a:r>
            <a:r>
              <a:rPr lang="en-US" sz="1800" b="1" dirty="0" smtClean="0"/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b="1" i="1" dirty="0" smtClean="0">
                <a:solidFill>
                  <a:srgbClr val="FF0000"/>
                </a:solidFill>
              </a:rPr>
              <a:t>Flow power spectrum for </a:t>
            </a:r>
            <a:r>
              <a:rPr lang="en-US" sz="1800" b="1" i="1" dirty="0" smtClean="0">
                <a:solidFill>
                  <a:srgbClr val="FF0000"/>
                </a:solidFill>
                <a:sym typeface="Symbol"/>
              </a:rPr>
              <a:t>/s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b="1" i="1" dirty="0" smtClean="0">
                <a:solidFill>
                  <a:srgbClr val="FF0000"/>
                </a:solidFill>
                <a:sym typeface="Symbol"/>
              </a:rPr>
              <a:t>Di-jet </a:t>
            </a:r>
            <a:r>
              <a:rPr lang="en-US" sz="1800" b="1" i="1" dirty="0" err="1" smtClean="0">
                <a:solidFill>
                  <a:srgbClr val="FF0000"/>
                </a:solidFill>
                <a:sym typeface="Symbol"/>
              </a:rPr>
              <a:t>asym</a:t>
            </a:r>
            <a:r>
              <a:rPr lang="en-US" sz="1800" b="1" i="1" dirty="0" smtClean="0">
                <a:solidFill>
                  <a:srgbClr val="FF0000"/>
                </a:solidFill>
                <a:sym typeface="Symbol"/>
              </a:rPr>
              <a:t>. </a:t>
            </a:r>
            <a:r>
              <a:rPr lang="en-US" sz="1800" b="1" i="1" dirty="0">
                <a:solidFill>
                  <a:srgbClr val="FF0000"/>
                </a:solidFill>
                <a:sym typeface="Symbol"/>
              </a:rPr>
              <a:t>f</a:t>
            </a:r>
            <a:r>
              <a:rPr lang="en-US" sz="1800" b="1" i="1" dirty="0" smtClean="0">
                <a:solidFill>
                  <a:srgbClr val="FF0000"/>
                </a:solidFill>
                <a:sym typeface="Symbol"/>
              </a:rPr>
              <a:t>or q-hat (</a:t>
            </a:r>
            <a:r>
              <a:rPr lang="en-US" sz="1800" b="1" i="1" dirty="0" err="1" smtClean="0">
                <a:solidFill>
                  <a:srgbClr val="FF0000"/>
                </a:solidFill>
                <a:sym typeface="Symbol"/>
              </a:rPr>
              <a:t>parton</a:t>
            </a:r>
            <a:r>
              <a:rPr lang="en-US" sz="1800" b="1" i="1" dirty="0" smtClean="0">
                <a:solidFill>
                  <a:srgbClr val="FF0000"/>
                </a:solidFill>
                <a:sym typeface="Symbol"/>
              </a:rPr>
              <a:t> p</a:t>
            </a:r>
            <a:r>
              <a:rPr lang="en-US" sz="1800" b="1" i="1" baseline="-25000" dirty="0" smtClean="0">
                <a:solidFill>
                  <a:srgbClr val="FF0000"/>
                </a:solidFill>
                <a:sym typeface="Symbol"/>
              </a:rPr>
              <a:t>T</a:t>
            </a:r>
            <a:r>
              <a:rPr lang="en-US" sz="1800" b="1" i="1" baseline="36000" dirty="0" smtClean="0">
                <a:solidFill>
                  <a:srgbClr val="FF0000"/>
                </a:solidFill>
                <a:sym typeface="Symbol"/>
              </a:rPr>
              <a:t>2</a:t>
            </a:r>
            <a:r>
              <a:rPr lang="en-US" sz="1800" b="1" i="1" dirty="0" smtClean="0">
                <a:solidFill>
                  <a:srgbClr val="FF0000"/>
                </a:solidFill>
                <a:sym typeface="Symbol"/>
              </a:rPr>
              <a:t> loss/length)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b="1" i="1" dirty="0" smtClean="0">
                <a:solidFill>
                  <a:srgbClr val="FF0000"/>
                </a:solidFill>
                <a:sym typeface="Symbol"/>
              </a:rPr>
              <a:t>Requires RHIC + det. upgrades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3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24783"/>
            <a:ext cx="9144000" cy="50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  <a:sym typeface="Symbol"/>
              </a:rPr>
              <a:t>Do We See Excited QCD Vacuum Fluctuation Effects?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5605905" y="2922305"/>
            <a:ext cx="3555732" cy="3907004"/>
            <a:chOff x="5513696" y="2734047"/>
            <a:chExt cx="3555732" cy="3907004"/>
          </a:xfrm>
        </p:grpSpPr>
        <p:sp>
          <p:nvSpPr>
            <p:cNvPr id="5" name="TextBox 98"/>
            <p:cNvSpPr txBox="1">
              <a:spLocks noChangeArrowheads="1"/>
            </p:cNvSpPr>
            <p:nvPr/>
          </p:nvSpPr>
          <p:spPr bwMode="auto">
            <a:xfrm>
              <a:off x="6234788" y="2734047"/>
              <a:ext cx="2834640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buFont typeface="Arial" pitchFamily="34" charset="0"/>
                <a:buNone/>
              </a:pPr>
              <a:r>
                <a:rPr lang="en-US" sz="1600" dirty="0"/>
                <a:t>STAR; PRL103, 251601(09); 0909.1717 (PRC</a:t>
              </a:r>
              <a:r>
                <a:rPr lang="en-US" sz="1600" dirty="0" smtClean="0"/>
                <a:t>)</a:t>
              </a:r>
              <a:endParaRPr lang="en-US" sz="1600" dirty="0"/>
            </a:p>
            <a:p>
              <a:pPr algn="ctr"/>
              <a:endParaRPr lang="en-US" sz="800" dirty="0">
                <a:latin typeface="Times New Roman" pitchFamily="18" charset="0"/>
              </a:endParaRPr>
            </a:p>
          </p:txBody>
        </p:sp>
        <p:pic>
          <p:nvPicPr>
            <p:cNvPr id="4" name="Picture 18" descr="simulation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2" r="7407"/>
            <a:stretch>
              <a:fillRect/>
            </a:stretch>
          </p:blipFill>
          <p:spPr bwMode="auto">
            <a:xfrm>
              <a:off x="5513696" y="3234356"/>
              <a:ext cx="3500083" cy="340669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utoShape 104"/>
            <p:cNvSpPr>
              <a:spLocks noChangeArrowheads="1"/>
            </p:cNvSpPr>
            <p:nvPr/>
          </p:nvSpPr>
          <p:spPr bwMode="auto">
            <a:xfrm>
              <a:off x="6561732" y="4431886"/>
              <a:ext cx="381000" cy="1143000"/>
            </a:xfrm>
            <a:prstGeom prst="upDownArrow">
              <a:avLst>
                <a:gd name="adj1" fmla="val 50000"/>
                <a:gd name="adj2" fmla="val 60000"/>
              </a:avLst>
            </a:prstGeom>
            <a:solidFill>
              <a:srgbClr val="FF0000"/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88488" y="4791507"/>
            <a:ext cx="3314640" cy="1976826"/>
            <a:chOff x="1488" y="2046"/>
            <a:chExt cx="2544" cy="1594"/>
          </a:xfrm>
        </p:grpSpPr>
        <p:sp>
          <p:nvSpPr>
            <p:cNvPr id="8" name="AutoShape 10"/>
            <p:cNvSpPr>
              <a:spLocks/>
            </p:cNvSpPr>
            <p:nvPr/>
          </p:nvSpPr>
          <p:spPr bwMode="auto">
            <a:xfrm rot="10800000">
              <a:off x="3389" y="2064"/>
              <a:ext cx="281" cy="22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2900" y="0"/>
                  </a:moveTo>
                  <a:lnTo>
                    <a:pt x="5310" y="13161"/>
                  </a:lnTo>
                  <a:lnTo>
                    <a:pt x="0" y="13161"/>
                  </a:lnTo>
                  <a:lnTo>
                    <a:pt x="5040" y="21600"/>
                  </a:lnTo>
                  <a:lnTo>
                    <a:pt x="18930" y="13161"/>
                  </a:lnTo>
                  <a:lnTo>
                    <a:pt x="13950" y="13266"/>
                  </a:lnTo>
                  <a:lnTo>
                    <a:pt x="21600" y="0"/>
                  </a:lnTo>
                  <a:lnTo>
                    <a:pt x="12900" y="0"/>
                  </a:lnTo>
                  <a:close/>
                  <a:moveTo>
                    <a:pt x="12900" y="0"/>
                  </a:moveTo>
                </a:path>
              </a:pathLst>
            </a:cu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lIns="0" tIns="0" rIns="0" bIns="0"/>
            <a:lstStyle/>
            <a:p>
              <a:pPr eaLnBrk="1" hangingPunct="1"/>
              <a:endParaRPr lang="en-US" sz="1400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H="1">
              <a:off x="1944" y="2295"/>
              <a:ext cx="488" cy="655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H="1">
              <a:off x="2180" y="2295"/>
              <a:ext cx="478" cy="645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2331" y="2432"/>
              <a:ext cx="1602" cy="2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2292" y="3119"/>
              <a:ext cx="1126" cy="1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5"/>
            <p:cNvSpPr>
              <a:spLocks/>
            </p:cNvSpPr>
            <p:nvPr/>
          </p:nvSpPr>
          <p:spPr bwMode="auto">
            <a:xfrm>
              <a:off x="1488" y="2291"/>
              <a:ext cx="2544" cy="127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8014" y="0"/>
                  </a:moveTo>
                  <a:lnTo>
                    <a:pt x="0" y="21600"/>
                  </a:lnTo>
                  <a:lnTo>
                    <a:pt x="13586" y="21600"/>
                  </a:lnTo>
                  <a:lnTo>
                    <a:pt x="21600" y="0"/>
                  </a:lnTo>
                  <a:close/>
                  <a:moveTo>
                    <a:pt x="8014" y="0"/>
                  </a:moveTo>
                </a:path>
              </a:pathLst>
            </a:custGeom>
            <a:noFill/>
            <a:ln w="25400">
              <a:solidFill>
                <a:srgbClr val="99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eaLnBrk="1" hangingPunct="1"/>
              <a:endParaRPr lang="en-US" sz="1400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1488" y="3290"/>
              <a:ext cx="204" cy="277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H="1">
              <a:off x="2292" y="2295"/>
              <a:ext cx="593" cy="798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8"/>
            <p:cNvSpPr>
              <a:spLocks/>
            </p:cNvSpPr>
            <p:nvPr/>
          </p:nvSpPr>
          <p:spPr bwMode="auto">
            <a:xfrm flipH="1">
              <a:off x="2270" y="3017"/>
              <a:ext cx="196" cy="507"/>
            </a:xfrm>
            <a:custGeom>
              <a:avLst/>
              <a:gdLst>
                <a:gd name="T0" fmla="*/ 0 w 21361"/>
                <a:gd name="T1" fmla="*/ 0 h 21401"/>
                <a:gd name="T2" fmla="*/ 21361 w 21361"/>
                <a:gd name="T3" fmla="*/ 21401 h 21401"/>
              </a:gdLst>
              <a:ahLst/>
              <a:cxnLst/>
              <a:rect l="T0" t="T1" r="T2" b="T3"/>
              <a:pathLst>
                <a:path w="21361" h="21401">
                  <a:moveTo>
                    <a:pt x="7120" y="19313"/>
                  </a:moveTo>
                  <a:cubicBezTo>
                    <a:pt x="5406" y="18346"/>
                    <a:pt x="3177" y="17047"/>
                    <a:pt x="1977" y="15567"/>
                  </a:cubicBezTo>
                  <a:cubicBezTo>
                    <a:pt x="777" y="14087"/>
                    <a:pt x="-80" y="12063"/>
                    <a:pt x="6" y="10492"/>
                  </a:cubicBezTo>
                  <a:cubicBezTo>
                    <a:pt x="91" y="8921"/>
                    <a:pt x="1120" y="7471"/>
                    <a:pt x="2491" y="6081"/>
                  </a:cubicBezTo>
                  <a:cubicBezTo>
                    <a:pt x="3863" y="4691"/>
                    <a:pt x="6520" y="3090"/>
                    <a:pt x="8491" y="2093"/>
                  </a:cubicBezTo>
                  <a:cubicBezTo>
                    <a:pt x="10463" y="1096"/>
                    <a:pt x="13891" y="-112"/>
                    <a:pt x="14149" y="9"/>
                  </a:cubicBezTo>
                  <a:cubicBezTo>
                    <a:pt x="16891" y="1610"/>
                    <a:pt x="18091" y="3513"/>
                    <a:pt x="19206" y="5054"/>
                  </a:cubicBezTo>
                  <a:cubicBezTo>
                    <a:pt x="20406" y="6715"/>
                    <a:pt x="21006" y="8347"/>
                    <a:pt x="21263" y="10069"/>
                  </a:cubicBezTo>
                  <a:cubicBezTo>
                    <a:pt x="21520" y="11791"/>
                    <a:pt x="21263" y="13905"/>
                    <a:pt x="20577" y="15416"/>
                  </a:cubicBezTo>
                  <a:cubicBezTo>
                    <a:pt x="19891" y="16926"/>
                    <a:pt x="18434" y="18105"/>
                    <a:pt x="16977" y="19101"/>
                  </a:cubicBezTo>
                  <a:cubicBezTo>
                    <a:pt x="15520" y="20098"/>
                    <a:pt x="12091" y="21488"/>
                    <a:pt x="12091" y="21397"/>
                  </a:cubicBezTo>
                  <a:cubicBezTo>
                    <a:pt x="12091" y="21367"/>
                    <a:pt x="8834" y="20280"/>
                    <a:pt x="7120" y="19313"/>
                  </a:cubicBezTo>
                  <a:close/>
                  <a:moveTo>
                    <a:pt x="7120" y="19313"/>
                  </a:moveTo>
                </a:path>
              </a:pathLst>
            </a:custGeom>
            <a:solidFill>
              <a:srgbClr val="FFFFFF"/>
            </a:solidFill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endParaRPr lang="en-US" sz="1400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H="1">
              <a:off x="2163" y="2975"/>
              <a:ext cx="436" cy="587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20"/>
            <p:cNvGrpSpPr>
              <a:grpSpLocks/>
            </p:cNvGrpSpPr>
            <p:nvPr/>
          </p:nvGrpSpPr>
          <p:grpSpPr bwMode="auto">
            <a:xfrm>
              <a:off x="2944" y="2175"/>
              <a:ext cx="807" cy="711"/>
              <a:chOff x="0" y="0"/>
              <a:chExt cx="888" cy="862"/>
            </a:xfrm>
          </p:grpSpPr>
          <p:grpSp>
            <p:nvGrpSpPr>
              <p:cNvPr id="88" name="Group 21"/>
              <p:cNvGrpSpPr>
                <a:grpSpLocks/>
              </p:cNvGrpSpPr>
              <p:nvPr/>
            </p:nvGrpSpPr>
            <p:grpSpPr bwMode="auto">
              <a:xfrm>
                <a:off x="0" y="0"/>
                <a:ext cx="888" cy="862"/>
                <a:chOff x="0" y="0"/>
                <a:chExt cx="888" cy="862"/>
              </a:xfrm>
            </p:grpSpPr>
            <p:sp>
              <p:nvSpPr>
                <p:cNvPr id="90" name="Oval 22"/>
                <p:cNvSpPr>
                  <a:spLocks/>
                </p:cNvSpPr>
                <p:nvPr/>
              </p:nvSpPr>
              <p:spPr bwMode="auto">
                <a:xfrm>
                  <a:off x="19" y="1"/>
                  <a:ext cx="849" cy="8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FFFFFF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eaLnBrk="1" hangingPunct="1"/>
                  <a:endParaRPr lang="en-US" sz="1400"/>
                </a:p>
              </p:txBody>
            </p:sp>
            <p:sp>
              <p:nvSpPr>
                <p:cNvPr id="91" name="Oval 23"/>
                <p:cNvSpPr>
                  <a:spLocks/>
                </p:cNvSpPr>
                <p:nvPr/>
              </p:nvSpPr>
              <p:spPr bwMode="auto">
                <a:xfrm>
                  <a:off x="19" y="0"/>
                  <a:ext cx="849" cy="84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eaLnBrk="1" hangingPunct="1"/>
                  <a:endParaRPr lang="en-US" sz="1400"/>
                </a:p>
              </p:txBody>
            </p:sp>
            <p:sp>
              <p:nvSpPr>
                <p:cNvPr id="92" name="AutoShape 24"/>
                <p:cNvSpPr>
                  <a:spLocks/>
                </p:cNvSpPr>
                <p:nvPr/>
              </p:nvSpPr>
              <p:spPr bwMode="auto">
                <a:xfrm>
                  <a:off x="0" y="352"/>
                  <a:ext cx="888" cy="510"/>
                </a:xfrm>
                <a:custGeom>
                  <a:avLst/>
                  <a:gdLst>
                    <a:gd name="T0" fmla="*/ 0 w 21580"/>
                    <a:gd name="T1" fmla="*/ 0 h 21198"/>
                    <a:gd name="T2" fmla="*/ 21580 w 21580"/>
                    <a:gd name="T3" fmla="*/ 21198 h 21198"/>
                  </a:gdLst>
                  <a:ahLst/>
                  <a:cxnLst/>
                  <a:rect l="T0" t="T1" r="T2" b="T3"/>
                  <a:pathLst>
                    <a:path w="21580" h="21198">
                      <a:moveTo>
                        <a:pt x="885" y="4138"/>
                      </a:moveTo>
                      <a:cubicBezTo>
                        <a:pt x="1264" y="4606"/>
                        <a:pt x="1748" y="5470"/>
                        <a:pt x="2506" y="6226"/>
                      </a:cubicBezTo>
                      <a:cubicBezTo>
                        <a:pt x="3264" y="6982"/>
                        <a:pt x="4401" y="8098"/>
                        <a:pt x="5496" y="8710"/>
                      </a:cubicBezTo>
                      <a:cubicBezTo>
                        <a:pt x="6591" y="9322"/>
                        <a:pt x="7769" y="9754"/>
                        <a:pt x="9075" y="9790"/>
                      </a:cubicBezTo>
                      <a:cubicBezTo>
                        <a:pt x="10380" y="9826"/>
                        <a:pt x="12043" y="9502"/>
                        <a:pt x="13327" y="9034"/>
                      </a:cubicBezTo>
                      <a:cubicBezTo>
                        <a:pt x="14612" y="8566"/>
                        <a:pt x="15748" y="7954"/>
                        <a:pt x="16801" y="6946"/>
                      </a:cubicBezTo>
                      <a:cubicBezTo>
                        <a:pt x="17854" y="5938"/>
                        <a:pt x="18906" y="4102"/>
                        <a:pt x="19706" y="2950"/>
                      </a:cubicBezTo>
                      <a:cubicBezTo>
                        <a:pt x="20506" y="1798"/>
                        <a:pt x="21285" y="-290"/>
                        <a:pt x="21580" y="34"/>
                      </a:cubicBezTo>
                      <a:cubicBezTo>
                        <a:pt x="21475" y="178"/>
                        <a:pt x="21559" y="3346"/>
                        <a:pt x="21433" y="4894"/>
                      </a:cubicBezTo>
                      <a:cubicBezTo>
                        <a:pt x="21306" y="6442"/>
                        <a:pt x="21180" y="7882"/>
                        <a:pt x="20864" y="9322"/>
                      </a:cubicBezTo>
                      <a:cubicBezTo>
                        <a:pt x="20569" y="10762"/>
                        <a:pt x="20022" y="12346"/>
                        <a:pt x="19538" y="13534"/>
                      </a:cubicBezTo>
                      <a:cubicBezTo>
                        <a:pt x="19075" y="14722"/>
                        <a:pt x="18633" y="15550"/>
                        <a:pt x="18022" y="16522"/>
                      </a:cubicBezTo>
                      <a:cubicBezTo>
                        <a:pt x="17391" y="17458"/>
                        <a:pt x="16612" y="18466"/>
                        <a:pt x="15748" y="19222"/>
                      </a:cubicBezTo>
                      <a:cubicBezTo>
                        <a:pt x="14885" y="19942"/>
                        <a:pt x="13854" y="20590"/>
                        <a:pt x="12822" y="20878"/>
                      </a:cubicBezTo>
                      <a:cubicBezTo>
                        <a:pt x="11791" y="21166"/>
                        <a:pt x="10612" y="21310"/>
                        <a:pt x="9559" y="21094"/>
                      </a:cubicBezTo>
                      <a:cubicBezTo>
                        <a:pt x="8485" y="20878"/>
                        <a:pt x="7412" y="20302"/>
                        <a:pt x="6506" y="19618"/>
                      </a:cubicBezTo>
                      <a:cubicBezTo>
                        <a:pt x="5601" y="18898"/>
                        <a:pt x="4801" y="18070"/>
                        <a:pt x="4043" y="16954"/>
                      </a:cubicBezTo>
                      <a:cubicBezTo>
                        <a:pt x="3285" y="15838"/>
                        <a:pt x="2527" y="14398"/>
                        <a:pt x="1980" y="12958"/>
                      </a:cubicBezTo>
                      <a:cubicBezTo>
                        <a:pt x="1433" y="11518"/>
                        <a:pt x="1075" y="10006"/>
                        <a:pt x="738" y="8242"/>
                      </a:cubicBezTo>
                      <a:cubicBezTo>
                        <a:pt x="401" y="6478"/>
                        <a:pt x="-20" y="3022"/>
                        <a:pt x="1" y="2338"/>
                      </a:cubicBezTo>
                      <a:lnTo>
                        <a:pt x="885" y="4138"/>
                      </a:lnTo>
                      <a:close/>
                      <a:moveTo>
                        <a:pt x="885" y="4138"/>
                      </a:moveTo>
                    </a:path>
                  </a:pathLst>
                </a:custGeom>
                <a:solidFill>
                  <a:srgbClr val="FFFFFF">
                    <a:alpha val="4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eaLnBrk="1" hangingPunct="1"/>
                  <a:endParaRPr lang="en-US" sz="1400"/>
                </a:p>
              </p:txBody>
            </p:sp>
            <p:sp>
              <p:nvSpPr>
                <p:cNvPr id="93" name="AutoShape 25"/>
                <p:cNvSpPr>
                  <a:spLocks/>
                </p:cNvSpPr>
                <p:nvPr/>
              </p:nvSpPr>
              <p:spPr bwMode="auto">
                <a:xfrm>
                  <a:off x="19" y="367"/>
                  <a:ext cx="848" cy="222"/>
                </a:xfrm>
                <a:custGeom>
                  <a:avLst/>
                  <a:gdLst>
                    <a:gd name="T0" fmla="*/ 0 w 21600"/>
                    <a:gd name="T1" fmla="*/ 0 h 21530"/>
                    <a:gd name="T2" fmla="*/ 21600 w 21600"/>
                    <a:gd name="T3" fmla="*/ 21530 h 21530"/>
                  </a:gdLst>
                  <a:ahLst/>
                  <a:cxnLst/>
                  <a:rect l="T0" t="T1" r="T2" b="T3"/>
                  <a:pathLst>
                    <a:path w="21600" h="21530">
                      <a:moveTo>
                        <a:pt x="0" y="6556"/>
                      </a:moveTo>
                      <a:cubicBezTo>
                        <a:pt x="375" y="7732"/>
                        <a:pt x="1258" y="11262"/>
                        <a:pt x="2228" y="13447"/>
                      </a:cubicBezTo>
                      <a:cubicBezTo>
                        <a:pt x="3199" y="15633"/>
                        <a:pt x="4699" y="18154"/>
                        <a:pt x="5803" y="19499"/>
                      </a:cubicBezTo>
                      <a:cubicBezTo>
                        <a:pt x="6906" y="20844"/>
                        <a:pt x="7656" y="21432"/>
                        <a:pt x="8914" y="21516"/>
                      </a:cubicBezTo>
                      <a:cubicBezTo>
                        <a:pt x="10171" y="21600"/>
                        <a:pt x="11958" y="21348"/>
                        <a:pt x="13415" y="20003"/>
                      </a:cubicBezTo>
                      <a:cubicBezTo>
                        <a:pt x="14871" y="18658"/>
                        <a:pt x="16283" y="16809"/>
                        <a:pt x="17651" y="13447"/>
                      </a:cubicBezTo>
                      <a:cubicBezTo>
                        <a:pt x="19019" y="10086"/>
                        <a:pt x="20784" y="2774"/>
                        <a:pt x="21600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eaLnBrk="1" hangingPunct="1"/>
                  <a:endParaRPr lang="en-US" sz="1400"/>
                </a:p>
              </p:txBody>
            </p:sp>
          </p:grpSp>
          <p:sp>
            <p:nvSpPr>
              <p:cNvPr id="89" name="AutoShape 26"/>
              <p:cNvSpPr>
                <a:spLocks/>
              </p:cNvSpPr>
              <p:nvPr/>
            </p:nvSpPr>
            <p:spPr bwMode="auto">
              <a:xfrm>
                <a:off x="15" y="122"/>
                <a:ext cx="216" cy="613"/>
              </a:xfrm>
              <a:custGeom>
                <a:avLst/>
                <a:gdLst>
                  <a:gd name="T0" fmla="*/ 0 w 21361"/>
                  <a:gd name="T1" fmla="*/ 0 h 21401"/>
                  <a:gd name="T2" fmla="*/ 21361 w 21361"/>
                  <a:gd name="T3" fmla="*/ 21401 h 21401"/>
                </a:gdLst>
                <a:ahLst/>
                <a:cxnLst/>
                <a:rect l="T0" t="T1" r="T2" b="T3"/>
                <a:pathLst>
                  <a:path w="21361" h="21401">
                    <a:moveTo>
                      <a:pt x="7120" y="19313"/>
                    </a:moveTo>
                    <a:cubicBezTo>
                      <a:pt x="5406" y="18346"/>
                      <a:pt x="3177" y="17047"/>
                      <a:pt x="1977" y="15567"/>
                    </a:cubicBezTo>
                    <a:cubicBezTo>
                      <a:pt x="777" y="14087"/>
                      <a:pt x="-80" y="12063"/>
                      <a:pt x="6" y="10492"/>
                    </a:cubicBezTo>
                    <a:cubicBezTo>
                      <a:pt x="91" y="8921"/>
                      <a:pt x="1120" y="7471"/>
                      <a:pt x="2491" y="6081"/>
                    </a:cubicBezTo>
                    <a:cubicBezTo>
                      <a:pt x="3863" y="4691"/>
                      <a:pt x="6520" y="3090"/>
                      <a:pt x="8491" y="2093"/>
                    </a:cubicBezTo>
                    <a:cubicBezTo>
                      <a:pt x="10463" y="1096"/>
                      <a:pt x="13891" y="-112"/>
                      <a:pt x="14149" y="9"/>
                    </a:cubicBezTo>
                    <a:cubicBezTo>
                      <a:pt x="16891" y="1610"/>
                      <a:pt x="18091" y="3513"/>
                      <a:pt x="19206" y="5054"/>
                    </a:cubicBezTo>
                    <a:cubicBezTo>
                      <a:pt x="20406" y="6715"/>
                      <a:pt x="21006" y="8347"/>
                      <a:pt x="21263" y="10069"/>
                    </a:cubicBezTo>
                    <a:cubicBezTo>
                      <a:pt x="21520" y="11791"/>
                      <a:pt x="21263" y="13905"/>
                      <a:pt x="20577" y="15416"/>
                    </a:cubicBezTo>
                    <a:cubicBezTo>
                      <a:pt x="19891" y="16926"/>
                      <a:pt x="18434" y="18105"/>
                      <a:pt x="16977" y="19101"/>
                    </a:cubicBezTo>
                    <a:cubicBezTo>
                      <a:pt x="15520" y="20098"/>
                      <a:pt x="12091" y="21488"/>
                      <a:pt x="12091" y="21397"/>
                    </a:cubicBezTo>
                    <a:cubicBezTo>
                      <a:pt x="12091" y="21367"/>
                      <a:pt x="8834" y="20280"/>
                      <a:pt x="7120" y="19313"/>
                    </a:cubicBezTo>
                    <a:close/>
                    <a:moveTo>
                      <a:pt x="7120" y="19313"/>
                    </a:moveTo>
                  </a:path>
                </a:pathLst>
              </a:custGeom>
              <a:solidFill>
                <a:srgbClr val="FFFFFF"/>
              </a:solidFill>
              <a:ln w="635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/>
                <a:endParaRPr lang="en-US" sz="1400"/>
              </a:p>
            </p:txBody>
          </p:sp>
        </p:grp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>
              <a:off x="2444" y="2292"/>
              <a:ext cx="659" cy="1"/>
            </a:xfrm>
            <a:prstGeom prst="line">
              <a:avLst/>
            </a:prstGeom>
            <a:noFill/>
            <a:ln w="254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2684" y="2433"/>
              <a:ext cx="473" cy="1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>
              <a:off x="2227" y="2569"/>
              <a:ext cx="938" cy="1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 flipH="1">
              <a:off x="2908" y="2517"/>
              <a:ext cx="256" cy="344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1"/>
            <p:cNvSpPr>
              <a:spLocks noChangeShapeType="1"/>
            </p:cNvSpPr>
            <p:nvPr/>
          </p:nvSpPr>
          <p:spPr bwMode="auto">
            <a:xfrm>
              <a:off x="2112" y="2736"/>
              <a:ext cx="1604" cy="3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 flipH="1">
              <a:off x="2165" y="2292"/>
              <a:ext cx="939" cy="1268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33"/>
            <p:cNvSpPr>
              <a:spLocks noChangeShapeType="1"/>
            </p:cNvSpPr>
            <p:nvPr/>
          </p:nvSpPr>
          <p:spPr bwMode="auto">
            <a:xfrm>
              <a:off x="2022" y="2844"/>
              <a:ext cx="1605" cy="3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34"/>
            <p:cNvGrpSpPr>
              <a:grpSpLocks/>
            </p:cNvGrpSpPr>
            <p:nvPr/>
          </p:nvGrpSpPr>
          <p:grpSpPr bwMode="auto">
            <a:xfrm>
              <a:off x="2526" y="2573"/>
              <a:ext cx="384" cy="702"/>
              <a:chOff x="0" y="0"/>
              <a:chExt cx="422" cy="852"/>
            </a:xfrm>
          </p:grpSpPr>
          <p:sp>
            <p:nvSpPr>
              <p:cNvPr id="84" name="Oval 35"/>
              <p:cNvSpPr>
                <a:spLocks/>
              </p:cNvSpPr>
              <p:nvPr/>
            </p:nvSpPr>
            <p:spPr bwMode="auto">
              <a:xfrm>
                <a:off x="0" y="1"/>
                <a:ext cx="422" cy="851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CC00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/>
                <a:endParaRPr lang="en-US" sz="1400"/>
              </a:p>
            </p:txBody>
          </p:sp>
          <p:sp>
            <p:nvSpPr>
              <p:cNvPr id="85" name="AutoShape 36"/>
              <p:cNvSpPr>
                <a:spLocks/>
              </p:cNvSpPr>
              <p:nvPr/>
            </p:nvSpPr>
            <p:spPr bwMode="auto">
              <a:xfrm>
                <a:off x="0" y="412"/>
                <a:ext cx="422" cy="439"/>
              </a:xfrm>
              <a:custGeom>
                <a:avLst/>
                <a:gdLst>
                  <a:gd name="T0" fmla="*/ 0 w 21530"/>
                  <a:gd name="T1" fmla="*/ 0 h 21245"/>
                  <a:gd name="T2" fmla="*/ 21530 w 21530"/>
                  <a:gd name="T3" fmla="*/ 21245 h 21245"/>
                </a:gdLst>
                <a:ahLst/>
                <a:cxnLst/>
                <a:rect l="T0" t="T1" r="T2" b="T3"/>
                <a:pathLst>
                  <a:path w="21530" h="21245">
                    <a:moveTo>
                      <a:pt x="574" y="1704"/>
                    </a:moveTo>
                    <a:cubicBezTo>
                      <a:pt x="1060" y="2082"/>
                      <a:pt x="2076" y="2795"/>
                      <a:pt x="2871" y="3172"/>
                    </a:cubicBezTo>
                    <a:cubicBezTo>
                      <a:pt x="3666" y="3550"/>
                      <a:pt x="4550" y="3634"/>
                      <a:pt x="5345" y="3843"/>
                    </a:cubicBezTo>
                    <a:cubicBezTo>
                      <a:pt x="6140" y="4053"/>
                      <a:pt x="6891" y="4347"/>
                      <a:pt x="7774" y="4472"/>
                    </a:cubicBezTo>
                    <a:cubicBezTo>
                      <a:pt x="8658" y="4598"/>
                      <a:pt x="9629" y="4598"/>
                      <a:pt x="10645" y="4556"/>
                    </a:cubicBezTo>
                    <a:cubicBezTo>
                      <a:pt x="11661" y="4514"/>
                      <a:pt x="12766" y="4347"/>
                      <a:pt x="13826" y="4095"/>
                    </a:cubicBezTo>
                    <a:cubicBezTo>
                      <a:pt x="14886" y="3843"/>
                      <a:pt x="15990" y="3550"/>
                      <a:pt x="17006" y="3046"/>
                    </a:cubicBezTo>
                    <a:cubicBezTo>
                      <a:pt x="18022" y="2543"/>
                      <a:pt x="19215" y="1495"/>
                      <a:pt x="19966" y="991"/>
                    </a:cubicBezTo>
                    <a:cubicBezTo>
                      <a:pt x="20717" y="488"/>
                      <a:pt x="21158" y="-225"/>
                      <a:pt x="21423" y="69"/>
                    </a:cubicBezTo>
                    <a:cubicBezTo>
                      <a:pt x="21335" y="236"/>
                      <a:pt x="21600" y="1453"/>
                      <a:pt x="21512" y="2711"/>
                    </a:cubicBezTo>
                    <a:cubicBezTo>
                      <a:pt x="21423" y="3969"/>
                      <a:pt x="21247" y="6108"/>
                      <a:pt x="20937" y="7744"/>
                    </a:cubicBezTo>
                    <a:cubicBezTo>
                      <a:pt x="20628" y="9380"/>
                      <a:pt x="20098" y="11183"/>
                      <a:pt x="19612" y="12525"/>
                    </a:cubicBezTo>
                    <a:cubicBezTo>
                      <a:pt x="19126" y="13867"/>
                      <a:pt x="18685" y="14832"/>
                      <a:pt x="18022" y="15923"/>
                    </a:cubicBezTo>
                    <a:cubicBezTo>
                      <a:pt x="17404" y="17013"/>
                      <a:pt x="16609" y="18145"/>
                      <a:pt x="15725" y="18984"/>
                    </a:cubicBezTo>
                    <a:cubicBezTo>
                      <a:pt x="14842" y="19823"/>
                      <a:pt x="13826" y="20536"/>
                      <a:pt x="12766" y="20872"/>
                    </a:cubicBezTo>
                    <a:cubicBezTo>
                      <a:pt x="11706" y="21207"/>
                      <a:pt x="10513" y="21375"/>
                      <a:pt x="9453" y="21123"/>
                    </a:cubicBezTo>
                    <a:cubicBezTo>
                      <a:pt x="8348" y="20872"/>
                      <a:pt x="7244" y="20243"/>
                      <a:pt x="6317" y="19446"/>
                    </a:cubicBezTo>
                    <a:cubicBezTo>
                      <a:pt x="5389" y="18649"/>
                      <a:pt x="4594" y="17684"/>
                      <a:pt x="3843" y="16426"/>
                    </a:cubicBezTo>
                    <a:cubicBezTo>
                      <a:pt x="3048" y="15168"/>
                      <a:pt x="2297" y="13532"/>
                      <a:pt x="1723" y="11896"/>
                    </a:cubicBezTo>
                    <a:cubicBezTo>
                      <a:pt x="1193" y="10260"/>
                      <a:pt x="751" y="8331"/>
                      <a:pt x="442" y="6528"/>
                    </a:cubicBezTo>
                    <a:cubicBezTo>
                      <a:pt x="177" y="4724"/>
                      <a:pt x="0" y="1746"/>
                      <a:pt x="0" y="949"/>
                    </a:cubicBezTo>
                    <a:lnTo>
                      <a:pt x="574" y="1704"/>
                    </a:lnTo>
                    <a:close/>
                    <a:moveTo>
                      <a:pt x="574" y="1704"/>
                    </a:moveTo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1" hangingPunct="1"/>
                <a:endParaRPr lang="en-US" sz="1400"/>
              </a:p>
            </p:txBody>
          </p:sp>
          <p:sp>
            <p:nvSpPr>
              <p:cNvPr id="86" name="AutoShape 37"/>
              <p:cNvSpPr>
                <a:spLocks/>
              </p:cNvSpPr>
              <p:nvPr/>
            </p:nvSpPr>
            <p:spPr bwMode="auto">
              <a:xfrm>
                <a:off x="0" y="409"/>
                <a:ext cx="421" cy="95"/>
              </a:xfrm>
              <a:custGeom>
                <a:avLst/>
                <a:gdLst>
                  <a:gd name="T0" fmla="*/ 0 w 21600"/>
                  <a:gd name="T1" fmla="*/ 0 h 21530"/>
                  <a:gd name="T2" fmla="*/ 21600 w 21600"/>
                  <a:gd name="T3" fmla="*/ 21530 h 21530"/>
                </a:gdLst>
                <a:ahLst/>
                <a:cxnLst/>
                <a:rect l="T0" t="T1" r="T2" b="T3"/>
                <a:pathLst>
                  <a:path w="21600" h="21530">
                    <a:moveTo>
                      <a:pt x="0" y="6556"/>
                    </a:moveTo>
                    <a:cubicBezTo>
                      <a:pt x="375" y="7732"/>
                      <a:pt x="1258" y="11262"/>
                      <a:pt x="2228" y="13447"/>
                    </a:cubicBezTo>
                    <a:cubicBezTo>
                      <a:pt x="3199" y="15633"/>
                      <a:pt x="4699" y="18154"/>
                      <a:pt x="5803" y="19499"/>
                    </a:cubicBezTo>
                    <a:cubicBezTo>
                      <a:pt x="6906" y="20844"/>
                      <a:pt x="7656" y="21432"/>
                      <a:pt x="8914" y="21516"/>
                    </a:cubicBezTo>
                    <a:cubicBezTo>
                      <a:pt x="10171" y="21600"/>
                      <a:pt x="11958" y="21348"/>
                      <a:pt x="13415" y="20003"/>
                    </a:cubicBezTo>
                    <a:cubicBezTo>
                      <a:pt x="14871" y="18658"/>
                      <a:pt x="16283" y="16809"/>
                      <a:pt x="17651" y="13447"/>
                    </a:cubicBezTo>
                    <a:cubicBezTo>
                      <a:pt x="19019" y="10086"/>
                      <a:pt x="20784" y="2774"/>
                      <a:pt x="21600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eaLnBrk="1" hangingPunct="1"/>
                <a:endParaRPr lang="en-US" sz="1400"/>
              </a:p>
            </p:txBody>
          </p:sp>
          <p:sp>
            <p:nvSpPr>
              <p:cNvPr id="87" name="Oval 38"/>
              <p:cNvSpPr>
                <a:spLocks/>
              </p:cNvSpPr>
              <p:nvPr/>
            </p:nvSpPr>
            <p:spPr bwMode="auto">
              <a:xfrm>
                <a:off x="0" y="0"/>
                <a:ext cx="422" cy="85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eaLnBrk="1" hangingPunct="1"/>
                <a:endParaRPr lang="en-US" sz="1400"/>
              </a:p>
            </p:txBody>
          </p:sp>
        </p:grp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 flipH="1">
              <a:off x="2854" y="2611"/>
              <a:ext cx="705" cy="951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>
              <a:off x="2627" y="2664"/>
              <a:ext cx="665" cy="896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>
              <a:off x="2785" y="2981"/>
              <a:ext cx="738" cy="2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42"/>
            <p:cNvSpPr>
              <a:spLocks noChangeShapeType="1"/>
            </p:cNvSpPr>
            <p:nvPr/>
          </p:nvSpPr>
          <p:spPr bwMode="auto">
            <a:xfrm flipH="1">
              <a:off x="2388" y="2964"/>
              <a:ext cx="447" cy="601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43"/>
            <p:cNvSpPr>
              <a:spLocks noChangeShapeType="1"/>
            </p:cNvSpPr>
            <p:nvPr/>
          </p:nvSpPr>
          <p:spPr bwMode="auto">
            <a:xfrm flipH="1">
              <a:off x="2490" y="2974"/>
              <a:ext cx="109" cy="148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44"/>
            <p:cNvSpPr>
              <a:spLocks noChangeShapeType="1"/>
            </p:cNvSpPr>
            <p:nvPr/>
          </p:nvSpPr>
          <p:spPr bwMode="auto">
            <a:xfrm>
              <a:off x="2244" y="2981"/>
              <a:ext cx="374" cy="2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" name="Group 45"/>
            <p:cNvGrpSpPr>
              <a:grpSpLocks/>
            </p:cNvGrpSpPr>
            <p:nvPr/>
          </p:nvGrpSpPr>
          <p:grpSpPr bwMode="auto">
            <a:xfrm>
              <a:off x="1683" y="2923"/>
              <a:ext cx="798" cy="713"/>
              <a:chOff x="0" y="0"/>
              <a:chExt cx="877" cy="863"/>
            </a:xfrm>
          </p:grpSpPr>
          <p:sp>
            <p:nvSpPr>
              <p:cNvPr id="78" name="Oval 46"/>
              <p:cNvSpPr>
                <a:spLocks/>
              </p:cNvSpPr>
              <p:nvPr/>
            </p:nvSpPr>
            <p:spPr bwMode="auto">
              <a:xfrm>
                <a:off x="12" y="1"/>
                <a:ext cx="850" cy="849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/>
                <a:endParaRPr lang="en-US" sz="1400"/>
              </a:p>
            </p:txBody>
          </p:sp>
          <p:sp>
            <p:nvSpPr>
              <p:cNvPr id="79" name="Oval 47"/>
              <p:cNvSpPr>
                <a:spLocks/>
              </p:cNvSpPr>
              <p:nvPr/>
            </p:nvSpPr>
            <p:spPr bwMode="auto">
              <a:xfrm>
                <a:off x="10" y="0"/>
                <a:ext cx="849" cy="84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eaLnBrk="1" hangingPunct="1"/>
                <a:endParaRPr lang="en-US" sz="1400"/>
              </a:p>
            </p:txBody>
          </p:sp>
          <p:sp>
            <p:nvSpPr>
              <p:cNvPr id="80" name="AutoShape 48"/>
              <p:cNvSpPr>
                <a:spLocks/>
              </p:cNvSpPr>
              <p:nvPr/>
            </p:nvSpPr>
            <p:spPr bwMode="auto">
              <a:xfrm>
                <a:off x="0" y="358"/>
                <a:ext cx="877" cy="505"/>
              </a:xfrm>
              <a:custGeom>
                <a:avLst/>
                <a:gdLst>
                  <a:gd name="T0" fmla="*/ 0 w 21535"/>
                  <a:gd name="T1" fmla="*/ 0 h 21239"/>
                  <a:gd name="T2" fmla="*/ 21535 w 21535"/>
                  <a:gd name="T3" fmla="*/ 21239 h 21239"/>
                </a:gdLst>
                <a:ahLst/>
                <a:cxnLst/>
                <a:rect l="T0" t="T1" r="T2" b="T3"/>
                <a:pathLst>
                  <a:path w="21535" h="21239">
                    <a:moveTo>
                      <a:pt x="484" y="3789"/>
                    </a:moveTo>
                    <a:cubicBezTo>
                      <a:pt x="858" y="4321"/>
                      <a:pt x="1320" y="5234"/>
                      <a:pt x="2200" y="6071"/>
                    </a:cubicBezTo>
                    <a:cubicBezTo>
                      <a:pt x="3079" y="6907"/>
                      <a:pt x="4663" y="8200"/>
                      <a:pt x="5763" y="8809"/>
                    </a:cubicBezTo>
                    <a:cubicBezTo>
                      <a:pt x="6863" y="9417"/>
                      <a:pt x="7611" y="9683"/>
                      <a:pt x="8864" y="9721"/>
                    </a:cubicBezTo>
                    <a:cubicBezTo>
                      <a:pt x="10118" y="9759"/>
                      <a:pt x="12010" y="9531"/>
                      <a:pt x="13352" y="9037"/>
                    </a:cubicBezTo>
                    <a:cubicBezTo>
                      <a:pt x="14693" y="8543"/>
                      <a:pt x="15815" y="7744"/>
                      <a:pt x="16915" y="6717"/>
                    </a:cubicBezTo>
                    <a:cubicBezTo>
                      <a:pt x="18015" y="5690"/>
                      <a:pt x="19180" y="3979"/>
                      <a:pt x="19950" y="2876"/>
                    </a:cubicBezTo>
                    <a:cubicBezTo>
                      <a:pt x="20720" y="1773"/>
                      <a:pt x="21248" y="-242"/>
                      <a:pt x="21512" y="24"/>
                    </a:cubicBezTo>
                    <a:cubicBezTo>
                      <a:pt x="21402" y="176"/>
                      <a:pt x="21600" y="2952"/>
                      <a:pt x="21512" y="4435"/>
                    </a:cubicBezTo>
                    <a:cubicBezTo>
                      <a:pt x="21424" y="5919"/>
                      <a:pt x="21248" y="7516"/>
                      <a:pt x="20940" y="8999"/>
                    </a:cubicBezTo>
                    <a:cubicBezTo>
                      <a:pt x="20632" y="10482"/>
                      <a:pt x="20082" y="12117"/>
                      <a:pt x="19598" y="13334"/>
                    </a:cubicBezTo>
                    <a:cubicBezTo>
                      <a:pt x="19114" y="14551"/>
                      <a:pt x="18675" y="15426"/>
                      <a:pt x="18037" y="16414"/>
                    </a:cubicBezTo>
                    <a:cubicBezTo>
                      <a:pt x="17399" y="17403"/>
                      <a:pt x="16607" y="18430"/>
                      <a:pt x="15727" y="19190"/>
                    </a:cubicBezTo>
                    <a:cubicBezTo>
                      <a:pt x="14847" y="19951"/>
                      <a:pt x="13813" y="20597"/>
                      <a:pt x="12758" y="20902"/>
                    </a:cubicBezTo>
                    <a:cubicBezTo>
                      <a:pt x="11702" y="21206"/>
                      <a:pt x="10514" y="21358"/>
                      <a:pt x="9436" y="21130"/>
                    </a:cubicBezTo>
                    <a:cubicBezTo>
                      <a:pt x="8358" y="20902"/>
                      <a:pt x="7259" y="20331"/>
                      <a:pt x="6335" y="19609"/>
                    </a:cubicBezTo>
                    <a:cubicBezTo>
                      <a:pt x="5411" y="18886"/>
                      <a:pt x="4597" y="18012"/>
                      <a:pt x="3827" y="16871"/>
                    </a:cubicBezTo>
                    <a:cubicBezTo>
                      <a:pt x="3057" y="15730"/>
                      <a:pt x="2288" y="14247"/>
                      <a:pt x="1738" y="12764"/>
                    </a:cubicBezTo>
                    <a:cubicBezTo>
                      <a:pt x="1188" y="11281"/>
                      <a:pt x="748" y="9531"/>
                      <a:pt x="462" y="7896"/>
                    </a:cubicBezTo>
                    <a:cubicBezTo>
                      <a:pt x="176" y="6261"/>
                      <a:pt x="0" y="3523"/>
                      <a:pt x="0" y="2838"/>
                    </a:cubicBezTo>
                    <a:lnTo>
                      <a:pt x="484" y="3789"/>
                    </a:lnTo>
                    <a:close/>
                    <a:moveTo>
                      <a:pt x="484" y="3789"/>
                    </a:moveTo>
                  </a:path>
                </a:pathLst>
              </a:custGeom>
              <a:solidFill>
                <a:srgbClr val="FFFFFF">
                  <a:alpha val="4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1" hangingPunct="1"/>
                <a:endParaRPr lang="en-US" sz="1400"/>
              </a:p>
            </p:txBody>
          </p:sp>
          <p:sp>
            <p:nvSpPr>
              <p:cNvPr id="81" name="AutoShape 49"/>
              <p:cNvSpPr>
                <a:spLocks/>
              </p:cNvSpPr>
              <p:nvPr/>
            </p:nvSpPr>
            <p:spPr bwMode="auto">
              <a:xfrm flipH="1">
                <a:off x="646" y="108"/>
                <a:ext cx="216" cy="613"/>
              </a:xfrm>
              <a:custGeom>
                <a:avLst/>
                <a:gdLst>
                  <a:gd name="T0" fmla="*/ 0 w 21361"/>
                  <a:gd name="T1" fmla="*/ 0 h 21401"/>
                  <a:gd name="T2" fmla="*/ 21361 w 21361"/>
                  <a:gd name="T3" fmla="*/ 21401 h 21401"/>
                </a:gdLst>
                <a:ahLst/>
                <a:cxnLst/>
                <a:rect l="T0" t="T1" r="T2" b="T3"/>
                <a:pathLst>
                  <a:path w="21361" h="21401">
                    <a:moveTo>
                      <a:pt x="7120" y="19313"/>
                    </a:moveTo>
                    <a:cubicBezTo>
                      <a:pt x="5406" y="18346"/>
                      <a:pt x="3177" y="17047"/>
                      <a:pt x="1977" y="15567"/>
                    </a:cubicBezTo>
                    <a:cubicBezTo>
                      <a:pt x="777" y="14087"/>
                      <a:pt x="-80" y="12063"/>
                      <a:pt x="6" y="10492"/>
                    </a:cubicBezTo>
                    <a:cubicBezTo>
                      <a:pt x="91" y="8921"/>
                      <a:pt x="1120" y="7471"/>
                      <a:pt x="2491" y="6081"/>
                    </a:cubicBezTo>
                    <a:cubicBezTo>
                      <a:pt x="3863" y="4691"/>
                      <a:pt x="6520" y="3090"/>
                      <a:pt x="8491" y="2093"/>
                    </a:cubicBezTo>
                    <a:cubicBezTo>
                      <a:pt x="10463" y="1096"/>
                      <a:pt x="13891" y="-112"/>
                      <a:pt x="14149" y="9"/>
                    </a:cubicBezTo>
                    <a:cubicBezTo>
                      <a:pt x="16891" y="1610"/>
                      <a:pt x="18091" y="3513"/>
                      <a:pt x="19206" y="5054"/>
                    </a:cubicBezTo>
                    <a:cubicBezTo>
                      <a:pt x="20406" y="6715"/>
                      <a:pt x="21006" y="8347"/>
                      <a:pt x="21263" y="10069"/>
                    </a:cubicBezTo>
                    <a:cubicBezTo>
                      <a:pt x="21520" y="11791"/>
                      <a:pt x="21263" y="13905"/>
                      <a:pt x="20577" y="15416"/>
                    </a:cubicBezTo>
                    <a:cubicBezTo>
                      <a:pt x="19891" y="16926"/>
                      <a:pt x="18434" y="18105"/>
                      <a:pt x="16977" y="19101"/>
                    </a:cubicBezTo>
                    <a:cubicBezTo>
                      <a:pt x="15520" y="20098"/>
                      <a:pt x="12091" y="21488"/>
                      <a:pt x="12091" y="21397"/>
                    </a:cubicBezTo>
                    <a:cubicBezTo>
                      <a:pt x="12091" y="21367"/>
                      <a:pt x="8834" y="20280"/>
                      <a:pt x="7120" y="19313"/>
                    </a:cubicBezTo>
                    <a:close/>
                    <a:moveTo>
                      <a:pt x="7120" y="19313"/>
                    </a:moveTo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/>
                <a:endParaRPr lang="en-US" sz="1400"/>
              </a:p>
            </p:txBody>
          </p:sp>
          <p:sp>
            <p:nvSpPr>
              <p:cNvPr id="82" name="AutoShape 50"/>
              <p:cNvSpPr>
                <a:spLocks/>
              </p:cNvSpPr>
              <p:nvPr/>
            </p:nvSpPr>
            <p:spPr bwMode="auto">
              <a:xfrm>
                <a:off x="625" y="105"/>
                <a:ext cx="97" cy="622"/>
              </a:xfrm>
              <a:custGeom>
                <a:avLst/>
                <a:gdLst>
                  <a:gd name="T0" fmla="*/ 0 w 21248"/>
                  <a:gd name="T1" fmla="*/ 0 h 21318"/>
                  <a:gd name="T2" fmla="*/ 21248 w 21248"/>
                  <a:gd name="T3" fmla="*/ 21318 h 21318"/>
                </a:gdLst>
                <a:ahLst/>
                <a:cxnLst/>
                <a:rect l="T0" t="T1" r="T2" b="T3"/>
                <a:pathLst>
                  <a:path w="21248" h="21318">
                    <a:moveTo>
                      <a:pt x="16701" y="18255"/>
                    </a:moveTo>
                    <a:cubicBezTo>
                      <a:pt x="15943" y="17395"/>
                      <a:pt x="15943" y="16801"/>
                      <a:pt x="15564" y="15852"/>
                    </a:cubicBezTo>
                    <a:cubicBezTo>
                      <a:pt x="15185" y="14903"/>
                      <a:pt x="14427" y="13686"/>
                      <a:pt x="14427" y="12470"/>
                    </a:cubicBezTo>
                    <a:cubicBezTo>
                      <a:pt x="14427" y="11253"/>
                      <a:pt x="14806" y="9888"/>
                      <a:pt x="14995" y="8464"/>
                    </a:cubicBezTo>
                    <a:cubicBezTo>
                      <a:pt x="15185" y="7040"/>
                      <a:pt x="15374" y="5319"/>
                      <a:pt x="15564" y="3925"/>
                    </a:cubicBezTo>
                    <a:cubicBezTo>
                      <a:pt x="15753" y="2530"/>
                      <a:pt x="17648" y="-170"/>
                      <a:pt x="15943" y="8"/>
                    </a:cubicBezTo>
                    <a:cubicBezTo>
                      <a:pt x="9880" y="1581"/>
                      <a:pt x="7227" y="3450"/>
                      <a:pt x="4764" y="4963"/>
                    </a:cubicBezTo>
                    <a:cubicBezTo>
                      <a:pt x="2111" y="6595"/>
                      <a:pt x="785" y="8197"/>
                      <a:pt x="216" y="9888"/>
                    </a:cubicBezTo>
                    <a:cubicBezTo>
                      <a:pt x="-352" y="11579"/>
                      <a:pt x="216" y="13627"/>
                      <a:pt x="1732" y="15140"/>
                    </a:cubicBezTo>
                    <a:cubicBezTo>
                      <a:pt x="3248" y="16653"/>
                      <a:pt x="6280" y="17870"/>
                      <a:pt x="9501" y="18908"/>
                    </a:cubicBezTo>
                    <a:cubicBezTo>
                      <a:pt x="12722" y="19946"/>
                      <a:pt x="20111" y="21430"/>
                      <a:pt x="21248" y="21311"/>
                    </a:cubicBezTo>
                    <a:cubicBezTo>
                      <a:pt x="21248" y="21282"/>
                      <a:pt x="17648" y="18878"/>
                      <a:pt x="16701" y="18255"/>
                    </a:cubicBezTo>
                    <a:close/>
                    <a:moveTo>
                      <a:pt x="16701" y="18255"/>
                    </a:moveTo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1" hangingPunct="1"/>
                <a:endParaRPr lang="en-US" sz="1400"/>
              </a:p>
            </p:txBody>
          </p:sp>
          <p:sp>
            <p:nvSpPr>
              <p:cNvPr id="83" name="AutoShape 51"/>
              <p:cNvSpPr>
                <a:spLocks/>
              </p:cNvSpPr>
              <p:nvPr/>
            </p:nvSpPr>
            <p:spPr bwMode="auto">
              <a:xfrm>
                <a:off x="12" y="435"/>
                <a:ext cx="684" cy="154"/>
              </a:xfrm>
              <a:custGeom>
                <a:avLst/>
                <a:gdLst>
                  <a:gd name="T0" fmla="*/ 0 w 21600"/>
                  <a:gd name="T1" fmla="*/ 0 h 21488"/>
                  <a:gd name="T2" fmla="*/ 21600 w 21600"/>
                  <a:gd name="T3" fmla="*/ 21488 h 21488"/>
                </a:gdLst>
                <a:ahLst/>
                <a:cxnLst/>
                <a:rect l="T0" t="T1" r="T2" b="T3"/>
                <a:pathLst>
                  <a:path w="21600" h="21488">
                    <a:moveTo>
                      <a:pt x="0" y="0"/>
                    </a:moveTo>
                    <a:cubicBezTo>
                      <a:pt x="465" y="1689"/>
                      <a:pt x="1558" y="6758"/>
                      <a:pt x="2762" y="9895"/>
                    </a:cubicBezTo>
                    <a:cubicBezTo>
                      <a:pt x="3965" y="13032"/>
                      <a:pt x="5824" y="16653"/>
                      <a:pt x="7191" y="18583"/>
                    </a:cubicBezTo>
                    <a:cubicBezTo>
                      <a:pt x="8558" y="20514"/>
                      <a:pt x="9488" y="21359"/>
                      <a:pt x="11046" y="21479"/>
                    </a:cubicBezTo>
                    <a:cubicBezTo>
                      <a:pt x="12605" y="21600"/>
                      <a:pt x="15202" y="20393"/>
                      <a:pt x="16624" y="19307"/>
                    </a:cubicBezTo>
                    <a:cubicBezTo>
                      <a:pt x="18046" y="18221"/>
                      <a:pt x="18784" y="16894"/>
                      <a:pt x="19522" y="14842"/>
                    </a:cubicBezTo>
                    <a:cubicBezTo>
                      <a:pt x="20260" y="12791"/>
                      <a:pt x="20643" y="8809"/>
                      <a:pt x="20998" y="7240"/>
                    </a:cubicBezTo>
                    <a:cubicBezTo>
                      <a:pt x="21354" y="5672"/>
                      <a:pt x="21463" y="5551"/>
                      <a:pt x="21600" y="506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eaLnBrk="1" hangingPunct="1"/>
                <a:endParaRPr lang="en-US" sz="1400"/>
              </a:p>
            </p:txBody>
          </p:sp>
        </p:grp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 flipH="1">
              <a:off x="2299" y="2846"/>
              <a:ext cx="178" cy="239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53"/>
            <p:cNvSpPr>
              <a:spLocks noChangeShapeType="1"/>
            </p:cNvSpPr>
            <p:nvPr/>
          </p:nvSpPr>
          <p:spPr bwMode="auto">
            <a:xfrm>
              <a:off x="2291" y="3120"/>
              <a:ext cx="993" cy="1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54"/>
            <p:cNvSpPr>
              <a:spLocks noChangeShapeType="1"/>
            </p:cNvSpPr>
            <p:nvPr/>
          </p:nvSpPr>
          <p:spPr bwMode="auto">
            <a:xfrm>
              <a:off x="2218" y="3391"/>
              <a:ext cx="997" cy="3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55"/>
            <p:cNvSpPr>
              <a:spLocks noChangeShapeType="1"/>
            </p:cNvSpPr>
            <p:nvPr/>
          </p:nvSpPr>
          <p:spPr bwMode="auto">
            <a:xfrm>
              <a:off x="2278" y="3256"/>
              <a:ext cx="1052" cy="2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 flipH="1">
              <a:off x="2161" y="3111"/>
              <a:ext cx="336" cy="454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57"/>
            <p:cNvSpPr>
              <a:spLocks noChangeShapeType="1"/>
            </p:cNvSpPr>
            <p:nvPr/>
          </p:nvSpPr>
          <p:spPr bwMode="auto">
            <a:xfrm flipH="1">
              <a:off x="1943" y="3417"/>
              <a:ext cx="111" cy="148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58"/>
            <p:cNvSpPr>
              <a:spLocks noChangeShapeType="1"/>
            </p:cNvSpPr>
            <p:nvPr/>
          </p:nvSpPr>
          <p:spPr bwMode="auto">
            <a:xfrm flipH="1">
              <a:off x="1720" y="3383"/>
              <a:ext cx="131" cy="179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59"/>
            <p:cNvSpPr>
              <a:spLocks noChangeShapeType="1"/>
            </p:cNvSpPr>
            <p:nvPr/>
          </p:nvSpPr>
          <p:spPr bwMode="auto">
            <a:xfrm>
              <a:off x="1519" y="3564"/>
              <a:ext cx="1568" cy="3"/>
            </a:xfrm>
            <a:prstGeom prst="line">
              <a:avLst/>
            </a:prstGeom>
            <a:noFill/>
            <a:ln w="254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60"/>
            <p:cNvSpPr>
              <a:spLocks/>
            </p:cNvSpPr>
            <p:nvPr/>
          </p:nvSpPr>
          <p:spPr bwMode="auto">
            <a:xfrm>
              <a:off x="1752" y="3420"/>
              <a:ext cx="282" cy="22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2900" y="0"/>
                  </a:moveTo>
                  <a:lnTo>
                    <a:pt x="5310" y="13161"/>
                  </a:lnTo>
                  <a:lnTo>
                    <a:pt x="0" y="13161"/>
                  </a:lnTo>
                  <a:lnTo>
                    <a:pt x="5040" y="21600"/>
                  </a:lnTo>
                  <a:lnTo>
                    <a:pt x="18930" y="13161"/>
                  </a:lnTo>
                  <a:lnTo>
                    <a:pt x="13950" y="13266"/>
                  </a:lnTo>
                  <a:lnTo>
                    <a:pt x="21600" y="0"/>
                  </a:lnTo>
                  <a:lnTo>
                    <a:pt x="12900" y="0"/>
                  </a:lnTo>
                  <a:close/>
                  <a:moveTo>
                    <a:pt x="12900" y="0"/>
                  </a:moveTo>
                </a:path>
              </a:pathLst>
            </a:custGeom>
            <a:solidFill>
              <a:srgbClr val="BBE0E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endParaRPr lang="en-US" sz="1400"/>
            </a:p>
          </p:txBody>
        </p:sp>
        <p:grpSp>
          <p:nvGrpSpPr>
            <p:cNvPr id="43" name="Group 61"/>
            <p:cNvGrpSpPr>
              <a:grpSpLocks/>
            </p:cNvGrpSpPr>
            <p:nvPr/>
          </p:nvGrpSpPr>
          <p:grpSpPr bwMode="auto">
            <a:xfrm>
              <a:off x="2304" y="2544"/>
              <a:ext cx="864" cy="386"/>
              <a:chOff x="0" y="0"/>
              <a:chExt cx="1014" cy="294"/>
            </a:xfrm>
          </p:grpSpPr>
          <p:sp>
            <p:nvSpPr>
              <p:cNvPr id="65" name="Line 62"/>
              <p:cNvSpPr>
                <a:spLocks noChangeShapeType="1"/>
              </p:cNvSpPr>
              <p:nvPr/>
            </p:nvSpPr>
            <p:spPr bwMode="auto">
              <a:xfrm rot="10800000" flipH="1">
                <a:off x="545" y="56"/>
                <a:ext cx="61" cy="88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63"/>
              <p:cNvSpPr>
                <a:spLocks noChangeShapeType="1"/>
              </p:cNvSpPr>
              <p:nvPr/>
            </p:nvSpPr>
            <p:spPr bwMode="auto">
              <a:xfrm rot="10800000" flipH="1">
                <a:off x="656" y="0"/>
                <a:ext cx="159" cy="133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726" y="145"/>
                <a:ext cx="250" cy="65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26" y="249"/>
                <a:ext cx="288" cy="18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66"/>
              <p:cNvSpPr>
                <a:spLocks noChangeShapeType="1"/>
              </p:cNvSpPr>
              <p:nvPr/>
            </p:nvSpPr>
            <p:spPr bwMode="auto">
              <a:xfrm rot="10800000">
                <a:off x="100" y="23"/>
                <a:ext cx="258" cy="107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67"/>
              <p:cNvSpPr>
                <a:spLocks noChangeShapeType="1"/>
              </p:cNvSpPr>
              <p:nvPr/>
            </p:nvSpPr>
            <p:spPr bwMode="auto">
              <a:xfrm rot="10800000">
                <a:off x="19" y="155"/>
                <a:ext cx="280" cy="66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68"/>
              <p:cNvSpPr>
                <a:spLocks noChangeShapeType="1"/>
              </p:cNvSpPr>
              <p:nvPr/>
            </p:nvSpPr>
            <p:spPr bwMode="auto">
              <a:xfrm rot="10800000">
                <a:off x="0" y="289"/>
                <a:ext cx="249" cy="5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69"/>
              <p:cNvSpPr>
                <a:spLocks noChangeShapeType="1"/>
              </p:cNvSpPr>
              <p:nvPr/>
            </p:nvSpPr>
            <p:spPr bwMode="auto">
              <a:xfrm rot="10800000">
                <a:off x="229" y="245"/>
                <a:ext cx="179" cy="18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70"/>
              <p:cNvSpPr>
                <a:spLocks noChangeShapeType="1"/>
              </p:cNvSpPr>
              <p:nvPr/>
            </p:nvSpPr>
            <p:spPr bwMode="auto">
              <a:xfrm rot="10800000">
                <a:off x="249" y="136"/>
                <a:ext cx="159" cy="47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71"/>
              <p:cNvSpPr>
                <a:spLocks noChangeShapeType="1"/>
              </p:cNvSpPr>
              <p:nvPr/>
            </p:nvSpPr>
            <p:spPr bwMode="auto">
              <a:xfrm rot="10800000">
                <a:off x="408" y="76"/>
                <a:ext cx="59" cy="68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2"/>
              <p:cNvSpPr>
                <a:spLocks noChangeShapeType="1"/>
              </p:cNvSpPr>
              <p:nvPr/>
            </p:nvSpPr>
            <p:spPr bwMode="auto">
              <a:xfrm rot="10800000" flipH="1">
                <a:off x="606" y="130"/>
                <a:ext cx="109" cy="38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73"/>
              <p:cNvSpPr>
                <a:spLocks noChangeShapeType="1"/>
              </p:cNvSpPr>
              <p:nvPr/>
            </p:nvSpPr>
            <p:spPr bwMode="auto">
              <a:xfrm rot="10800000" flipH="1">
                <a:off x="597" y="222"/>
                <a:ext cx="179" cy="11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74"/>
              <p:cNvSpPr>
                <a:spLocks noChangeShapeType="1"/>
              </p:cNvSpPr>
              <p:nvPr/>
            </p:nvSpPr>
            <p:spPr bwMode="auto">
              <a:xfrm rot="10800000">
                <a:off x="379" y="202"/>
                <a:ext cx="100" cy="31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75"/>
            <p:cNvGrpSpPr>
              <a:grpSpLocks/>
            </p:cNvGrpSpPr>
            <p:nvPr/>
          </p:nvGrpSpPr>
          <p:grpSpPr bwMode="auto">
            <a:xfrm>
              <a:off x="2304" y="3009"/>
              <a:ext cx="816" cy="351"/>
              <a:chOff x="0" y="0"/>
              <a:chExt cx="975" cy="295"/>
            </a:xfrm>
          </p:grpSpPr>
          <p:sp>
            <p:nvSpPr>
              <p:cNvPr id="52" name="Line 76"/>
              <p:cNvSpPr>
                <a:spLocks noChangeShapeType="1"/>
              </p:cNvSpPr>
              <p:nvPr/>
            </p:nvSpPr>
            <p:spPr bwMode="auto">
              <a:xfrm flipH="1">
                <a:off x="360" y="116"/>
                <a:ext cx="66" cy="117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77"/>
              <p:cNvSpPr>
                <a:spLocks noChangeShapeType="1"/>
              </p:cNvSpPr>
              <p:nvPr/>
            </p:nvSpPr>
            <p:spPr bwMode="auto">
              <a:xfrm flipH="1">
                <a:off x="159" y="160"/>
                <a:ext cx="159" cy="135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78"/>
              <p:cNvSpPr>
                <a:spLocks noChangeShapeType="1"/>
              </p:cNvSpPr>
              <p:nvPr/>
            </p:nvSpPr>
            <p:spPr bwMode="auto">
              <a:xfrm flipH="1">
                <a:off x="0" y="84"/>
                <a:ext cx="248" cy="66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79"/>
              <p:cNvSpPr>
                <a:spLocks noChangeShapeType="1"/>
              </p:cNvSpPr>
              <p:nvPr/>
            </p:nvSpPr>
            <p:spPr bwMode="auto">
              <a:xfrm flipH="1">
                <a:off x="60" y="26"/>
                <a:ext cx="189" cy="14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80"/>
              <p:cNvSpPr>
                <a:spLocks noChangeShapeType="1"/>
              </p:cNvSpPr>
              <p:nvPr/>
            </p:nvSpPr>
            <p:spPr bwMode="auto">
              <a:xfrm>
                <a:off x="618" y="165"/>
                <a:ext cx="258" cy="108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81"/>
              <p:cNvSpPr>
                <a:spLocks noChangeShapeType="1"/>
              </p:cNvSpPr>
              <p:nvPr/>
            </p:nvSpPr>
            <p:spPr bwMode="auto">
              <a:xfrm>
                <a:off x="676" y="73"/>
                <a:ext cx="280" cy="66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82"/>
              <p:cNvSpPr>
                <a:spLocks noChangeShapeType="1"/>
              </p:cNvSpPr>
              <p:nvPr/>
            </p:nvSpPr>
            <p:spPr bwMode="auto">
              <a:xfrm>
                <a:off x="727" y="0"/>
                <a:ext cx="248" cy="4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83"/>
              <p:cNvSpPr>
                <a:spLocks noChangeShapeType="1"/>
              </p:cNvSpPr>
              <p:nvPr/>
            </p:nvSpPr>
            <p:spPr bwMode="auto">
              <a:xfrm>
                <a:off x="568" y="31"/>
                <a:ext cx="179" cy="18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84"/>
              <p:cNvSpPr>
                <a:spLocks noChangeShapeType="1"/>
              </p:cNvSpPr>
              <p:nvPr/>
            </p:nvSpPr>
            <p:spPr bwMode="auto">
              <a:xfrm>
                <a:off x="568" y="112"/>
                <a:ext cx="159" cy="46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85"/>
              <p:cNvSpPr>
                <a:spLocks noChangeShapeType="1"/>
              </p:cNvSpPr>
              <p:nvPr/>
            </p:nvSpPr>
            <p:spPr bwMode="auto">
              <a:xfrm>
                <a:off x="509" y="149"/>
                <a:ext cx="59" cy="69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86"/>
              <p:cNvSpPr>
                <a:spLocks noChangeShapeType="1"/>
              </p:cNvSpPr>
              <p:nvPr/>
            </p:nvSpPr>
            <p:spPr bwMode="auto">
              <a:xfrm flipH="1">
                <a:off x="259" y="127"/>
                <a:ext cx="109" cy="38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87"/>
              <p:cNvSpPr>
                <a:spLocks noChangeShapeType="1"/>
              </p:cNvSpPr>
              <p:nvPr/>
            </p:nvSpPr>
            <p:spPr bwMode="auto">
              <a:xfrm flipH="1">
                <a:off x="200" y="60"/>
                <a:ext cx="179" cy="12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88"/>
              <p:cNvSpPr>
                <a:spLocks noChangeShapeType="1"/>
              </p:cNvSpPr>
              <p:nvPr/>
            </p:nvSpPr>
            <p:spPr bwMode="auto">
              <a:xfrm>
                <a:off x="495" y="61"/>
                <a:ext cx="100" cy="30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" name="Line 89"/>
            <p:cNvSpPr>
              <a:spLocks noChangeShapeType="1"/>
            </p:cNvSpPr>
            <p:nvPr/>
          </p:nvSpPr>
          <p:spPr bwMode="auto">
            <a:xfrm>
              <a:off x="1617" y="3393"/>
              <a:ext cx="260" cy="1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90"/>
            <p:cNvSpPr>
              <a:spLocks noChangeShapeType="1"/>
            </p:cNvSpPr>
            <p:nvPr/>
          </p:nvSpPr>
          <p:spPr bwMode="auto">
            <a:xfrm>
              <a:off x="3631" y="2570"/>
              <a:ext cx="196" cy="1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91"/>
            <p:cNvSpPr>
              <a:spLocks noChangeShapeType="1"/>
            </p:cNvSpPr>
            <p:nvPr/>
          </p:nvSpPr>
          <p:spPr bwMode="auto">
            <a:xfrm flipH="1">
              <a:off x="3715" y="2292"/>
              <a:ext cx="80" cy="110"/>
            </a:xfrm>
            <a:prstGeom prst="line">
              <a:avLst/>
            </a:prstGeom>
            <a:noFill/>
            <a:ln w="127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AutoShape 92"/>
            <p:cNvSpPr>
              <a:spLocks noChangeAspect="1" noChangeArrowheads="1"/>
            </p:cNvSpPr>
            <p:nvPr/>
          </p:nvSpPr>
          <p:spPr bwMode="auto">
            <a:xfrm>
              <a:off x="2640" y="2688"/>
              <a:ext cx="144" cy="144"/>
            </a:xfrm>
            <a:prstGeom prst="plus">
              <a:avLst>
                <a:gd name="adj" fmla="val 3472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400"/>
            </a:p>
          </p:txBody>
        </p:sp>
        <p:sp>
          <p:nvSpPr>
            <p:cNvPr id="49" name="Rectangle 93"/>
            <p:cNvSpPr>
              <a:spLocks noChangeArrowheads="1"/>
            </p:cNvSpPr>
            <p:nvPr/>
          </p:nvSpPr>
          <p:spPr bwMode="auto">
            <a:xfrm>
              <a:off x="2640" y="3072"/>
              <a:ext cx="144" cy="4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400"/>
            </a:p>
          </p:txBody>
        </p:sp>
        <p:sp>
          <p:nvSpPr>
            <p:cNvPr id="50" name="AutoShape 94"/>
            <p:cNvSpPr>
              <a:spLocks noChangeArrowheads="1"/>
            </p:cNvSpPr>
            <p:nvPr/>
          </p:nvSpPr>
          <p:spPr bwMode="auto">
            <a:xfrm>
              <a:off x="2676" y="2150"/>
              <a:ext cx="96" cy="336"/>
            </a:xfrm>
            <a:prstGeom prst="upArrow">
              <a:avLst>
                <a:gd name="adj1" fmla="val 50000"/>
                <a:gd name="adj2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1" hangingPunct="1"/>
              <a:endParaRPr lang="en-US" sz="1400"/>
            </a:p>
          </p:txBody>
        </p:sp>
        <p:sp>
          <p:nvSpPr>
            <p:cNvPr id="51" name="Text Box 95"/>
            <p:cNvSpPr txBox="1">
              <a:spLocks noChangeArrowheads="1"/>
            </p:cNvSpPr>
            <p:nvPr/>
          </p:nvSpPr>
          <p:spPr bwMode="auto">
            <a:xfrm>
              <a:off x="2218" y="2046"/>
              <a:ext cx="461" cy="204"/>
            </a:xfrm>
            <a:prstGeom prst="rect">
              <a:avLst/>
            </a:prstGeom>
            <a:solidFill>
              <a:srgbClr val="FFFFCC">
                <a:alpha val="3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b="1" i="1" dirty="0">
                  <a:solidFill>
                    <a:srgbClr val="2A7E50"/>
                  </a:solidFill>
                </a:rPr>
                <a:t>L</a:t>
              </a:r>
              <a:r>
                <a:rPr lang="en-US" sz="1400" dirty="0">
                  <a:solidFill>
                    <a:srgbClr val="2A7E50"/>
                  </a:solidFill>
                </a:rPr>
                <a:t> or </a:t>
              </a:r>
              <a:r>
                <a:rPr lang="en-US" sz="1400" b="1" i="1" dirty="0">
                  <a:solidFill>
                    <a:srgbClr val="2A7E50"/>
                  </a:solidFill>
                </a:rPr>
                <a:t>B</a:t>
              </a:r>
            </a:p>
          </p:txBody>
        </p:sp>
      </p:grpSp>
      <p:grpSp>
        <p:nvGrpSpPr>
          <p:cNvPr id="94" name="Group 19"/>
          <p:cNvGrpSpPr>
            <a:grpSpLocks/>
          </p:cNvGrpSpPr>
          <p:nvPr/>
        </p:nvGrpSpPr>
        <p:grpSpPr bwMode="auto">
          <a:xfrm>
            <a:off x="115381" y="1812800"/>
            <a:ext cx="2588252" cy="2871899"/>
            <a:chOff x="3706" y="1939"/>
            <a:chExt cx="1829" cy="1930"/>
          </a:xfrm>
        </p:grpSpPr>
        <p:pic>
          <p:nvPicPr>
            <p:cNvPr id="95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" y="1974"/>
              <a:ext cx="1456" cy="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AutoShape 15"/>
            <p:cNvSpPr>
              <a:spLocks noChangeArrowheads="1"/>
            </p:cNvSpPr>
            <p:nvPr/>
          </p:nvSpPr>
          <p:spPr bwMode="auto">
            <a:xfrm>
              <a:off x="3706" y="2163"/>
              <a:ext cx="230" cy="1658"/>
            </a:xfrm>
            <a:prstGeom prst="upArrow">
              <a:avLst>
                <a:gd name="adj1" fmla="val 50000"/>
                <a:gd name="adj2" fmla="val 180217"/>
              </a:avLst>
            </a:prstGeom>
            <a:solidFill>
              <a:srgbClr val="594E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97" name="Text Box 16"/>
            <p:cNvSpPr txBox="1">
              <a:spLocks noChangeArrowheads="1"/>
            </p:cNvSpPr>
            <p:nvPr/>
          </p:nvSpPr>
          <p:spPr bwMode="auto">
            <a:xfrm>
              <a:off x="3712" y="1939"/>
              <a:ext cx="2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594E7F"/>
                  </a:solidFill>
                </a:rPr>
                <a:t>B</a:t>
              </a:r>
            </a:p>
          </p:txBody>
        </p:sp>
        <p:sp>
          <p:nvSpPr>
            <p:cNvPr id="98" name="Line 17"/>
            <p:cNvSpPr>
              <a:spLocks noChangeShapeType="1"/>
            </p:cNvSpPr>
            <p:nvPr/>
          </p:nvSpPr>
          <p:spPr bwMode="auto">
            <a:xfrm>
              <a:off x="3769" y="1964"/>
              <a:ext cx="128" cy="0"/>
            </a:xfrm>
            <a:prstGeom prst="line">
              <a:avLst/>
            </a:prstGeom>
            <a:noFill/>
            <a:ln w="28575">
              <a:solidFill>
                <a:srgbClr val="594E7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Text Box 18"/>
            <p:cNvSpPr txBox="1">
              <a:spLocks noChangeArrowheads="1"/>
            </p:cNvSpPr>
            <p:nvPr/>
          </p:nvSpPr>
          <p:spPr bwMode="auto">
            <a:xfrm>
              <a:off x="3942" y="2674"/>
              <a:ext cx="1495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 dirty="0"/>
                <a:t>R-handed fermions in a “bubble” with Q</a:t>
              </a:r>
              <a:r>
                <a:rPr lang="en-US" sz="1600" b="1" baseline="-25000" dirty="0"/>
                <a:t>T</a:t>
              </a:r>
              <a:r>
                <a:rPr lang="en-US" sz="1600" b="1" dirty="0"/>
                <a:t> = N</a:t>
              </a:r>
              <a:r>
                <a:rPr lang="en-US" sz="1600" b="1" baseline="-25000" dirty="0"/>
                <a:t>R</a:t>
              </a:r>
              <a:r>
                <a:rPr lang="en-US" sz="1600" b="1" dirty="0">
                  <a:sym typeface="Symbol" pitchFamily="18" charset="2"/>
                </a:rPr>
                <a:t>N</a:t>
              </a:r>
              <a:r>
                <a:rPr lang="en-US" sz="1600" b="1" baseline="-25000" dirty="0">
                  <a:sym typeface="Symbol" pitchFamily="18" charset="2"/>
                </a:rPr>
                <a:t>L</a:t>
              </a:r>
              <a:r>
                <a:rPr lang="en-US" sz="1600" b="1" dirty="0">
                  <a:sym typeface="Symbol" pitchFamily="18" charset="2"/>
                </a:rPr>
                <a:t> &gt; 0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0" y="544281"/>
            <a:ext cx="5808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QCD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sphalerons</a:t>
            </a:r>
            <a:r>
              <a:rPr lang="en-US" sz="1800" b="1" i="1" dirty="0" smtClean="0">
                <a:solidFill>
                  <a:srgbClr val="0033CC"/>
                </a:solidFill>
              </a:rPr>
              <a:t> 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 leftward or rightward “twists” in gluon field  local chiral imbalance (analogous to EW </a:t>
            </a:r>
            <a:r>
              <a:rPr lang="en-US" sz="1800" b="1" i="1" dirty="0" err="1" smtClean="0">
                <a:solidFill>
                  <a:srgbClr val="0033CC"/>
                </a:solidFill>
                <a:sym typeface="Symbol"/>
              </a:rPr>
              <a:t>sphalerons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 as possible source of baryon-antibaryon imbalance in universe)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139521" y="3587472"/>
            <a:ext cx="25484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D60093"/>
                </a:solidFill>
              </a:rPr>
              <a:t>EDM sign can differ from bubble to bubble, event to event </a:t>
            </a:r>
            <a:r>
              <a:rPr lang="en-US" sz="1800" b="1" i="1" dirty="0">
                <a:solidFill>
                  <a:srgbClr val="D60093"/>
                </a:solidFill>
                <a:sym typeface="Symbol"/>
              </a:rPr>
              <a:t>  event asymmetry, but no global CPV</a:t>
            </a:r>
            <a:endParaRPr lang="en-US" sz="1800" b="1" i="1" dirty="0">
              <a:solidFill>
                <a:srgbClr val="D60093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STAR finds P-, CP-even, but EDM-like, </a:t>
            </a:r>
            <a:r>
              <a:rPr lang="en-US" sz="1800" b="1" i="1" dirty="0">
                <a:solidFill>
                  <a:srgbClr val="0033CC"/>
                </a:solidFill>
              </a:rPr>
              <a:t>charged-particle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correl’ns</a:t>
            </a:r>
            <a:r>
              <a:rPr lang="en-US" sz="1800" b="1" i="1" dirty="0" smtClean="0">
                <a:solidFill>
                  <a:srgbClr val="0033CC"/>
                </a:solidFill>
              </a:rPr>
              <a:t> </a:t>
            </a:r>
            <a:r>
              <a:rPr lang="en-US" sz="1800" b="1" i="1" dirty="0">
                <a:solidFill>
                  <a:srgbClr val="0033CC"/>
                </a:solidFill>
              </a:rPr>
              <a:t>~</a:t>
            </a:r>
            <a:r>
              <a:rPr lang="en-US" sz="1800" b="1" i="1" dirty="0" smtClean="0">
                <a:solidFill>
                  <a:srgbClr val="0033CC"/>
                </a:solidFill>
              </a:rPr>
              <a:t>predicted effect</a:t>
            </a:r>
            <a:endParaRPr lang="en-US" sz="1800" b="1" i="1" dirty="0">
              <a:solidFill>
                <a:srgbClr val="0033CC"/>
              </a:solidFill>
            </a:endParaRPr>
          </a:p>
        </p:txBody>
      </p:sp>
      <p:grpSp>
        <p:nvGrpSpPr>
          <p:cNvPr id="103" name="Group 30"/>
          <p:cNvGrpSpPr>
            <a:grpSpLocks/>
          </p:cNvGrpSpPr>
          <p:nvPr/>
        </p:nvGrpSpPr>
        <p:grpSpPr bwMode="auto">
          <a:xfrm>
            <a:off x="5579010" y="565411"/>
            <a:ext cx="3640113" cy="2018974"/>
            <a:chOff x="2055" y="646"/>
            <a:chExt cx="2577" cy="1413"/>
          </a:xfrm>
        </p:grpSpPr>
        <p:pic>
          <p:nvPicPr>
            <p:cNvPr id="104" name="Picture 4" descr="gluon_field.bmp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08" y="702"/>
              <a:ext cx="2324" cy="1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" name="TextBox 6"/>
            <p:cNvSpPr txBox="1">
              <a:spLocks noChangeArrowheads="1"/>
            </p:cNvSpPr>
            <p:nvPr/>
          </p:nvSpPr>
          <p:spPr bwMode="auto">
            <a:xfrm rot="1145393">
              <a:off x="2055" y="1503"/>
              <a:ext cx="216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600" i="1">
                  <a:latin typeface="Georgia" pitchFamily="18" charset="0"/>
                  <a:ea typeface="宋体" charset="-122"/>
                  <a:cs typeface="ＭＳ Ｐゴシック" pitchFamily="36" charset="-128"/>
                </a:rPr>
                <a:t>   N</a:t>
              </a:r>
              <a:r>
                <a:rPr lang="en-US" altLang="zh-CN" sz="1600" baseline="-25000">
                  <a:latin typeface="Georgia" pitchFamily="18" charset="0"/>
                  <a:ea typeface="宋体" charset="-122"/>
                  <a:cs typeface="ＭＳ Ｐゴシック" pitchFamily="36" charset="-128"/>
                </a:rPr>
                <a:t>CS</a:t>
              </a:r>
              <a:r>
                <a:rPr lang="en-US" altLang="zh-CN" sz="1600" b="1" baseline="-25000">
                  <a:latin typeface="Georgia" pitchFamily="18" charset="0"/>
                  <a:ea typeface="宋体" charset="-122"/>
                  <a:cs typeface="ＭＳ Ｐゴシック" pitchFamily="36" charset="-128"/>
                </a:rPr>
                <a:t> </a:t>
              </a:r>
              <a:r>
                <a:rPr lang="en-US" altLang="zh-CN" sz="1600">
                  <a:latin typeface="Georgia" pitchFamily="18" charset="0"/>
                  <a:ea typeface="宋体" charset="-122"/>
                  <a:cs typeface="ＭＳ Ｐゴシック" pitchFamily="36" charset="-128"/>
                </a:rPr>
                <a:t>=   -2      -1      0       1        2</a:t>
              </a:r>
            </a:p>
          </p:txBody>
        </p:sp>
        <p:sp>
          <p:nvSpPr>
            <p:cNvPr id="106" name="AutoShape 39"/>
            <p:cNvSpPr>
              <a:spLocks noChangeArrowheads="1"/>
            </p:cNvSpPr>
            <p:nvPr/>
          </p:nvSpPr>
          <p:spPr bwMode="auto">
            <a:xfrm rot="1145182">
              <a:off x="3245" y="1540"/>
              <a:ext cx="299" cy="85"/>
            </a:xfrm>
            <a:prstGeom prst="rightArrow">
              <a:avLst>
                <a:gd name="adj1" fmla="val 50000"/>
                <a:gd name="adj2" fmla="val 87941"/>
              </a:avLst>
            </a:prstGeom>
            <a:solidFill>
              <a:srgbClr val="9966FF"/>
            </a:solidFill>
            <a:ln w="9525">
              <a:solidFill>
                <a:srgbClr val="99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400"/>
            </a:p>
          </p:txBody>
        </p:sp>
        <p:sp>
          <p:nvSpPr>
            <p:cNvPr id="107" name="AutoShape 40"/>
            <p:cNvSpPr>
              <a:spLocks noChangeArrowheads="1"/>
            </p:cNvSpPr>
            <p:nvPr/>
          </p:nvSpPr>
          <p:spPr bwMode="auto">
            <a:xfrm rot="1167389">
              <a:off x="3799" y="1540"/>
              <a:ext cx="427" cy="255"/>
            </a:xfrm>
            <a:prstGeom prst="curvedDownArrow">
              <a:avLst>
                <a:gd name="adj1" fmla="val 19652"/>
                <a:gd name="adj2" fmla="val 52786"/>
                <a:gd name="adj3" fmla="val 34583"/>
              </a:avLst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400"/>
            </a:p>
          </p:txBody>
        </p:sp>
        <p:sp>
          <p:nvSpPr>
            <p:cNvPr id="108" name="Text Box 13"/>
            <p:cNvSpPr txBox="1">
              <a:spLocks noChangeArrowheads="1"/>
            </p:cNvSpPr>
            <p:nvPr/>
          </p:nvSpPr>
          <p:spPr bwMode="auto">
            <a:xfrm>
              <a:off x="2438" y="1665"/>
              <a:ext cx="7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 err="1">
                  <a:solidFill>
                    <a:srgbClr val="9A59CB"/>
                  </a:solidFill>
                </a:rPr>
                <a:t>instanton</a:t>
              </a:r>
              <a:endParaRPr lang="en-US" sz="1600" b="1" dirty="0">
                <a:solidFill>
                  <a:srgbClr val="9A59CB"/>
                </a:solidFill>
              </a:endParaRPr>
            </a:p>
          </p:txBody>
        </p:sp>
        <p:sp>
          <p:nvSpPr>
            <p:cNvPr id="109" name="Line 14"/>
            <p:cNvSpPr>
              <a:spLocks noChangeShapeType="1"/>
            </p:cNvSpPr>
            <p:nvPr/>
          </p:nvSpPr>
          <p:spPr bwMode="auto">
            <a:xfrm flipV="1">
              <a:off x="3115" y="1622"/>
              <a:ext cx="253" cy="113"/>
            </a:xfrm>
            <a:prstGeom prst="line">
              <a:avLst/>
            </a:prstGeom>
            <a:noFill/>
            <a:ln w="19050">
              <a:solidFill>
                <a:srgbClr val="9A59CB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Text Box 15"/>
            <p:cNvSpPr txBox="1">
              <a:spLocks noChangeArrowheads="1"/>
            </p:cNvSpPr>
            <p:nvPr/>
          </p:nvSpPr>
          <p:spPr bwMode="auto">
            <a:xfrm>
              <a:off x="3069" y="1822"/>
              <a:ext cx="839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 err="1">
                  <a:solidFill>
                    <a:srgbClr val="FD35EF"/>
                  </a:solidFill>
                </a:rPr>
                <a:t>sphaleron</a:t>
              </a:r>
              <a:endParaRPr lang="en-US" sz="1600" b="1" dirty="0">
                <a:solidFill>
                  <a:srgbClr val="FD35EF"/>
                </a:solidFill>
              </a:endParaRPr>
            </a:p>
          </p:txBody>
        </p:sp>
        <p:sp>
          <p:nvSpPr>
            <p:cNvPr id="111" name="Line 16"/>
            <p:cNvSpPr>
              <a:spLocks noChangeShapeType="1"/>
            </p:cNvSpPr>
            <p:nvPr/>
          </p:nvSpPr>
          <p:spPr bwMode="auto">
            <a:xfrm flipV="1">
              <a:off x="3873" y="1827"/>
              <a:ext cx="210" cy="92"/>
            </a:xfrm>
            <a:prstGeom prst="line">
              <a:avLst/>
            </a:prstGeom>
            <a:noFill/>
            <a:ln w="19050">
              <a:solidFill>
                <a:srgbClr val="FF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Text Box 17"/>
            <p:cNvSpPr txBox="1">
              <a:spLocks noChangeArrowheads="1"/>
            </p:cNvSpPr>
            <p:nvPr/>
          </p:nvSpPr>
          <p:spPr bwMode="auto">
            <a:xfrm>
              <a:off x="2112" y="646"/>
              <a:ext cx="9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/>
                <a:t>Energy of gluon field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523291" y="1675190"/>
            <a:ext cx="38114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D60093"/>
                </a:solidFill>
                <a:sym typeface="Symbol"/>
              </a:rPr>
              <a:t>Coupling with very strong magnetic field (~10</a:t>
            </a:r>
            <a:r>
              <a:rPr lang="en-US" sz="1800" b="1" i="1" baseline="36000" dirty="0">
                <a:solidFill>
                  <a:srgbClr val="D60093"/>
                </a:solidFill>
                <a:sym typeface="Symbol"/>
              </a:rPr>
              <a:t>17</a:t>
            </a:r>
            <a:r>
              <a:rPr lang="en-US" sz="1800" b="1" i="1" dirty="0">
                <a:solidFill>
                  <a:srgbClr val="D60093"/>
                </a:solidFill>
                <a:sym typeface="Symbol"/>
              </a:rPr>
              <a:t> G) </a:t>
            </a:r>
            <a:r>
              <a:rPr lang="en-US" sz="1800" b="1" i="1" dirty="0" smtClean="0">
                <a:solidFill>
                  <a:srgbClr val="D60093"/>
                </a:solidFill>
                <a:sym typeface="Symbol"/>
              </a:rPr>
              <a:t> </a:t>
            </a:r>
            <a:r>
              <a:rPr lang="en-US" sz="1800" b="1" i="1" dirty="0">
                <a:solidFill>
                  <a:srgbClr val="D60093"/>
                </a:solidFill>
                <a:sym typeface="Symbol"/>
              </a:rPr>
              <a:t>Chiral Magnetic Effect   event EDM (D. Kharzeev et al.)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0033CC"/>
                </a:solidFill>
                <a:sym typeface="Symbol"/>
              </a:rPr>
              <a:t>Charge separation can survive passage through </a:t>
            </a:r>
            <a:r>
              <a:rPr lang="en-US" sz="1800" b="1" i="1" dirty="0" err="1">
                <a:solidFill>
                  <a:srgbClr val="0033CC"/>
                </a:solidFill>
                <a:sym typeface="Symbol"/>
              </a:rPr>
              <a:t>chirally</a:t>
            </a:r>
            <a:r>
              <a:rPr lang="en-US" sz="1800" b="1" i="1" dirty="0">
                <a:solidFill>
                  <a:srgbClr val="0033CC"/>
                </a:solidFill>
                <a:sym typeface="Symbol"/>
              </a:rPr>
              <a:t> restored 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QGP</a:t>
            </a:r>
            <a:endParaRPr lang="en-US" sz="1800" b="1" i="1" dirty="0">
              <a:solidFill>
                <a:srgbClr val="0033CC"/>
              </a:solidFill>
              <a:sym typeface="Symbol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30534" y="4499121"/>
            <a:ext cx="3051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Local Parity Violation (LPV)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3186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3" grpId="0"/>
      <p:bldP spid="1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24783"/>
            <a:ext cx="9144000" cy="50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  <a:sym typeface="Symbol"/>
              </a:rPr>
              <a:t>RHIC Beam Energy Scan: Onset of </a:t>
            </a:r>
            <a:r>
              <a:rPr lang="en-US" sz="2400" b="1" dirty="0" err="1" smtClean="0">
                <a:solidFill>
                  <a:srgbClr val="042B7F"/>
                </a:solidFill>
                <a:latin typeface="Comic Sans MS" pitchFamily="66" charset="0"/>
                <a:sym typeface="Symbol"/>
              </a:rPr>
              <a:t>Deconfinement</a:t>
            </a: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  <a:sym typeface="Symbol"/>
              </a:rPr>
              <a:t>?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545949" y="422140"/>
            <a:ext cx="5584421" cy="3613367"/>
            <a:chOff x="3545949" y="3232563"/>
            <a:chExt cx="5584421" cy="3613367"/>
          </a:xfrm>
        </p:grpSpPr>
        <p:grpSp>
          <p:nvGrpSpPr>
            <p:cNvPr id="3" name="Group 2"/>
            <p:cNvGrpSpPr/>
            <p:nvPr/>
          </p:nvGrpSpPr>
          <p:grpSpPr>
            <a:xfrm>
              <a:off x="3545949" y="3232563"/>
              <a:ext cx="5584421" cy="3613367"/>
              <a:chOff x="3502600" y="2486025"/>
              <a:chExt cx="4186299" cy="266678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3502600" y="2486025"/>
                <a:ext cx="4186299" cy="2666786"/>
                <a:chOff x="3502600" y="2486025"/>
                <a:chExt cx="4186299" cy="2666786"/>
              </a:xfrm>
            </p:grpSpPr>
            <p:pic>
              <p:nvPicPr>
                <p:cNvPr id="29" name="Picture 2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4206" y="2486025"/>
                  <a:ext cx="3864693" cy="25656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0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6246408" y="3452304"/>
                  <a:ext cx="1044350" cy="2044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/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/>
                    <a:t>STAR Preliminary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4793846" y="2899737"/>
                  <a:ext cx="989428" cy="20443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Opposite sign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4876543" y="3357050"/>
                  <a:ext cx="871928" cy="20443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0000"/>
                      </a:solidFill>
                    </a:rPr>
                    <a:t>Same sign</a:t>
                  </a:r>
                  <a:endParaRPr lang="en-US" sz="12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134621" y="4950441"/>
                  <a:ext cx="3455880" cy="20237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% Most Central Collisions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TextBox 110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471441" y="3593655"/>
                  <a:ext cx="2396116" cy="33379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Charged-particle azimuthal                 correlation (</a:t>
                  </a:r>
                  <a:r>
                    <a:rPr lang="en-US" sz="1400" b="1" dirty="0">
                      <a:latin typeface="Arial" pitchFamily="34" charset="0"/>
                      <a:cs typeface="Arial" pitchFamily="34" charset="0"/>
                      <a:sym typeface="Symbol" pitchFamily="18" charset="2"/>
                    </a:rPr>
                    <a:t> </a:t>
                  </a:r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  <a:sym typeface="Symbol" pitchFamily="18" charset="2"/>
                    </a:rPr>
                    <a:t>plane </a:t>
                  </a:r>
                  <a:r>
                    <a:rPr lang="en-US" sz="1400" b="1" dirty="0">
                      <a:latin typeface="Arial" pitchFamily="34" charset="0"/>
                      <a:cs typeface="Arial" pitchFamily="34" charset="0"/>
                      <a:sym typeface="Symbol" pitchFamily="18" charset="2"/>
                    </a:rPr>
                    <a:t>  </a:t>
                  </a:r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  <a:sym typeface="Symbol" pitchFamily="18" charset="2"/>
                    </a:rPr>
                    <a:t> </a:t>
                  </a:r>
                  <a:r>
                    <a:rPr lang="en-US" sz="1400" b="1" dirty="0">
                      <a:latin typeface="Arial" pitchFamily="34" charset="0"/>
                      <a:cs typeface="Arial" pitchFamily="34" charset="0"/>
                      <a:sym typeface="Symbol" pitchFamily="18" charset="2"/>
                    </a:rPr>
                    <a:t>plane)</a:t>
                  </a:r>
                  <a:endParaRPr lang="en-US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4266816" y="4590709"/>
                  <a:ext cx="1503335" cy="20443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en-US" sz="1200" dirty="0"/>
                    <a:t>p</a:t>
                  </a:r>
                  <a:r>
                    <a:rPr lang="en-US" sz="1200" dirty="0" smtClean="0"/>
                    <a:t>eripheral                    central</a:t>
                  </a:r>
                  <a:endParaRPr lang="en-US" sz="1200" dirty="0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886313" y="4589315"/>
                  <a:ext cx="1547640" cy="20443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en-US" sz="1200" dirty="0"/>
                    <a:t>p</a:t>
                  </a:r>
                  <a:r>
                    <a:rPr lang="en-US" sz="1200" dirty="0" smtClean="0"/>
                    <a:t>eripheral                     central</a:t>
                  </a:r>
                  <a:endParaRPr lang="en-US" sz="1200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412678" y="2618502"/>
                  <a:ext cx="998389" cy="17201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tIns="0" rtlCol="0">
                  <a:spAutoFit/>
                </a:bodyPr>
                <a:lstStyle/>
                <a:p>
                  <a:r>
                    <a:rPr lang="en-US" sz="1200" dirty="0" smtClean="0"/>
                    <a:t>39 </a:t>
                  </a:r>
                  <a:r>
                    <a:rPr lang="en-US" sz="1200" dirty="0" err="1" smtClean="0"/>
                    <a:t>GeV</a:t>
                  </a:r>
                  <a:r>
                    <a:rPr lang="en-US" sz="1200" dirty="0" smtClean="0"/>
                    <a:t> </a:t>
                  </a:r>
                  <a:r>
                    <a:rPr lang="en-US" sz="1200" dirty="0" err="1" smtClean="0"/>
                    <a:t>Au+Au</a:t>
                  </a:r>
                  <a:endParaRPr lang="en-US" sz="1200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4365659" y="2603971"/>
                  <a:ext cx="1411184" cy="27257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bIns="0" rtlCol="0">
                  <a:spAutoFit/>
                </a:bodyPr>
                <a:lstStyle/>
                <a:p>
                  <a:r>
                    <a:rPr lang="en-US" sz="1200" dirty="0" smtClean="0"/>
                    <a:t>200 </a:t>
                  </a:r>
                  <a:r>
                    <a:rPr lang="en-US" sz="1200" dirty="0" err="1" smtClean="0"/>
                    <a:t>GeV</a:t>
                  </a:r>
                  <a:r>
                    <a:rPr lang="en-US" sz="1200" dirty="0" smtClean="0"/>
                    <a:t> </a:t>
                  </a:r>
                  <a:r>
                    <a:rPr lang="en-US" sz="1200" dirty="0" err="1" smtClean="0"/>
                    <a:t>Au+Au</a:t>
                  </a:r>
                  <a:r>
                    <a:rPr lang="en-US" sz="1200" dirty="0" smtClean="0"/>
                    <a:t>, Solid</a:t>
                  </a:r>
                </a:p>
                <a:p>
                  <a:r>
                    <a:rPr lang="en-US" sz="1200" dirty="0" smtClean="0"/>
                    <a:t>62 </a:t>
                  </a:r>
                  <a:r>
                    <a:rPr lang="en-US" sz="1200" dirty="0" err="1" smtClean="0"/>
                    <a:t>GeV</a:t>
                  </a:r>
                  <a:r>
                    <a:rPr lang="en-US" sz="1200" dirty="0" smtClean="0"/>
                    <a:t> </a:t>
                  </a:r>
                  <a:r>
                    <a:rPr lang="en-US" sz="1200" dirty="0" err="1" smtClean="0"/>
                    <a:t>Au+Au</a:t>
                  </a:r>
                  <a:r>
                    <a:rPr lang="en-US" sz="1200" dirty="0" smtClean="0"/>
                    <a:t>, Hollow</a:t>
                  </a:r>
                  <a:endParaRPr lang="en-US" sz="1200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6434442" y="3744734"/>
                  <a:ext cx="998389" cy="17201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tIns="0" rtlCol="0">
                  <a:spAutoFit/>
                </a:bodyPr>
                <a:lstStyle/>
                <a:p>
                  <a:r>
                    <a:rPr lang="en-US" sz="1200" dirty="0" smtClean="0"/>
                    <a:t>7.7 </a:t>
                  </a:r>
                  <a:r>
                    <a:rPr lang="en-US" sz="1200" dirty="0" err="1" smtClean="0"/>
                    <a:t>GeV</a:t>
                  </a:r>
                  <a:r>
                    <a:rPr lang="en-US" sz="1200" dirty="0" smtClean="0"/>
                    <a:t> </a:t>
                  </a:r>
                  <a:r>
                    <a:rPr lang="en-US" sz="1200" dirty="0" err="1" smtClean="0"/>
                    <a:t>Au+Au</a:t>
                  </a:r>
                  <a:endParaRPr lang="en-US" sz="1200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724254" y="3746863"/>
                  <a:ext cx="1059020" cy="17201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tIns="0" rtlCol="0">
                  <a:spAutoFit/>
                </a:bodyPr>
                <a:lstStyle/>
                <a:p>
                  <a:r>
                    <a:rPr lang="en-US" sz="1200" dirty="0" smtClean="0"/>
                    <a:t>11.5 </a:t>
                  </a:r>
                  <a:r>
                    <a:rPr lang="en-US" sz="1200" dirty="0" err="1" smtClean="0"/>
                    <a:t>GeV</a:t>
                  </a:r>
                  <a:r>
                    <a:rPr lang="en-US" sz="1200" dirty="0" smtClean="0"/>
                    <a:t> </a:t>
                  </a:r>
                  <a:r>
                    <a:rPr lang="en-US" sz="1200" dirty="0" err="1" smtClean="0"/>
                    <a:t>Au+Au</a:t>
                  </a:r>
                  <a:endParaRPr lang="en-US" sz="1200" dirty="0"/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3858050" y="2512404"/>
                <a:ext cx="3732451" cy="2438848"/>
                <a:chOff x="3858050" y="2512404"/>
                <a:chExt cx="3732451" cy="2438848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3858050" y="2512404"/>
                  <a:ext cx="350915" cy="2399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134621" y="4845520"/>
                  <a:ext cx="3455880" cy="1057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Rectangle 5"/>
              <p:cNvSpPr/>
              <p:nvPr/>
            </p:nvSpPr>
            <p:spPr>
              <a:xfrm>
                <a:off x="3976447" y="3889773"/>
                <a:ext cx="32557" cy="195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3789822" y="2583895"/>
                <a:ext cx="3857130" cy="2433629"/>
                <a:chOff x="3789822" y="2583895"/>
                <a:chExt cx="3857130" cy="2433629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4021537" y="3038819"/>
                  <a:ext cx="223867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0</a:t>
                  </a:r>
                  <a:endParaRPr lang="en-US" sz="1400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4014420" y="4183896"/>
                  <a:ext cx="223867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0</a:t>
                  </a:r>
                  <a:endParaRPr lang="en-US" sz="1400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3855160" y="2817060"/>
                  <a:ext cx="486732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.004</a:t>
                  </a:r>
                  <a:endParaRPr lang="en-US" sz="1400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853974" y="3958706"/>
                  <a:ext cx="450217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.004</a:t>
                  </a:r>
                  <a:endParaRPr lang="en-US" sz="1400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3794164" y="4407468"/>
                  <a:ext cx="506072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ym typeface="Symbol"/>
                    </a:rPr>
                    <a:t></a:t>
                  </a:r>
                  <a:r>
                    <a:rPr lang="en-US" sz="1400" dirty="0" smtClean="0"/>
                    <a:t>.004</a:t>
                  </a:r>
                  <a:endParaRPr lang="en-US" sz="1400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794436" y="3268912"/>
                  <a:ext cx="600993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ym typeface="Symbol"/>
                    </a:rPr>
                    <a:t></a:t>
                  </a:r>
                  <a:r>
                    <a:rPr lang="en-US" sz="1400" dirty="0" smtClean="0"/>
                    <a:t>.004</a:t>
                  </a:r>
                  <a:endParaRPr lang="en-US" sz="1400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3790791" y="3502076"/>
                  <a:ext cx="558015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ym typeface="Symbol"/>
                    </a:rPr>
                    <a:t></a:t>
                  </a:r>
                  <a:r>
                    <a:rPr lang="en-US" sz="1400" dirty="0" smtClean="0"/>
                    <a:t>.008</a:t>
                  </a:r>
                  <a:endParaRPr lang="en-US" sz="1400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3789822" y="4626169"/>
                  <a:ext cx="517080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ym typeface="Symbol"/>
                    </a:rPr>
                    <a:t></a:t>
                  </a:r>
                  <a:r>
                    <a:rPr lang="en-US" sz="1400" dirty="0" smtClean="0"/>
                    <a:t>.008</a:t>
                  </a:r>
                  <a:endParaRPr lang="en-US" sz="1400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852947" y="3729219"/>
                  <a:ext cx="446842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.008</a:t>
                  </a:r>
                  <a:endParaRPr lang="en-US" sz="1400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3849788" y="2583895"/>
                  <a:ext cx="492101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.008</a:t>
                  </a:r>
                  <a:endParaRPr lang="en-US" sz="14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069219" y="4808030"/>
                  <a:ext cx="364138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80</a:t>
                  </a:r>
                  <a:endParaRPr lang="en-US" sz="14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486522" y="4814288"/>
                  <a:ext cx="364138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6</a:t>
                  </a:r>
                  <a:r>
                    <a:rPr lang="en-US" sz="1400" dirty="0" smtClean="0"/>
                    <a:t>0</a:t>
                  </a:r>
                  <a:endParaRPr lang="en-US" sz="14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298325" y="4813872"/>
                  <a:ext cx="364138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2</a:t>
                  </a:r>
                  <a:r>
                    <a:rPr lang="en-US" sz="1400" dirty="0" smtClean="0"/>
                    <a:t>0</a:t>
                  </a:r>
                  <a:endParaRPr lang="en-US" sz="1400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4886709" y="4807688"/>
                  <a:ext cx="364138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4</a:t>
                  </a:r>
                  <a:r>
                    <a:rPr lang="en-US" sz="1400" dirty="0" smtClean="0"/>
                    <a:t>0</a:t>
                  </a:r>
                  <a:endParaRPr lang="en-US" sz="140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702044" y="4807609"/>
                  <a:ext cx="284885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0</a:t>
                  </a:r>
                  <a:endParaRPr lang="en-US" sz="1400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6101186" y="4814284"/>
                  <a:ext cx="364138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6</a:t>
                  </a:r>
                  <a:r>
                    <a:rPr lang="en-US" sz="1400" dirty="0" smtClean="0"/>
                    <a:t>0</a:t>
                  </a:r>
                  <a:endParaRPr lang="en-US" sz="14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6940120" y="4807380"/>
                  <a:ext cx="364138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2</a:t>
                  </a:r>
                  <a:r>
                    <a:rPr lang="en-US" sz="1400" dirty="0" smtClean="0"/>
                    <a:t>0</a:t>
                  </a:r>
                  <a:endParaRPr lang="en-US" sz="1400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6516355" y="4815154"/>
                  <a:ext cx="364138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4</a:t>
                  </a:r>
                  <a:r>
                    <a:rPr lang="en-US" sz="1400" dirty="0" smtClean="0"/>
                    <a:t>0</a:t>
                  </a:r>
                  <a:endParaRPr lang="en-US" sz="1400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362067" y="4809661"/>
                  <a:ext cx="284885" cy="202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0</a:t>
                  </a:r>
                  <a:endParaRPr lang="en-US" sz="1400" dirty="0"/>
                </a:p>
              </p:txBody>
            </p:sp>
          </p:grpSp>
        </p:grpSp>
        <p:sp>
          <p:nvSpPr>
            <p:cNvPr id="50" name="TextBox 49"/>
            <p:cNvSpPr txBox="1"/>
            <p:nvPr/>
          </p:nvSpPr>
          <p:spPr>
            <a:xfrm>
              <a:off x="4375439" y="5844619"/>
              <a:ext cx="40707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Blue-red sensitive  to event EDM</a:t>
              </a:r>
              <a:endPara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4110" y="4202226"/>
            <a:ext cx="6051269" cy="2578507"/>
            <a:chOff x="3005652" y="3905272"/>
            <a:chExt cx="6051269" cy="2578507"/>
          </a:xfrm>
        </p:grpSpPr>
        <p:grpSp>
          <p:nvGrpSpPr>
            <p:cNvPr id="53" name="Group 52"/>
            <p:cNvGrpSpPr/>
            <p:nvPr/>
          </p:nvGrpSpPr>
          <p:grpSpPr>
            <a:xfrm>
              <a:off x="5975770" y="4000683"/>
              <a:ext cx="3081151" cy="2428094"/>
              <a:chOff x="5975770" y="4000683"/>
              <a:chExt cx="3081151" cy="2428094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5975770" y="4000683"/>
                <a:ext cx="3081151" cy="2428094"/>
                <a:chOff x="5975770" y="4225771"/>
                <a:chExt cx="3081151" cy="2428094"/>
              </a:xfrm>
            </p:grpSpPr>
            <p:pic>
              <p:nvPicPr>
                <p:cNvPr id="68" name="Picture 5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32" b="11588"/>
                <a:stretch>
                  <a:fillRect/>
                </a:stretch>
              </p:blipFill>
              <p:spPr bwMode="auto">
                <a:xfrm>
                  <a:off x="5975770" y="4225771"/>
                  <a:ext cx="3081151" cy="24280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56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943" t="86195" r="38589" b="4939"/>
                <a:stretch/>
              </p:blipFill>
              <p:spPr bwMode="auto">
                <a:xfrm>
                  <a:off x="7166131" y="5225755"/>
                  <a:ext cx="1465402" cy="2546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2" name="TextBox 61"/>
              <p:cNvSpPr txBox="1"/>
              <p:nvPr/>
            </p:nvSpPr>
            <p:spPr>
              <a:xfrm>
                <a:off x="7263901" y="4395612"/>
                <a:ext cx="1667167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/>
                  <a:t>PHENIX, </a:t>
                </a:r>
                <a:r>
                  <a:rPr lang="en-US" sz="1000" b="1" dirty="0" err="1" smtClean="0"/>
                  <a:t>Cu+Cu</a:t>
                </a:r>
                <a:r>
                  <a:rPr lang="en-US" sz="1000" b="1" dirty="0" smtClean="0"/>
                  <a:t>, 0-10%</a:t>
                </a:r>
              </a:p>
              <a:p>
                <a:r>
                  <a:rPr lang="en-US" sz="1000" b="1" dirty="0" smtClean="0"/>
                  <a:t>      22.4 </a:t>
                </a:r>
                <a:r>
                  <a:rPr lang="en-US" sz="1000" b="1" dirty="0" err="1" smtClean="0"/>
                  <a:t>GeV</a:t>
                </a:r>
                <a:endParaRPr lang="en-US" sz="1000" b="1" dirty="0" smtClean="0"/>
              </a:p>
              <a:p>
                <a:r>
                  <a:rPr lang="en-US" sz="1000" b="1" dirty="0"/>
                  <a:t> </a:t>
                </a:r>
                <a:r>
                  <a:rPr lang="en-US" sz="1000" b="1" dirty="0" smtClean="0"/>
                  <a:t>     62.4 </a:t>
                </a:r>
                <a:r>
                  <a:rPr lang="en-US" sz="1000" b="1" dirty="0" err="1" smtClean="0"/>
                  <a:t>GeV</a:t>
                </a:r>
                <a:endParaRPr lang="en-US" sz="1000" b="1" dirty="0" smtClean="0"/>
              </a:p>
              <a:p>
                <a:r>
                  <a:rPr lang="en-US" sz="1000" b="1" dirty="0"/>
                  <a:t> </a:t>
                </a:r>
                <a:r>
                  <a:rPr lang="en-US" sz="1000" b="1" dirty="0" smtClean="0"/>
                  <a:t>     200 </a:t>
                </a:r>
                <a:r>
                  <a:rPr lang="en-US" sz="1000" b="1" dirty="0" err="1" smtClean="0"/>
                  <a:t>GeV</a:t>
                </a:r>
                <a:endParaRPr lang="en-US" sz="1000" b="1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340905" y="4524606"/>
                <a:ext cx="2663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ym typeface="Symbol"/>
                  </a:rPr>
                  <a:t></a:t>
                </a:r>
                <a:endParaRPr lang="en-US" sz="1200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7341588" y="4682642"/>
                <a:ext cx="2663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33CC"/>
                    </a:solidFill>
                    <a:sym typeface="Symbol"/>
                  </a:rPr>
                  <a:t></a:t>
                </a:r>
                <a:endParaRPr lang="en-US" sz="1200" dirty="0">
                  <a:solidFill>
                    <a:srgbClr val="0033CC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7337973" y="4836081"/>
                <a:ext cx="2663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  <a:sym typeface="Symbol"/>
                  </a:rPr>
                  <a:t>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257733" y="4219834"/>
                <a:ext cx="161441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tlCol="0">
                <a:spAutoFit/>
              </a:bodyPr>
              <a:lstStyle/>
              <a:p>
                <a:r>
                  <a:rPr lang="en-US" sz="1000" dirty="0" smtClean="0"/>
                  <a:t>22.4 </a:t>
                </a:r>
                <a:r>
                  <a:rPr lang="en-US" sz="1000" dirty="0" err="1" smtClean="0"/>
                  <a:t>GeV</a:t>
                </a:r>
                <a:r>
                  <a:rPr lang="en-US" sz="1000" dirty="0" smtClean="0"/>
                  <a:t> theory, no E loss</a:t>
                </a:r>
                <a:endParaRPr lang="en-US" sz="1000" dirty="0"/>
              </a:p>
            </p:txBody>
          </p:sp>
          <p:cxnSp>
            <p:nvCxnSpPr>
              <p:cNvPr id="67" name="Straight Arrow Connector 66"/>
              <p:cNvCxnSpPr>
                <a:stCxn id="66" idx="1"/>
              </p:cNvCxnSpPr>
              <p:nvPr/>
            </p:nvCxnSpPr>
            <p:spPr>
              <a:xfrm flipH="1">
                <a:off x="7010537" y="4342945"/>
                <a:ext cx="247196" cy="1563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3005652" y="3905272"/>
              <a:ext cx="2970118" cy="2578507"/>
              <a:chOff x="5806425" y="4014284"/>
              <a:chExt cx="2970118" cy="2578507"/>
            </a:xfrm>
          </p:grpSpPr>
          <p:pic>
            <p:nvPicPr>
              <p:cNvPr id="56" name="Picture 1" descr="ForMartinCentral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89" t="40833" r="3848" b="11086"/>
              <a:stretch>
                <a:fillRect/>
              </a:stretch>
            </p:blipFill>
            <p:spPr bwMode="auto">
              <a:xfrm>
                <a:off x="5848062" y="4224555"/>
                <a:ext cx="2928481" cy="2220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1" descr="ForMartinCentral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31" t="88914" r="29301" b="1927"/>
              <a:stretch>
                <a:fillRect/>
              </a:stretch>
            </p:blipFill>
            <p:spPr bwMode="auto">
              <a:xfrm>
                <a:off x="7180451" y="6404007"/>
                <a:ext cx="718241" cy="188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4433" y="4557612"/>
                <a:ext cx="678339" cy="193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1" descr="ForMartinCentral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95" t="1984" r="24588" b="68250"/>
              <a:stretch>
                <a:fillRect/>
              </a:stretch>
            </p:blipFill>
            <p:spPr bwMode="auto">
              <a:xfrm>
                <a:off x="7013903" y="4161627"/>
                <a:ext cx="1623850" cy="893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1" descr="ForMartinCentral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" t="40833" r="90211" b="46574"/>
              <a:stretch>
                <a:fillRect/>
              </a:stretch>
            </p:blipFill>
            <p:spPr bwMode="auto">
              <a:xfrm>
                <a:off x="5806425" y="4014284"/>
                <a:ext cx="208186" cy="2517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5" name="TextBox 54"/>
            <p:cNvSpPr txBox="1"/>
            <p:nvPr/>
          </p:nvSpPr>
          <p:spPr>
            <a:xfrm>
              <a:off x="3213838" y="5792715"/>
              <a:ext cx="576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Hadron suppression above 39 </a:t>
              </a:r>
              <a:r>
                <a:rPr lang="en-US" sz="1200" b="1" dirty="0" err="1" smtClean="0">
                  <a:solidFill>
                    <a:srgbClr val="008000"/>
                  </a:solidFill>
                </a:rPr>
                <a:t>GeV</a:t>
              </a:r>
              <a:r>
                <a:rPr lang="en-US" sz="1200" b="1" dirty="0" smtClean="0">
                  <a:solidFill>
                    <a:srgbClr val="008000"/>
                  </a:solidFill>
                </a:rPr>
                <a:t>      </a:t>
              </a:r>
              <a:r>
                <a:rPr lang="en-US" sz="1200" b="1" dirty="0" smtClean="0">
                  <a:solidFill>
                    <a:srgbClr val="008000"/>
                  </a:solidFill>
                  <a:sym typeface="Symbol"/>
                </a:rPr>
                <a:t>      hadron enhancement by 22 </a:t>
              </a:r>
              <a:r>
                <a:rPr lang="en-US" sz="1200" b="1" dirty="0" err="1" smtClean="0">
                  <a:solidFill>
                    <a:srgbClr val="008000"/>
                  </a:solidFill>
                  <a:sym typeface="Symbol"/>
                </a:rPr>
                <a:t>GeV</a:t>
              </a:r>
              <a:r>
                <a:rPr lang="en-US" sz="1200" b="1" dirty="0" smtClean="0">
                  <a:solidFill>
                    <a:srgbClr val="008000"/>
                  </a:solidFill>
                  <a:sym typeface="Symbol"/>
                </a:rPr>
                <a:t>!</a:t>
              </a:r>
              <a:r>
                <a:rPr lang="en-US" sz="1200" b="1" dirty="0" smtClean="0">
                  <a:solidFill>
                    <a:srgbClr val="008000"/>
                  </a:solidFill>
                </a:rPr>
                <a:t>         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4459" y="486301"/>
            <a:ext cx="403457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ALICE/LHC LPV results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 ~ identical to STAR 200 </a:t>
            </a:r>
            <a:r>
              <a:rPr lang="en-US" sz="1800" b="1" i="1" dirty="0" err="1" smtClean="0">
                <a:solidFill>
                  <a:srgbClr val="0033CC"/>
                </a:solidFill>
                <a:sym typeface="Symbol"/>
              </a:rPr>
              <a:t>GeV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, despite 14 in  </a:t>
            </a:r>
            <a:r>
              <a:rPr lang="en-US" sz="1800" b="1" i="1" dirty="0" err="1" smtClean="0">
                <a:solidFill>
                  <a:srgbClr val="0033CC"/>
                </a:solidFill>
                <a:sym typeface="Symbol"/>
              </a:rPr>
              <a:t>s</a:t>
            </a:r>
            <a:r>
              <a:rPr lang="en-US" sz="1800" b="1" i="1" baseline="-25000" dirty="0" err="1" smtClean="0">
                <a:solidFill>
                  <a:srgbClr val="0033CC"/>
                </a:solidFill>
                <a:sym typeface="Symbol"/>
              </a:rPr>
              <a:t>NN</a:t>
            </a:r>
            <a:r>
              <a:rPr lang="en-US" sz="1800" b="1" i="1" baseline="-25000" dirty="0" smtClean="0">
                <a:solidFill>
                  <a:srgbClr val="0033CC"/>
                </a:solidFill>
                <a:sym typeface="Symbol"/>
              </a:rPr>
              <a:t>  </a:t>
            </a:r>
            <a:endParaRPr lang="en-US" sz="1800" b="1" i="1" dirty="0" smtClean="0">
              <a:solidFill>
                <a:srgbClr val="0033CC"/>
              </a:solidFill>
              <a:sym typeface="Symbol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D60093"/>
                </a:solidFill>
                <a:sym typeface="Symbol"/>
              </a:rPr>
              <a:t>But STAR measurements    during 2010 RHIC beam     energy scan show rapid vanishing of charge-    dependent </a:t>
            </a:r>
            <a:r>
              <a:rPr lang="en-US" sz="1800" b="1" i="1" dirty="0" err="1" smtClean="0">
                <a:solidFill>
                  <a:srgbClr val="D60093"/>
                </a:solidFill>
                <a:sym typeface="Symbol"/>
              </a:rPr>
              <a:t>correl’n</a:t>
            </a:r>
            <a:r>
              <a:rPr lang="en-US" sz="1800" b="1" i="1" dirty="0" smtClean="0">
                <a:solidFill>
                  <a:srgbClr val="D60093"/>
                </a:solidFill>
                <a:sym typeface="Symbol"/>
              </a:rPr>
              <a:t> &lt; 39 </a:t>
            </a:r>
            <a:r>
              <a:rPr lang="en-US" sz="1800" b="1" i="1" dirty="0" err="1" smtClean="0">
                <a:solidFill>
                  <a:srgbClr val="D60093"/>
                </a:solidFill>
                <a:sym typeface="Symbol"/>
              </a:rPr>
              <a:t>GeV</a:t>
            </a:r>
            <a:endParaRPr lang="en-US" sz="1800" b="1" i="1" dirty="0" smtClean="0">
              <a:solidFill>
                <a:srgbClr val="D60093"/>
              </a:solidFill>
              <a:sym typeface="Symbol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0033CC"/>
                </a:solidFill>
                <a:sym typeface="Symbol"/>
              </a:rPr>
              <a:t>Consistent with onset of 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     chiral </a:t>
            </a:r>
            <a:r>
              <a:rPr lang="en-US" sz="1800" b="1" i="1" dirty="0" err="1" smtClean="0">
                <a:solidFill>
                  <a:srgbClr val="0033CC"/>
                </a:solidFill>
                <a:sym typeface="Symbol"/>
              </a:rPr>
              <a:t>symm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. </a:t>
            </a:r>
            <a:r>
              <a:rPr lang="en-US" sz="1800" b="1" i="1" dirty="0">
                <a:solidFill>
                  <a:srgbClr val="0033CC"/>
                </a:solidFill>
                <a:sym typeface="Symbol"/>
              </a:rPr>
              <a:t>r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estoration &amp; </a:t>
            </a:r>
            <a:r>
              <a:rPr lang="en-US" sz="1800" b="1" i="1" dirty="0" err="1">
                <a:solidFill>
                  <a:srgbClr val="0033CC"/>
                </a:solidFill>
                <a:sym typeface="Symbol"/>
              </a:rPr>
              <a:t>deconfinement</a:t>
            </a:r>
            <a:r>
              <a:rPr lang="en-US" sz="1800" b="1" i="1" dirty="0">
                <a:solidFill>
                  <a:srgbClr val="0033CC"/>
                </a:solidFill>
                <a:sym typeface="Symbol"/>
              </a:rPr>
              <a:t> within RHIC 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range, but need other signals to rule out flow-related LPV </a:t>
            </a:r>
            <a:r>
              <a:rPr lang="en-US" sz="1800" b="1" i="1" dirty="0" err="1" smtClean="0">
                <a:solidFill>
                  <a:srgbClr val="0033CC"/>
                </a:solidFill>
                <a:sym typeface="Symbol"/>
              </a:rPr>
              <a:t>bkgds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.</a:t>
            </a:r>
            <a:endParaRPr lang="en-US" sz="1800" b="1" i="1" dirty="0">
              <a:solidFill>
                <a:srgbClr val="0033CC"/>
              </a:solidFill>
              <a:sym typeface="Symbo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35379" y="4179620"/>
            <a:ext cx="3008621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D60093"/>
                </a:solidFill>
              </a:rPr>
              <a:t>Other signals also suggest QGP onset @ RHIC, e.g., disappear-</a:t>
            </a:r>
            <a:r>
              <a:rPr lang="en-US" sz="1800" b="1" i="1" dirty="0" err="1" smtClean="0">
                <a:solidFill>
                  <a:srgbClr val="D60093"/>
                </a:solidFill>
              </a:rPr>
              <a:t>ance</a:t>
            </a:r>
            <a:r>
              <a:rPr lang="en-US" sz="1800" b="1" i="1" dirty="0" smtClean="0">
                <a:solidFill>
                  <a:srgbClr val="D60093"/>
                </a:solidFill>
              </a:rPr>
              <a:t> of high-</a:t>
            </a:r>
            <a:r>
              <a:rPr lang="en-US" sz="1800" b="1" i="1" dirty="0" err="1" smtClean="0">
                <a:solidFill>
                  <a:srgbClr val="D60093"/>
                </a:solidFill>
              </a:rPr>
              <a:t>p</a:t>
            </a:r>
            <a:r>
              <a:rPr lang="en-US" sz="1800" b="1" i="1" baseline="-25000" dirty="0" err="1" smtClean="0">
                <a:solidFill>
                  <a:srgbClr val="D60093"/>
                </a:solidFill>
              </a:rPr>
              <a:t>T</a:t>
            </a:r>
            <a:r>
              <a:rPr lang="en-US" sz="1800" b="1" i="1" dirty="0" smtClean="0">
                <a:solidFill>
                  <a:srgbClr val="D60093"/>
                </a:solidFill>
              </a:rPr>
              <a:t> hadron suppression from </a:t>
            </a:r>
            <a:r>
              <a:rPr lang="en-US" sz="1800" b="1" i="1" dirty="0" err="1" smtClean="0">
                <a:solidFill>
                  <a:srgbClr val="D60093"/>
                </a:solidFill>
              </a:rPr>
              <a:t>parton</a:t>
            </a:r>
            <a:r>
              <a:rPr lang="en-US" sz="1800" b="1" i="1" dirty="0" smtClean="0">
                <a:solidFill>
                  <a:srgbClr val="D60093"/>
                </a:solidFill>
              </a:rPr>
              <a:t> E loss, deviations from </a:t>
            </a:r>
            <a:r>
              <a:rPr lang="en-US" sz="1800" b="1" i="1" dirty="0" err="1" smtClean="0">
                <a:solidFill>
                  <a:srgbClr val="D60093"/>
                </a:solidFill>
              </a:rPr>
              <a:t>n</a:t>
            </a:r>
            <a:r>
              <a:rPr lang="en-US" sz="1800" b="1" i="1" baseline="-25000" dirty="0" err="1" smtClean="0">
                <a:solidFill>
                  <a:srgbClr val="D60093"/>
                </a:solidFill>
              </a:rPr>
              <a:t>q</a:t>
            </a:r>
            <a:r>
              <a:rPr lang="en-US" sz="1800" b="1" i="1" dirty="0" smtClean="0">
                <a:solidFill>
                  <a:srgbClr val="D60093"/>
                </a:solidFill>
              </a:rPr>
              <a:t> scaling of elliptic flow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/>
              <a:t>“Sweet spot” @ RHIC?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213502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83563" y="587468"/>
            <a:ext cx="3524250" cy="3662363"/>
            <a:chOff x="4885509" y="653491"/>
            <a:chExt cx="3833138" cy="3787334"/>
          </a:xfrm>
        </p:grpSpPr>
        <p:grpSp>
          <p:nvGrpSpPr>
            <p:cNvPr id="3" name="Group 17"/>
            <p:cNvGrpSpPr/>
            <p:nvPr/>
          </p:nvGrpSpPr>
          <p:grpSpPr>
            <a:xfrm>
              <a:off x="4885509" y="653491"/>
              <a:ext cx="3833138" cy="3787334"/>
              <a:chOff x="6553200" y="1295400"/>
              <a:chExt cx="1923319" cy="2099318"/>
            </a:xfrm>
            <a:effectLst>
              <a:outerShdw blurRad="127000" dist="50800" dir="1920000" algn="tl" rotWithShape="0">
                <a:srgbClr val="284C7B"/>
              </a:outerShdw>
            </a:effectLst>
          </p:grpSpPr>
          <p:pic>
            <p:nvPicPr>
              <p:cNvPr id="7" name="Picture 2" descr="fig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553200" y="1295400"/>
                <a:ext cx="1923318" cy="1884362"/>
              </a:xfrm>
              <a:prstGeom prst="rect">
                <a:avLst/>
              </a:prstGeom>
              <a:noFill/>
              <a:ln w="9525">
                <a:solidFill>
                  <a:srgbClr val="284C7B"/>
                </a:solidFill>
                <a:miter lim="800000"/>
                <a:headEnd/>
                <a:tailEnd/>
              </a:ln>
            </p:spPr>
          </p:pic>
          <p:sp>
            <p:nvSpPr>
              <p:cNvPr id="8" name="Text Box 8"/>
              <p:cNvSpPr txBox="1">
                <a:spLocks noChangeArrowheads="1"/>
              </p:cNvSpPr>
              <p:nvPr/>
            </p:nvSpPr>
            <p:spPr bwMode="auto">
              <a:xfrm>
                <a:off x="6553201" y="3179762"/>
                <a:ext cx="1923318" cy="214956"/>
              </a:xfrm>
              <a:prstGeom prst="rect">
                <a:avLst/>
              </a:prstGeom>
              <a:solidFill>
                <a:srgbClr val="284C7B"/>
              </a:solidFill>
              <a:ln w="9525" algn="ctr">
                <a:solidFill>
                  <a:srgbClr val="284C7B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defTabSz="45720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"/>
                    <a:ea typeface="ＭＳ Ｐゴシック" pitchFamily="36" charset="-128"/>
                    <a:cs typeface="Arial"/>
                  </a:rPr>
                  <a:t>Search for a QCD Critical endpoint via low-energy scan in RHIC-II era</a:t>
                </a:r>
              </a:p>
            </p:txBody>
          </p:sp>
        </p:grpSp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5496379" y="823867"/>
              <a:ext cx="1371146" cy="261610"/>
            </a:xfrm>
            <a:prstGeom prst="rect">
              <a:avLst/>
            </a:prstGeom>
            <a:solidFill>
              <a:srgbClr val="5B8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>
              <a:spAutoFit/>
            </a:bodyPr>
            <a:lstStyle>
              <a:lvl1pPr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i="1">
                  <a:solidFill>
                    <a:srgbClr val="FFFF00"/>
                  </a:solidFill>
                </a:rPr>
                <a:t>LHC Experiments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5657850" y="1089025"/>
              <a:ext cx="2397727" cy="270529"/>
            </a:xfrm>
            <a:prstGeom prst="rect">
              <a:avLst/>
            </a:prstGeom>
            <a:solidFill>
              <a:srgbClr val="5B8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>
              <a:spAutoFit/>
            </a:bodyPr>
            <a:lstStyle>
              <a:lvl1pPr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i="1">
                  <a:solidFill>
                    <a:srgbClr val="FF9900"/>
                  </a:solidFill>
                </a:rPr>
                <a:t>Full-energy RHIC Experiments</a:t>
              </a: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903304" y="2230093"/>
              <a:ext cx="457199" cy="369332"/>
            </a:xfrm>
            <a:prstGeom prst="rect">
              <a:avLst/>
            </a:prstGeom>
            <a:solidFill>
              <a:srgbClr val="943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" rIns="0">
              <a:spAutoFit/>
            </a:bodyPr>
            <a:lstStyle>
              <a:lvl1pPr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572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900">
                  <a:solidFill>
                    <a:schemeClr val="bg1"/>
                  </a:solidFill>
                </a:rPr>
                <a:t>~155 MeV</a:t>
              </a:r>
            </a:p>
          </p:txBody>
        </p: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24783"/>
            <a:ext cx="9144000" cy="50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  <a:sym typeface="Symbol"/>
              </a:rPr>
              <a:t>Energy Scan: Critical Point (CP) in the QCD Phase Diagram?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2276" y="521336"/>
            <a:ext cx="4826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At near zero net baryon density probed at top RHIC energy and LHC, LQCD 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 smooth crossover transition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D60093"/>
                </a:solidFill>
                <a:sym typeface="Symbol"/>
              </a:rPr>
              <a:t>At higher </a:t>
            </a:r>
            <a:r>
              <a:rPr lang="en-US" sz="1800" b="1" i="1" baseline="-25000" dirty="0" smtClean="0">
                <a:solidFill>
                  <a:srgbClr val="D60093"/>
                </a:solidFill>
                <a:sym typeface="Symbol"/>
              </a:rPr>
              <a:t>B</a:t>
            </a:r>
            <a:r>
              <a:rPr lang="en-US" sz="1800" b="1" i="1" dirty="0" smtClean="0">
                <a:solidFill>
                  <a:srgbClr val="D60093"/>
                </a:solidFill>
                <a:sym typeface="Symbol"/>
              </a:rPr>
              <a:t>, theoretical arguments suggest 1</a:t>
            </a:r>
            <a:r>
              <a:rPr lang="en-US" sz="1800" b="1" i="1" baseline="30000" dirty="0" smtClean="0">
                <a:solidFill>
                  <a:srgbClr val="D60093"/>
                </a:solidFill>
                <a:sym typeface="Symbol"/>
              </a:rPr>
              <a:t>st</a:t>
            </a:r>
            <a:r>
              <a:rPr lang="en-US" sz="1800" b="1" i="1" dirty="0" smtClean="0">
                <a:solidFill>
                  <a:srgbClr val="D60093"/>
                </a:solidFill>
                <a:sym typeface="Symbol"/>
              </a:rPr>
              <a:t>-order phase transition, but LQCD MC sampling invalid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Critical point would be unique fixed point in QCD landscape</a:t>
            </a:r>
            <a:endParaRPr lang="en-US" sz="1800" b="1" i="1" dirty="0">
              <a:solidFill>
                <a:srgbClr val="0033CC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419164" y="2829660"/>
            <a:ext cx="3654740" cy="4028340"/>
            <a:chOff x="5610166" y="2800350"/>
            <a:chExt cx="3409950" cy="4057650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166" y="2800350"/>
              <a:ext cx="3409950" cy="4057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443006" y="4614201"/>
              <a:ext cx="1589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33CC"/>
                  </a:solidFill>
                </a:rPr>
                <a:t>2 more energies being analyzed</a:t>
              </a:r>
              <a:endParaRPr lang="en-US" sz="1400" b="1" dirty="0">
                <a:solidFill>
                  <a:srgbClr val="0033CC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flipH="1">
              <a:off x="7313152" y="5095217"/>
              <a:ext cx="1" cy="44745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7507756" y="5092869"/>
              <a:ext cx="1" cy="44745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7077075" y="5981699"/>
              <a:ext cx="17335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STAR Preliminary</a:t>
              </a:r>
              <a:endParaRPr lang="en-US" sz="14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76975" y="3404544"/>
              <a:ext cx="1133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Net-proton moments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47777" y="5670554"/>
            <a:ext cx="511759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Early STAR results for 3</a:t>
            </a:r>
            <a:r>
              <a:rPr lang="en-US" sz="1800" b="1" i="1" baseline="30000" dirty="0" smtClean="0">
                <a:solidFill>
                  <a:srgbClr val="0033CC"/>
                </a:solidFill>
              </a:rPr>
              <a:t>rd</a:t>
            </a:r>
            <a:r>
              <a:rPr lang="en-US" sz="1800" b="1" i="1" dirty="0" smtClean="0">
                <a:solidFill>
                  <a:srgbClr val="0033CC"/>
                </a:solidFill>
              </a:rPr>
              <a:t> &amp; 4</a:t>
            </a:r>
            <a:r>
              <a:rPr lang="en-US" sz="1800" b="1" i="1" baseline="30000" dirty="0" smtClean="0">
                <a:solidFill>
                  <a:srgbClr val="0033CC"/>
                </a:solidFill>
              </a:rPr>
              <a:t>th</a:t>
            </a:r>
            <a:r>
              <a:rPr lang="en-US" sz="1800" b="1" i="1" dirty="0" smtClean="0">
                <a:solidFill>
                  <a:srgbClr val="0033CC"/>
                </a:solidFill>
              </a:rPr>
              <a:t> moments consistent with Hadron Resonance Gas and LQCD at higher energies – stay tuned, new results expected summer 2012!</a:t>
            </a:r>
            <a:endParaRPr lang="en-US" sz="1800" b="1" i="1" dirty="0">
              <a:solidFill>
                <a:srgbClr val="0033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7778" y="4276716"/>
            <a:ext cx="5117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Expect non-Gaussian fluctuations in event-by-event distributions of conserved quantities: charge, baryon #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D60093"/>
                </a:solidFill>
              </a:rPr>
              <a:t>Higher moments depend more strongly on correlation length </a:t>
            </a:r>
            <a:r>
              <a:rPr lang="en-US" sz="1800" b="1" i="1" dirty="0" smtClean="0">
                <a:solidFill>
                  <a:srgbClr val="D60093"/>
                </a:solidFill>
                <a:sym typeface="Symbol"/>
              </a:rPr>
              <a:t></a:t>
            </a:r>
          </a:p>
        </p:txBody>
      </p:sp>
    </p:spTree>
    <p:extLst>
      <p:ext uri="{BB962C8B-B14F-4D97-AF65-F5344CB8AC3E}">
        <p14:creationId xmlns:p14="http://schemas.microsoft.com/office/powerpoint/2010/main" val="9197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008590" y="586050"/>
            <a:ext cx="3899647" cy="2491661"/>
            <a:chOff x="2008590" y="586050"/>
            <a:chExt cx="3899647" cy="2491661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590" y="586050"/>
              <a:ext cx="3899647" cy="2491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665080" y="1317813"/>
              <a:ext cx="107320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1% most central events</a:t>
              </a:r>
              <a:endParaRPr lang="en-US" sz="1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99647" y="1020471"/>
              <a:ext cx="16136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smtClean="0">
                  <a:solidFill>
                    <a:srgbClr val="FF0000"/>
                  </a:solidFill>
                </a:rPr>
                <a:t>anticipated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vari-ation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from body-body to            tip-tip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24783"/>
            <a:ext cx="9144000" cy="50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  <a:sym typeface="Symbol"/>
              </a:rPr>
              <a:t>Next Steps for Quantum (</a:t>
            </a:r>
            <a:r>
              <a:rPr lang="en-US" sz="2400" b="1" dirty="0" err="1" smtClean="0">
                <a:solidFill>
                  <a:srgbClr val="042B7F"/>
                </a:solidFill>
                <a:latin typeface="Comic Sans MS" pitchFamily="66" charset="0"/>
                <a:sym typeface="Symbol"/>
              </a:rPr>
              <a:t>Sphaleron</a:t>
            </a: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  <a:sym typeface="Symbol"/>
              </a:rPr>
              <a:t>) Snapshots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2" y="3931793"/>
            <a:ext cx="23526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/>
          <a:srcRect b="23288"/>
          <a:stretch>
            <a:fillRect/>
          </a:stretch>
        </p:blipFill>
        <p:spPr bwMode="auto">
          <a:xfrm>
            <a:off x="455844" y="587577"/>
            <a:ext cx="1216570" cy="126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6" name="Group 5"/>
          <p:cNvGrpSpPr/>
          <p:nvPr/>
        </p:nvGrpSpPr>
        <p:grpSpPr>
          <a:xfrm>
            <a:off x="65312" y="1962644"/>
            <a:ext cx="9039499" cy="1748279"/>
            <a:chOff x="65312" y="1962644"/>
            <a:chExt cx="9039499" cy="1748279"/>
          </a:xfrm>
        </p:grpSpPr>
        <p:sp>
          <p:nvSpPr>
            <p:cNvPr id="3" name="TextBox 2"/>
            <p:cNvSpPr txBox="1"/>
            <p:nvPr/>
          </p:nvSpPr>
          <p:spPr>
            <a:xfrm>
              <a:off x="65312" y="1962644"/>
              <a:ext cx="261257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1800" b="1" i="1" dirty="0" smtClean="0">
                  <a:solidFill>
                    <a:srgbClr val="0033CC"/>
                  </a:solidFill>
                </a:rPr>
                <a:t>Enhance bkgd. </a:t>
              </a:r>
              <a:r>
                <a:rPr lang="en-US" sz="1800" b="1" i="1" dirty="0">
                  <a:solidFill>
                    <a:srgbClr val="0033CC"/>
                  </a:solidFill>
                </a:rPr>
                <a:t>c</a:t>
              </a:r>
              <a:r>
                <a:rPr lang="en-US" sz="1800" b="1" i="1" dirty="0" smtClean="0">
                  <a:solidFill>
                    <a:srgbClr val="0033CC"/>
                  </a:solidFill>
                </a:rPr>
                <a:t>ontributions via deformed U+U collisions, where ~central body-body</a:t>
              </a:r>
              <a:endParaRPr lang="en-US" sz="1800" b="1" i="1" dirty="0">
                <a:solidFill>
                  <a:srgbClr val="0033CC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2698" y="3341591"/>
              <a:ext cx="8752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i="1" dirty="0">
                  <a:solidFill>
                    <a:srgbClr val="0033CC"/>
                  </a:solidFill>
                </a:rPr>
                <a:t>c</a:t>
              </a:r>
              <a:r>
                <a:rPr lang="en-US" sz="1800" b="1" i="1" dirty="0" smtClean="0">
                  <a:solidFill>
                    <a:srgbClr val="0033CC"/>
                  </a:solidFill>
                </a:rPr>
                <a:t>onfigurations give rise to enhanced flow with reduced magnetic field</a:t>
              </a:r>
              <a:endParaRPr lang="en-US" sz="1800" b="1" i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11938" y="3814226"/>
            <a:ext cx="6728866" cy="3017646"/>
            <a:chOff x="2211938" y="3814226"/>
            <a:chExt cx="6728866" cy="301764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7886" y="4393215"/>
              <a:ext cx="6262918" cy="1367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521131" y="3814226"/>
              <a:ext cx="641967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1800" b="1" i="1" dirty="0" smtClean="0">
                  <a:solidFill>
                    <a:srgbClr val="D60093"/>
                  </a:solidFill>
                </a:rPr>
                <a:t>Search for related effects from QCD triangle anomaly in hydrodynamic system, predicted by Kharzeev et al.</a:t>
              </a:r>
              <a:endParaRPr lang="en-US" sz="1800" b="1" i="1" dirty="0">
                <a:solidFill>
                  <a:srgbClr val="D60093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11938" y="5631543"/>
              <a:ext cx="6728866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Symbol" pitchFamily="18" charset="2"/>
                <a:buChar char="Þ"/>
              </a:pPr>
              <a:r>
                <a:rPr lang="en-US" sz="1800" b="1" i="1" dirty="0" smtClean="0">
                  <a:solidFill>
                    <a:srgbClr val="D60093"/>
                  </a:solidFill>
                  <a:sym typeface="Symbol"/>
                </a:rPr>
                <a:t>A baryon current correlated with charge current when </a:t>
              </a:r>
              <a:r>
                <a:rPr lang="en-US" sz="1800" b="1" i="1" dirty="0" err="1" smtClean="0">
                  <a:solidFill>
                    <a:srgbClr val="D60093"/>
                  </a:solidFill>
                  <a:sym typeface="Symbol"/>
                </a:rPr>
                <a:t>baryochemical</a:t>
              </a:r>
              <a:r>
                <a:rPr lang="en-US" sz="1800" b="1" i="1" dirty="0" smtClean="0">
                  <a:solidFill>
                    <a:srgbClr val="D60093"/>
                  </a:solidFill>
                  <a:sym typeface="Symbol"/>
                </a:rPr>
                <a:t> potential  0 </a:t>
              </a:r>
            </a:p>
            <a:p>
              <a:pPr marL="285750" indent="-285750">
                <a:buFont typeface="Symbol" pitchFamily="18" charset="2"/>
                <a:buChar char="Þ"/>
              </a:pPr>
              <a:r>
                <a:rPr lang="en-US" sz="1800" b="1" i="1" dirty="0">
                  <a:sym typeface="Symbol"/>
                </a:rPr>
                <a:t>e</a:t>
              </a:r>
              <a:r>
                <a:rPr lang="en-US" sz="1800" b="1" i="1" dirty="0" smtClean="0">
                  <a:sym typeface="Symbol"/>
                </a:rPr>
                <a:t>.g., ’s should be preferentially correlated with </a:t>
              </a:r>
              <a:r>
                <a:rPr lang="en-US" sz="1800" b="1" i="1" baseline="36000" dirty="0" smtClean="0">
                  <a:sym typeface="Symbol"/>
                </a:rPr>
                <a:t> +</a:t>
              </a:r>
              <a:r>
                <a:rPr lang="en-US" sz="1800" b="1" i="1" dirty="0" smtClean="0">
                  <a:sym typeface="Symbol"/>
                </a:rPr>
                <a:t> and  ’s with </a:t>
              </a:r>
              <a:r>
                <a:rPr lang="en-US" sz="1800" b="1" i="1" baseline="36000" dirty="0" smtClean="0">
                  <a:sym typeface="Symbol"/>
                </a:rPr>
                <a:t></a:t>
              </a:r>
              <a:r>
                <a:rPr lang="en-US" sz="1800" b="1" i="1" dirty="0" smtClean="0">
                  <a:sym typeface="Symbol"/>
                </a:rPr>
                <a:t>,  normal to reaction plane, @  </a:t>
              </a:r>
              <a:r>
                <a:rPr lang="en-US" sz="1800" b="1" i="1" dirty="0" err="1" smtClean="0">
                  <a:sym typeface="Symbol"/>
                </a:rPr>
                <a:t>s</a:t>
              </a:r>
              <a:r>
                <a:rPr lang="en-US" sz="1800" b="1" i="1" baseline="-25000" dirty="0" err="1" smtClean="0">
                  <a:sym typeface="Symbol"/>
                </a:rPr>
                <a:t>NN</a:t>
              </a:r>
              <a:r>
                <a:rPr lang="en-US" sz="1800" b="1" i="1" dirty="0" smtClean="0">
                  <a:sym typeface="Symbol"/>
                </a:rPr>
                <a:t> = 39 </a:t>
              </a:r>
              <a:r>
                <a:rPr lang="en-US" sz="1800" b="1" i="1" dirty="0" err="1" smtClean="0">
                  <a:sym typeface="Symbol"/>
                </a:rPr>
                <a:t>GeV</a:t>
              </a:r>
              <a:endParaRPr lang="en-US" sz="1800" b="1" i="1" dirty="0"/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34344" y="6516914"/>
              <a:ext cx="19594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5735945" y="533492"/>
            <a:ext cx="3406867" cy="2858304"/>
            <a:chOff x="5735945" y="533492"/>
            <a:chExt cx="3406867" cy="2858304"/>
          </a:xfrm>
        </p:grpSpPr>
        <p:grpSp>
          <p:nvGrpSpPr>
            <p:cNvPr id="17" name="Group 16"/>
            <p:cNvGrpSpPr/>
            <p:nvPr/>
          </p:nvGrpSpPr>
          <p:grpSpPr>
            <a:xfrm>
              <a:off x="5735945" y="533492"/>
              <a:ext cx="3406867" cy="2858304"/>
              <a:chOff x="5735945" y="533492"/>
              <a:chExt cx="3406867" cy="2858304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5945" y="533492"/>
                <a:ext cx="3406867" cy="2858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057898" y="2097114"/>
                <a:ext cx="196999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8000"/>
                    </a:solidFill>
                  </a:rPr>
                  <a:t>2012: 1</a:t>
                </a:r>
                <a:r>
                  <a:rPr lang="en-US" sz="1400" b="1" baseline="30000" dirty="0" smtClean="0">
                    <a:solidFill>
                      <a:srgbClr val="008000"/>
                    </a:solidFill>
                  </a:rPr>
                  <a:t>st</a:t>
                </a:r>
                <a:r>
                  <a:rPr lang="en-US" sz="1400" b="1" dirty="0" smtClean="0">
                    <a:solidFill>
                      <a:srgbClr val="008000"/>
                    </a:solidFill>
                  </a:rPr>
                  <a:t> U+U run    w/ EBIS – online   data </a:t>
                </a:r>
                <a:r>
                  <a:rPr lang="en-US" sz="1400" b="1" dirty="0" smtClean="0">
                    <a:solidFill>
                      <a:srgbClr val="008000"/>
                    </a:solidFill>
                    <a:sym typeface="Symbol"/>
                  </a:rPr>
                  <a:t> see expected growth in multiplicity </a:t>
                </a:r>
                <a:endParaRPr lang="en-US" sz="1400" b="1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140389" y="685800"/>
              <a:ext cx="793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STAR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347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i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1"/>
          <a:stretch/>
        </p:blipFill>
        <p:spPr bwMode="auto">
          <a:xfrm>
            <a:off x="3082" y="4254825"/>
            <a:ext cx="3210765" cy="260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5243" t="11199" r="4166" b="7824"/>
          <a:stretch/>
        </p:blipFill>
        <p:spPr bwMode="auto">
          <a:xfrm>
            <a:off x="3086783" y="532262"/>
            <a:ext cx="6103014" cy="420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23"/>
          <p:cNvPicPr>
            <a:picLocks noChangeAspect="1" noChangeArrowheads="1"/>
          </p:cNvPicPr>
          <p:nvPr/>
        </p:nvPicPr>
        <p:blipFill>
          <a:blip r:embed="rId5" cstate="print"/>
          <a:srcRect b="46170"/>
          <a:stretch>
            <a:fillRect/>
          </a:stretch>
        </p:blipFill>
        <p:spPr bwMode="auto">
          <a:xfrm>
            <a:off x="26894" y="1768385"/>
            <a:ext cx="3086783" cy="221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24783"/>
            <a:ext cx="9144000" cy="50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  <a:sym typeface="Symbol"/>
              </a:rPr>
              <a:t>Searching for Exotica Among QGP Debris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153" y="645459"/>
            <a:ext cx="2871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0033CC"/>
                </a:solidFill>
              </a:rPr>
              <a:t>Excellent PID capability supports 2010-11 discoveries of heavy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antinuclei</a:t>
            </a:r>
            <a:r>
              <a:rPr lang="en-US" sz="1800" b="1" i="1" dirty="0" smtClean="0">
                <a:solidFill>
                  <a:srgbClr val="0033CC"/>
                </a:solidFill>
              </a:rPr>
              <a:t>…</a:t>
            </a:r>
            <a:endParaRPr lang="en-US" sz="1800" b="1" i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1082" y="4883079"/>
            <a:ext cx="5715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D60093"/>
                </a:solidFill>
                <a:cs typeface="Arial" pitchFamily="34" charset="0"/>
              </a:rPr>
              <a:t>Observed r</a:t>
            </a:r>
            <a:r>
              <a:rPr lang="en-US" sz="1800" b="1" i="1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ate of falloff in production cross section with increasing mass is consistent with statistical coalescence, provides baseline for AMS search for anti-</a:t>
            </a:r>
            <a:r>
              <a:rPr lang="en-US" sz="1800" b="1" i="1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  <a:sym typeface="Symbol"/>
              </a:rPr>
              <a:t> in cosmic rays.</a:t>
            </a:r>
          </a:p>
          <a:p>
            <a:r>
              <a:rPr lang="en-US" sz="1800" b="1" i="1" dirty="0" smtClean="0">
                <a:cs typeface="Arial" pitchFamily="34" charset="0"/>
                <a:sym typeface="Symbol"/>
              </a:rPr>
              <a:t>But also suggests a very long wait before mass-6 </a:t>
            </a:r>
            <a:r>
              <a:rPr lang="en-US" sz="1800" b="1" i="1" dirty="0" err="1" smtClean="0">
                <a:cs typeface="Arial" pitchFamily="34" charset="0"/>
                <a:sym typeface="Symbol"/>
              </a:rPr>
              <a:t>antinuclei</a:t>
            </a:r>
            <a:r>
              <a:rPr lang="en-US" sz="1800" b="1" i="1" dirty="0" smtClean="0">
                <a:cs typeface="Arial" pitchFamily="34" charset="0"/>
                <a:sym typeface="Symbol"/>
              </a:rPr>
              <a:t> could be found in laboratory…</a:t>
            </a:r>
            <a:endParaRPr lang="en-US" sz="1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1" dirty="0">
                <a:solidFill>
                  <a:srgbClr val="0033CC"/>
                </a:solidFill>
                <a:latin typeface="Comic Sans MS" pitchFamily="66" charset="0"/>
              </a:rPr>
              <a:t>Unanticipated Intellectual </a:t>
            </a:r>
            <a:r>
              <a:rPr lang="en-US" b="1" dirty="0" smtClean="0">
                <a:solidFill>
                  <a:srgbClr val="0033CC"/>
                </a:solidFill>
                <a:latin typeface="Comic Sans MS" pitchFamily="66" charset="0"/>
              </a:rPr>
              <a:t>Connections</a:t>
            </a:r>
            <a:endParaRPr lang="en-US" b="1" dirty="0"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4164" y="547597"/>
            <a:ext cx="768959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</a:rPr>
              <a:t>RHIC results have established ties to other forefront science: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String Theory studies of black hole behavior led to prediction of quantum lower bound on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sym typeface="Symbol"/>
              </a:rPr>
              <a:t>/s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Ultra-cold atomic gases, at temperatures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19 orders of magnitude below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QGP, can also be “nearly perfect liquids”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Similar liquid behavior seen and studied in a number of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strongly correlated condensed matter systems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Symmetry-violating bubbles in QGP analogous to speculated cosmological origin of matter-antimatter imbalance in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universe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Power spectrum of flow analogous to power spectrum of cosmic microwave background, used to constrain baryon acoustic oscillations &amp; dark energy.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5166" y="4601029"/>
            <a:ext cx="3168510" cy="2256971"/>
          </a:xfrm>
          <a:prstGeom prst="rect">
            <a:avLst/>
          </a:prstGeom>
          <a:noFill/>
          <a:ln w="9525">
            <a:solidFill>
              <a:srgbClr val="0059FF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40" y="600268"/>
            <a:ext cx="1125538" cy="531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10" name="Group 9"/>
          <p:cNvGrpSpPr/>
          <p:nvPr/>
        </p:nvGrpSpPr>
        <p:grpSpPr>
          <a:xfrm>
            <a:off x="2541168" y="4716388"/>
            <a:ext cx="2608287" cy="2070479"/>
            <a:chOff x="3117956" y="4716388"/>
            <a:chExt cx="2608287" cy="2070479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7279" r="2615" b="5363"/>
            <a:stretch/>
          </p:blipFill>
          <p:spPr bwMode="auto">
            <a:xfrm>
              <a:off x="3162925" y="4723570"/>
              <a:ext cx="2563318" cy="206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8"/>
            <p:cNvSpPr txBox="1">
              <a:spLocks noChangeArrowheads="1"/>
            </p:cNvSpPr>
            <p:nvPr/>
          </p:nvSpPr>
          <p:spPr bwMode="auto">
            <a:xfrm>
              <a:off x="3117956" y="4716388"/>
              <a:ext cx="19560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1800" b="1" dirty="0">
                  <a:solidFill>
                    <a:schemeClr val="bg1"/>
                  </a:solidFill>
                </a:rPr>
                <a:t>Organic </a:t>
              </a:r>
              <a:r>
                <a:rPr lang="en-US" sz="1800" b="1" dirty="0" smtClean="0">
                  <a:solidFill>
                    <a:schemeClr val="bg1"/>
                  </a:solidFill>
                </a:rPr>
                <a:t>super-conductors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7810" y="5945652"/>
            <a:ext cx="173735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800" b="1" dirty="0"/>
              <a:t>Trapped ultra-cold atom clouds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6983" y="6057900"/>
            <a:ext cx="1228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CMB fluctuations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6026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4167657" y="3452366"/>
            <a:ext cx="4906009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D60093"/>
                </a:solidFill>
              </a:rPr>
              <a:t>Forward hadron production, sensitive to gluon density at low x, is suppressed in </a:t>
            </a:r>
            <a:r>
              <a:rPr lang="en-US" sz="1800" b="1" i="1" dirty="0" err="1">
                <a:solidFill>
                  <a:srgbClr val="D60093"/>
                </a:solidFill>
              </a:rPr>
              <a:t>d+Au</a:t>
            </a:r>
            <a:r>
              <a:rPr lang="en-US" sz="1800" b="1" i="1" dirty="0">
                <a:solidFill>
                  <a:srgbClr val="D60093"/>
                </a:solidFill>
              </a:rPr>
              <a:t> collisions @ RHIC, as seen in early BRAHMS </a:t>
            </a:r>
            <a:r>
              <a:rPr lang="en-US" sz="1800" b="1" i="1" dirty="0" smtClean="0">
                <a:solidFill>
                  <a:srgbClr val="D60093"/>
                </a:solidFill>
              </a:rPr>
              <a:t>results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0033CC"/>
                </a:solidFill>
              </a:rPr>
              <a:t>Forward di-hadron coincidences probe very asymmetric </a:t>
            </a:r>
            <a:r>
              <a:rPr lang="en-US" sz="1800" b="1" i="1" dirty="0" err="1">
                <a:solidFill>
                  <a:srgbClr val="0033CC"/>
                </a:solidFill>
              </a:rPr>
              <a:t>parton</a:t>
            </a:r>
            <a:r>
              <a:rPr lang="en-US" sz="1800" b="1" i="1" dirty="0">
                <a:solidFill>
                  <a:srgbClr val="0033CC"/>
                </a:solidFill>
              </a:rPr>
              <a:t> collisions, involving low-x gluon from one beam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D60093"/>
                </a:solidFill>
              </a:rPr>
              <a:t>In CGC regime, expect 2</a:t>
            </a:r>
            <a:r>
              <a:rPr lang="en-US" sz="1800" b="1" i="1" dirty="0">
                <a:solidFill>
                  <a:srgbClr val="D60093"/>
                </a:solidFill>
                <a:sym typeface="Symbol" pitchFamily="18" charset="2"/>
              </a:rPr>
              <a:t>2 </a:t>
            </a:r>
            <a:r>
              <a:rPr lang="en-US" sz="1800" b="1" i="1" dirty="0" err="1">
                <a:solidFill>
                  <a:srgbClr val="D60093"/>
                </a:solidFill>
                <a:sym typeface="Symbol" pitchFamily="18" charset="2"/>
              </a:rPr>
              <a:t>parton</a:t>
            </a:r>
            <a:r>
              <a:rPr lang="en-US" sz="1800" b="1" i="1" dirty="0">
                <a:solidFill>
                  <a:srgbClr val="D60093"/>
                </a:solidFill>
                <a:sym typeface="Symbol" pitchFamily="18" charset="2"/>
              </a:rPr>
              <a:t> scattering to be replaced by scattering from a coherent gluon field  “</a:t>
            </a:r>
            <a:r>
              <a:rPr lang="en-US" sz="1800" b="1" i="1" dirty="0" smtClean="0">
                <a:solidFill>
                  <a:srgbClr val="D60093"/>
                </a:solidFill>
                <a:sym typeface="Symbol" pitchFamily="18" charset="2"/>
              </a:rPr>
              <a:t>mono-jets,” consistent w/ new PHENIX (left) &amp; STAR results</a:t>
            </a:r>
            <a:endParaRPr lang="en-US" sz="1800" b="1" i="1" dirty="0">
              <a:solidFill>
                <a:srgbClr val="D60093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24783"/>
            <a:ext cx="9144000" cy="50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</a:rPr>
              <a:t>Cold QCD Matter: Do </a:t>
            </a: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  <a:sym typeface="Symbol"/>
              </a:rPr>
              <a:t>Gluon Densities Saturate?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3534" y="532262"/>
            <a:ext cx="2880132" cy="273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20" name="Group 19"/>
          <p:cNvGrpSpPr/>
          <p:nvPr/>
        </p:nvGrpSpPr>
        <p:grpSpPr>
          <a:xfrm>
            <a:off x="125039" y="509209"/>
            <a:ext cx="3317369" cy="2726357"/>
            <a:chOff x="153175" y="649889"/>
            <a:chExt cx="3317369" cy="2726357"/>
          </a:xfrm>
        </p:grpSpPr>
        <p:pic>
          <p:nvPicPr>
            <p:cNvPr id="3" name="Picture 7" descr="cteq-pdfs-10gev2-lin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175" y="649889"/>
              <a:ext cx="3317369" cy="2726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36"/>
            <p:cNvSpPr txBox="1">
              <a:spLocks noChangeArrowheads="1"/>
            </p:cNvSpPr>
            <p:nvPr/>
          </p:nvSpPr>
          <p:spPr bwMode="auto">
            <a:xfrm>
              <a:off x="445766" y="1285890"/>
              <a:ext cx="191760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/>
              <a:r>
                <a:rPr lang="en-US" sz="1400" b="1" dirty="0">
                  <a:solidFill>
                    <a:srgbClr val="FF0000"/>
                  </a:solidFill>
                </a:rPr>
                <a:t>Seen at light speed (as RHIC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beams  </a:t>
              </a:r>
              <a:r>
                <a:rPr lang="en-US" sz="1400" b="1" dirty="0">
                  <a:solidFill>
                    <a:srgbClr val="FF0000"/>
                  </a:solidFill>
                </a:rPr>
                <a:t>see each other), ordinary matter is dominated by gluons.</a:t>
              </a:r>
            </a:p>
          </p:txBody>
        </p:sp>
      </p:grpSp>
      <p:sp>
        <p:nvSpPr>
          <p:cNvPr id="21" name="TextBox 33"/>
          <p:cNvSpPr txBox="1">
            <a:spLocks noChangeArrowheads="1"/>
          </p:cNvSpPr>
          <p:nvPr/>
        </p:nvSpPr>
        <p:spPr bwMode="auto">
          <a:xfrm>
            <a:off x="321451" y="3230951"/>
            <a:ext cx="4250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Coherent </a:t>
            </a:r>
            <a:r>
              <a:rPr lang="en-US" sz="1800" b="1" i="1" dirty="0">
                <a:solidFill>
                  <a:srgbClr val="0033CC"/>
                </a:solidFill>
              </a:rPr>
              <a:t>effects in nuclei </a:t>
            </a:r>
            <a:r>
              <a:rPr lang="en-US" sz="1800" b="1" i="1" dirty="0">
                <a:solidFill>
                  <a:srgbClr val="0033CC"/>
                </a:solidFill>
                <a:sym typeface="Symbol"/>
              </a:rPr>
              <a:t> precocious onset of 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saturation</a:t>
            </a:r>
            <a:endParaRPr lang="en-US" sz="1800" b="1" i="1" dirty="0">
              <a:solidFill>
                <a:srgbClr val="0033CC"/>
              </a:solidFill>
              <a:sym typeface="Symbo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34592" y="478762"/>
            <a:ext cx="28828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Gluon densities must saturate @ low x &amp; moderate Q</a:t>
            </a:r>
            <a:r>
              <a:rPr lang="en-US" sz="1800" b="1" i="1" baseline="36000" dirty="0" smtClean="0">
                <a:solidFill>
                  <a:srgbClr val="0033CC"/>
                </a:solidFill>
              </a:rPr>
              <a:t>2</a:t>
            </a:r>
            <a:r>
              <a:rPr lang="en-US" sz="1800" b="1" i="1" dirty="0" smtClean="0">
                <a:solidFill>
                  <a:srgbClr val="0033CC"/>
                </a:solidFill>
              </a:rPr>
              <a:t> to avoid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unitarity</a:t>
            </a:r>
            <a:r>
              <a:rPr lang="en-US" sz="1800" b="1" i="1" dirty="0" smtClean="0">
                <a:solidFill>
                  <a:srgbClr val="0033CC"/>
                </a:solidFill>
              </a:rPr>
              <a:t> violation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D60093"/>
                </a:solidFill>
              </a:rPr>
              <a:t>Color Glass </a:t>
            </a:r>
            <a:r>
              <a:rPr lang="en-US" sz="1800" b="1" i="1" dirty="0" err="1">
                <a:solidFill>
                  <a:srgbClr val="D60093"/>
                </a:solidFill>
              </a:rPr>
              <a:t>Conden</a:t>
            </a:r>
            <a:r>
              <a:rPr lang="en-US" sz="1800" b="1" i="1" dirty="0">
                <a:solidFill>
                  <a:srgbClr val="D60093"/>
                </a:solidFill>
              </a:rPr>
              <a:t>-sate (CGC) regime has weak coupling but high gluon </a:t>
            </a:r>
            <a:r>
              <a:rPr lang="en-US" sz="1800" b="1" i="1" dirty="0" err="1" smtClean="0">
                <a:solidFill>
                  <a:srgbClr val="D60093"/>
                </a:solidFill>
              </a:rPr>
              <a:t>occu-pancy</a:t>
            </a:r>
            <a:r>
              <a:rPr lang="en-US" sz="1800" b="1" i="1" dirty="0" smtClean="0">
                <a:solidFill>
                  <a:srgbClr val="D60093"/>
                </a:solidFill>
              </a:rPr>
              <a:t> </a:t>
            </a:r>
            <a:r>
              <a:rPr lang="en-US" sz="1800" b="1" i="1" dirty="0" smtClean="0">
                <a:solidFill>
                  <a:srgbClr val="D60093"/>
                </a:solidFill>
                <a:sym typeface="Symbol"/>
              </a:rPr>
              <a:t> intense, ~classical gluon field</a:t>
            </a:r>
            <a:r>
              <a:rPr lang="en-US" sz="1800" b="1" i="1" dirty="0" smtClean="0">
                <a:solidFill>
                  <a:srgbClr val="D60093"/>
                </a:solidFill>
              </a:rPr>
              <a:t> </a:t>
            </a:r>
            <a:endParaRPr lang="en-US" sz="1800" b="1" i="1" dirty="0">
              <a:solidFill>
                <a:srgbClr val="D60093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3788" y="3857193"/>
            <a:ext cx="4263172" cy="3006865"/>
            <a:chOff x="984699" y="1579552"/>
            <a:chExt cx="3426115" cy="2579698"/>
          </a:xfrm>
        </p:grpSpPr>
        <p:pic>
          <p:nvPicPr>
            <p:cNvPr id="24" name="Picture 15" descr="phenix_forward_suppression_with_jps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8" r="8334"/>
            <a:stretch>
              <a:fillRect/>
            </a:stretch>
          </p:blipFill>
          <p:spPr bwMode="auto">
            <a:xfrm>
              <a:off x="1016155" y="1579552"/>
              <a:ext cx="3307813" cy="252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 bwMode="auto">
            <a:xfrm>
              <a:off x="1920875" y="3686175"/>
              <a:ext cx="2252663" cy="473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TextBox 32"/>
            <p:cNvSpPr txBox="1">
              <a:spLocks noChangeArrowheads="1"/>
            </p:cNvSpPr>
            <p:nvPr/>
          </p:nvSpPr>
          <p:spPr bwMode="auto">
            <a:xfrm>
              <a:off x="3781924" y="3639167"/>
              <a:ext cx="476678" cy="26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10</a:t>
              </a:r>
              <a:r>
                <a:rPr lang="en-US" sz="1400" baseline="36000">
                  <a:sym typeface="Symbol" pitchFamily="18" charset="2"/>
                </a:rPr>
                <a:t>1</a:t>
              </a:r>
              <a:endParaRPr lang="en-US" sz="1400"/>
            </a:p>
          </p:txBody>
        </p:sp>
        <p:sp>
          <p:nvSpPr>
            <p:cNvPr id="27" name="TextBox 33"/>
            <p:cNvSpPr txBox="1">
              <a:spLocks noChangeArrowheads="1"/>
            </p:cNvSpPr>
            <p:nvPr/>
          </p:nvSpPr>
          <p:spPr bwMode="auto">
            <a:xfrm>
              <a:off x="2851669" y="3638980"/>
              <a:ext cx="476678" cy="26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10</a:t>
              </a:r>
              <a:r>
                <a:rPr lang="en-US" sz="1400" baseline="36000">
                  <a:sym typeface="Symbol" pitchFamily="18" charset="2"/>
                </a:rPr>
                <a:t>2</a:t>
              </a:r>
              <a:endParaRPr lang="en-US" sz="1400"/>
            </a:p>
          </p:txBody>
        </p:sp>
        <p:sp>
          <p:nvSpPr>
            <p:cNvPr id="28" name="TextBox 34"/>
            <p:cNvSpPr txBox="1">
              <a:spLocks noChangeArrowheads="1"/>
            </p:cNvSpPr>
            <p:nvPr/>
          </p:nvSpPr>
          <p:spPr bwMode="auto">
            <a:xfrm>
              <a:off x="1914323" y="3642409"/>
              <a:ext cx="476678" cy="26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 dirty="0"/>
                <a:t>10</a:t>
              </a:r>
              <a:r>
                <a:rPr lang="en-US" sz="1400" baseline="36000" dirty="0">
                  <a:sym typeface="Symbol" pitchFamily="18" charset="2"/>
                </a:rPr>
                <a:t>3</a:t>
              </a:r>
              <a:endParaRPr lang="en-US" sz="1400" dirty="0"/>
            </a:p>
          </p:txBody>
        </p:sp>
        <p:sp>
          <p:nvSpPr>
            <p:cNvPr id="29" name="TextBox 30720"/>
            <p:cNvSpPr txBox="1">
              <a:spLocks noChangeArrowheads="1"/>
            </p:cNvSpPr>
            <p:nvPr/>
          </p:nvSpPr>
          <p:spPr bwMode="auto">
            <a:xfrm>
              <a:off x="1379468" y="3843404"/>
              <a:ext cx="3031346" cy="237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b="1" dirty="0"/>
                <a:t>Inferred momentum fraction of sampled gluons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016000" y="2079625"/>
              <a:ext cx="393700" cy="1258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TextBox 39"/>
            <p:cNvSpPr txBox="1">
              <a:spLocks noChangeArrowheads="1"/>
            </p:cNvSpPr>
            <p:nvPr/>
          </p:nvSpPr>
          <p:spPr bwMode="auto">
            <a:xfrm>
              <a:off x="1232432" y="2153128"/>
              <a:ext cx="347904" cy="26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 dirty="0"/>
                <a:t>1</a:t>
              </a:r>
            </a:p>
          </p:txBody>
        </p:sp>
        <p:sp>
          <p:nvSpPr>
            <p:cNvPr id="32" name="TextBox 40"/>
            <p:cNvSpPr txBox="1">
              <a:spLocks noChangeArrowheads="1"/>
            </p:cNvSpPr>
            <p:nvPr/>
          </p:nvSpPr>
          <p:spPr bwMode="auto">
            <a:xfrm>
              <a:off x="1142191" y="3055283"/>
              <a:ext cx="362686" cy="26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0.1</a:t>
              </a:r>
            </a:p>
          </p:txBody>
        </p:sp>
        <p:sp>
          <p:nvSpPr>
            <p:cNvPr id="33" name="TextBox 1"/>
            <p:cNvSpPr txBox="1">
              <a:spLocks noChangeArrowheads="1"/>
            </p:cNvSpPr>
            <p:nvPr/>
          </p:nvSpPr>
          <p:spPr bwMode="auto">
            <a:xfrm rot="16200000">
              <a:off x="152879" y="2550724"/>
              <a:ext cx="1886252" cy="222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b="1" dirty="0"/>
                <a:t>Hadron suppression factor</a:t>
              </a:r>
            </a:p>
          </p:txBody>
        </p:sp>
        <p:sp>
          <p:nvSpPr>
            <p:cNvPr id="34" name="TextBox 1"/>
            <p:cNvSpPr txBox="1">
              <a:spLocks noChangeArrowheads="1"/>
            </p:cNvSpPr>
            <p:nvPr/>
          </p:nvSpPr>
          <p:spPr bwMode="auto">
            <a:xfrm>
              <a:off x="1915067" y="3165377"/>
              <a:ext cx="1226702" cy="448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400" dirty="0">
                  <a:sym typeface="Symbol" pitchFamily="18" charset="2"/>
                </a:rPr>
                <a:t>s = 200 </a:t>
              </a:r>
              <a:r>
                <a:rPr lang="en-US" sz="1400" dirty="0" err="1">
                  <a:sym typeface="Symbol" pitchFamily="18" charset="2"/>
                </a:rPr>
                <a:t>GeV</a:t>
              </a:r>
              <a:r>
                <a:rPr lang="en-US" sz="1400" dirty="0">
                  <a:sym typeface="Symbol" pitchFamily="18" charset="2"/>
                </a:rPr>
                <a:t> </a:t>
              </a:r>
              <a:r>
                <a:rPr lang="en-US" sz="1400" dirty="0" err="1">
                  <a:sym typeface="Symbol" pitchFamily="18" charset="2"/>
                </a:rPr>
                <a:t>d+Au</a:t>
              </a:r>
              <a:r>
                <a:rPr lang="en-US" sz="1400" dirty="0">
                  <a:sym typeface="Symbol" pitchFamily="18" charset="2"/>
                </a:rPr>
                <a:t>/</a:t>
              </a:r>
              <a:r>
                <a:rPr lang="en-US" sz="1400" dirty="0" err="1">
                  <a:sym typeface="Symbol" pitchFamily="18" charset="2"/>
                </a:rPr>
                <a:t>p+p</a:t>
              </a:r>
              <a:endParaRPr lang="en-US" sz="1400" dirty="0"/>
            </a:p>
          </p:txBody>
        </p:sp>
        <p:sp>
          <p:nvSpPr>
            <p:cNvPr id="35" name="TextBox 2"/>
            <p:cNvSpPr txBox="1">
              <a:spLocks noChangeArrowheads="1"/>
            </p:cNvSpPr>
            <p:nvPr/>
          </p:nvSpPr>
          <p:spPr bwMode="auto">
            <a:xfrm>
              <a:off x="2356818" y="1718905"/>
              <a:ext cx="1828799" cy="290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100" dirty="0">
                  <a:solidFill>
                    <a:srgbClr val="FF0000"/>
                  </a:solidFill>
                </a:rPr>
                <a:t>h+</a:t>
              </a:r>
              <a:r>
                <a:rPr lang="en-US" sz="1100" dirty="0">
                  <a:solidFill>
                    <a:srgbClr val="FF0000"/>
                  </a:solidFill>
                  <a:sym typeface="Symbol" pitchFamily="18" charset="2"/>
                </a:rPr>
                <a:t></a:t>
              </a:r>
              <a:r>
                <a:rPr lang="en-US" sz="1100" baseline="36000" dirty="0">
                  <a:solidFill>
                    <a:srgbClr val="FF0000"/>
                  </a:solidFill>
                  <a:sym typeface="Symbol" pitchFamily="18" charset="2"/>
                </a:rPr>
                <a:t>0</a:t>
              </a:r>
              <a:r>
                <a:rPr lang="en-US" sz="1100" dirty="0">
                  <a:solidFill>
                    <a:srgbClr val="FF0000"/>
                  </a:solidFill>
                  <a:sym typeface="Symbol" pitchFamily="18" charset="2"/>
                </a:rPr>
                <a:t>, 60-88%, PHENIX Preliminary</a:t>
              </a:r>
            </a:p>
            <a:p>
              <a:pPr eaLnBrk="1" hangingPunct="1"/>
              <a:r>
                <a:rPr lang="en-US" sz="1100" dirty="0"/>
                <a:t>h+</a:t>
              </a:r>
              <a:r>
                <a:rPr lang="en-US" sz="1100" dirty="0">
                  <a:sym typeface="Symbol" pitchFamily="18" charset="2"/>
                </a:rPr>
                <a:t></a:t>
              </a:r>
              <a:r>
                <a:rPr lang="en-US" sz="1100" baseline="36000" dirty="0">
                  <a:sym typeface="Symbol" pitchFamily="18" charset="2"/>
                </a:rPr>
                <a:t>0</a:t>
              </a:r>
              <a:r>
                <a:rPr lang="en-US" sz="1100" dirty="0">
                  <a:sym typeface="Symbol" pitchFamily="18" charset="2"/>
                </a:rPr>
                <a:t>, 0-20%, PHENIX Preliminary</a:t>
              </a:r>
            </a:p>
          </p:txBody>
        </p:sp>
        <p:sp>
          <p:nvSpPr>
            <p:cNvPr id="36" name="TextBox 3"/>
            <p:cNvSpPr txBox="1">
              <a:spLocks noChangeArrowheads="1"/>
            </p:cNvSpPr>
            <p:nvPr/>
          </p:nvSpPr>
          <p:spPr bwMode="auto">
            <a:xfrm>
              <a:off x="1505874" y="1718478"/>
              <a:ext cx="852015" cy="237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FF"/>
                  </a:solidFill>
                </a:rPr>
                <a:t>J/</a:t>
              </a:r>
              <a:r>
                <a:rPr lang="en-US" sz="1200" dirty="0">
                  <a:solidFill>
                    <a:srgbClr val="0000FF"/>
                  </a:solidFill>
                  <a:sym typeface="Symbol" pitchFamily="18" charset="2"/>
                </a:rPr>
                <a:t>, 0-20%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1725613" y="1671638"/>
              <a:ext cx="46037" cy="8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935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24783"/>
            <a:ext cx="9144000" cy="50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</a:rPr>
              <a:t>Cold QCD Matter: Where is the Missing Proton Spin</a:t>
            </a: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  <a:sym typeface="Symbol"/>
              </a:rPr>
              <a:t>?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74337" y="532262"/>
            <a:ext cx="4346575" cy="2997200"/>
            <a:chOff x="4547166" y="876300"/>
            <a:chExt cx="4345940" cy="29972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7166" y="876300"/>
              <a:ext cx="4345940" cy="299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6"/>
            <p:cNvSpPr txBox="1">
              <a:spLocks noChangeArrowheads="1"/>
            </p:cNvSpPr>
            <p:nvPr/>
          </p:nvSpPr>
          <p:spPr bwMode="auto">
            <a:xfrm>
              <a:off x="4978764" y="3041534"/>
              <a:ext cx="16151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sz="1200">
                  <a:latin typeface="Arial" charset="0"/>
                  <a:cs typeface="Arial" charset="0"/>
                </a:rPr>
                <a:t>Black pts. = 2009 preliminary results</a:t>
              </a: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/>
          <a:stretch/>
        </p:blipFill>
        <p:spPr bwMode="auto">
          <a:xfrm>
            <a:off x="6160959" y="3418777"/>
            <a:ext cx="2863120" cy="341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520913" y="532262"/>
            <a:ext cx="4623086" cy="2862322"/>
            <a:chOff x="4520913" y="532262"/>
            <a:chExt cx="4623086" cy="2862322"/>
          </a:xfrm>
        </p:grpSpPr>
        <p:sp>
          <p:nvSpPr>
            <p:cNvPr id="9" name="TextBox 8"/>
            <p:cNvSpPr txBox="1"/>
            <p:nvPr/>
          </p:nvSpPr>
          <p:spPr>
            <a:xfrm>
              <a:off x="4520913" y="532262"/>
              <a:ext cx="462308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1800" b="1" i="1" dirty="0" smtClean="0">
                  <a:solidFill>
                    <a:srgbClr val="0033CC"/>
                  </a:solidFill>
                </a:rPr>
                <a:t>DIS </a:t>
              </a:r>
              <a:r>
                <a:rPr lang="en-US" sz="1800" b="1" i="1" dirty="0" smtClean="0">
                  <a:solidFill>
                    <a:srgbClr val="0033CC"/>
                  </a:solidFill>
                  <a:sym typeface="Symbol"/>
                </a:rPr>
                <a:t> only ~30% of spin from q spins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800" b="1" i="1" dirty="0" smtClean="0">
                  <a:solidFill>
                    <a:srgbClr val="D60093"/>
                  </a:solidFill>
                  <a:sym typeface="Symbol"/>
                </a:rPr>
                <a:t>RHIC spin program exploits </a:t>
              </a:r>
              <a:r>
                <a:rPr lang="en-US" sz="1800" b="1" i="1" dirty="0" err="1" smtClean="0">
                  <a:solidFill>
                    <a:srgbClr val="D60093"/>
                  </a:solidFill>
                  <a:sym typeface="Symbol"/>
                </a:rPr>
                <a:t>pQCD</a:t>
              </a:r>
              <a:r>
                <a:rPr lang="en-US" sz="1800" b="1" i="1" dirty="0" smtClean="0">
                  <a:solidFill>
                    <a:srgbClr val="D60093"/>
                  </a:solidFill>
                  <a:sym typeface="Symbol"/>
                </a:rPr>
                <a:t> interaction dominance in hard </a:t>
              </a:r>
              <a:r>
                <a:rPr lang="en-US" sz="1800" b="1" i="1" dirty="0" err="1" smtClean="0">
                  <a:solidFill>
                    <a:srgbClr val="D60093"/>
                  </a:solidFill>
                  <a:sym typeface="Symbol"/>
                </a:rPr>
                <a:t>p+p</a:t>
              </a:r>
              <a:r>
                <a:rPr lang="en-US" sz="1800" b="1" i="1" dirty="0" smtClean="0">
                  <a:solidFill>
                    <a:srgbClr val="D60093"/>
                  </a:solidFill>
                  <a:sym typeface="Symbol"/>
                </a:rPr>
                <a:t> collisions, with strong sensitivity to gluon </a:t>
              </a:r>
              <a:r>
                <a:rPr lang="en-US" sz="1800" b="1" i="1" dirty="0" err="1" smtClean="0">
                  <a:solidFill>
                    <a:srgbClr val="D60093"/>
                  </a:solidFill>
                  <a:sym typeface="Symbol"/>
                </a:rPr>
                <a:t>helicity</a:t>
              </a:r>
              <a:r>
                <a:rPr lang="en-US" sz="1800" b="1" i="1" dirty="0" smtClean="0">
                  <a:solidFill>
                    <a:srgbClr val="D60093"/>
                  </a:solidFill>
                  <a:sym typeface="Symbol"/>
                </a:rPr>
                <a:t> preference G(x)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800" b="1" i="1" dirty="0" smtClean="0">
                  <a:solidFill>
                    <a:srgbClr val="0033CC"/>
                  </a:solidFill>
                </a:rPr>
                <a:t>Best results so far from inclusive jet </a:t>
              </a:r>
              <a:r>
                <a:rPr lang="en-US" sz="1800" b="1" i="1" dirty="0" err="1" smtClean="0">
                  <a:solidFill>
                    <a:srgbClr val="0033CC"/>
                  </a:solidFill>
                </a:rPr>
                <a:t>prod’n</a:t>
              </a:r>
              <a:r>
                <a:rPr lang="en-US" sz="1800" b="1" i="1" dirty="0" smtClean="0">
                  <a:solidFill>
                    <a:srgbClr val="0033CC"/>
                  </a:solidFill>
                </a:rPr>
                <a:t> </a:t>
              </a:r>
              <a:r>
                <a:rPr lang="en-US" sz="1800" b="1" i="1" dirty="0" smtClean="0">
                  <a:solidFill>
                    <a:srgbClr val="0033CC"/>
                  </a:solidFill>
                  <a:sym typeface="Symbol"/>
                </a:rPr>
                <a:t>  G small &gt; 0, but </a:t>
              </a:r>
              <a:r>
                <a:rPr lang="en-US" sz="1800" b="1" i="1" dirty="0" err="1" smtClean="0">
                  <a:solidFill>
                    <a:srgbClr val="0033CC"/>
                  </a:solidFill>
                  <a:sym typeface="Symbol"/>
                </a:rPr>
                <a:t>extrapola-tion</a:t>
              </a:r>
              <a:r>
                <a:rPr lang="en-US" sz="1800" b="1" i="1" dirty="0" smtClean="0">
                  <a:solidFill>
                    <a:srgbClr val="0033CC"/>
                  </a:solidFill>
                  <a:sym typeface="Symbol"/>
                </a:rPr>
                <a:t> to x &lt; 0.05 highly uncertain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800" b="1" i="1" dirty="0" smtClean="0">
                  <a:solidFill>
                    <a:srgbClr val="D60093"/>
                  </a:solidFill>
                  <a:sym typeface="Symbol"/>
                </a:rPr>
                <a:t>Use W</a:t>
              </a:r>
              <a:r>
                <a:rPr lang="en-US" sz="1800" b="1" i="1" baseline="36000" dirty="0" smtClean="0">
                  <a:solidFill>
                    <a:srgbClr val="D60093"/>
                  </a:solidFill>
                  <a:sym typeface="Symbol"/>
                </a:rPr>
                <a:t></a:t>
              </a:r>
              <a:r>
                <a:rPr lang="en-US" sz="1800" b="1" i="1" dirty="0" smtClean="0">
                  <a:solidFill>
                    <a:srgbClr val="D60093"/>
                  </a:solidFill>
                  <a:sym typeface="Symbol"/>
                </a:rPr>
                <a:t> </a:t>
              </a:r>
              <a:r>
                <a:rPr lang="en-US" sz="1800" b="1" i="1" dirty="0" err="1" smtClean="0">
                  <a:solidFill>
                    <a:srgbClr val="D60093"/>
                  </a:solidFill>
                  <a:sym typeface="Symbol"/>
                </a:rPr>
                <a:t>prod’n</a:t>
              </a:r>
              <a:r>
                <a:rPr lang="en-US" sz="1800" b="1" i="1" dirty="0" smtClean="0">
                  <a:solidFill>
                    <a:srgbClr val="D60093"/>
                  </a:solidFill>
                  <a:sym typeface="Symbol"/>
                </a:rPr>
                <a:t> to cleanly probe </a:t>
              </a:r>
              <a:r>
                <a:rPr lang="en-US" sz="1800" b="1" i="1" dirty="0">
                  <a:solidFill>
                    <a:srgbClr val="D60093"/>
                  </a:solidFill>
                  <a:sym typeface="Symbol"/>
                </a:rPr>
                <a:t>u(x) </a:t>
              </a:r>
              <a:r>
                <a:rPr lang="en-US" sz="1800" b="1" i="1" dirty="0" smtClean="0">
                  <a:solidFill>
                    <a:srgbClr val="D60093"/>
                  </a:solidFill>
                  <a:sym typeface="Symbol"/>
                </a:rPr>
                <a:t>vs. d(x), sensitive to p </a:t>
              </a:r>
              <a:r>
                <a:rPr lang="en-US" sz="1800" b="1" i="1" dirty="0" err="1" smtClean="0">
                  <a:solidFill>
                    <a:srgbClr val="D60093"/>
                  </a:solidFill>
                  <a:sym typeface="Symbol"/>
                </a:rPr>
                <a:t>ral</a:t>
              </a:r>
              <a:r>
                <a:rPr lang="en-US" sz="1800" b="1" i="1" dirty="0" smtClean="0">
                  <a:solidFill>
                    <a:srgbClr val="D60093"/>
                  </a:solidFill>
                  <a:sym typeface="Symbol"/>
                </a:rPr>
                <a:t> structure </a:t>
              </a:r>
              <a:endParaRPr lang="en-US" sz="1800" b="1" i="1" dirty="0">
                <a:solidFill>
                  <a:srgbClr val="D60093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4931766" y="562242"/>
              <a:ext cx="37475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8231041" y="1165892"/>
              <a:ext cx="22235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D60093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8490316" y="1163917"/>
              <a:ext cx="22235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D60093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5442391" y="3066337"/>
              <a:ext cx="18737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D6009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8480416" y="2814987"/>
              <a:ext cx="18737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D6009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-26894" y="3486012"/>
            <a:ext cx="6279775" cy="3361777"/>
            <a:chOff x="-26894" y="3486012"/>
            <a:chExt cx="6279775" cy="3361777"/>
          </a:xfrm>
        </p:grpSpPr>
        <p:pic>
          <p:nvPicPr>
            <p:cNvPr id="6" name="Picture 2" descr="STAR_W_result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4" y="3801194"/>
              <a:ext cx="5822269" cy="3046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-26894" y="3486012"/>
              <a:ext cx="6279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rgbClr val="008000"/>
                  </a:solidFill>
                </a:rPr>
                <a:t>1st STAR and PHENIX W </a:t>
              </a:r>
              <a:r>
                <a:rPr lang="en-US" sz="1800" b="1" dirty="0" err="1" smtClean="0">
                  <a:solidFill>
                    <a:srgbClr val="008000"/>
                  </a:solidFill>
                </a:rPr>
                <a:t>asyms</a:t>
              </a:r>
              <a:r>
                <a:rPr lang="en-US" sz="1800" b="1" dirty="0" smtClean="0">
                  <a:solidFill>
                    <a:srgbClr val="008000"/>
                  </a:solidFill>
                </a:rPr>
                <a:t>. publ. in PRL106 (2011) </a:t>
              </a:r>
              <a:endParaRPr lang="en-US" sz="1800" b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40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95430" y="680112"/>
            <a:ext cx="8308923" cy="5486400"/>
          </a:xfrm>
        </p:spPr>
        <p:txBody>
          <a:bodyPr/>
          <a:lstStyle/>
          <a:p>
            <a:pPr marL="274320" lvl="1" indent="-27432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 smtClean="0"/>
              <a:t>How perfect is the near-perfect liquid, as </a:t>
            </a:r>
            <a:r>
              <a:rPr lang="en-US" sz="2000" dirty="0" err="1" smtClean="0"/>
              <a:t>fcn</a:t>
            </a:r>
            <a:r>
              <a:rPr lang="en-US" sz="2000" dirty="0" smtClean="0"/>
              <a:t>. </a:t>
            </a:r>
            <a:r>
              <a:rPr lang="en-US" sz="2000" dirty="0"/>
              <a:t>o</a:t>
            </a:r>
            <a:r>
              <a:rPr lang="en-US" sz="2000" dirty="0" smtClean="0"/>
              <a:t>f temp.? </a:t>
            </a:r>
          </a:p>
          <a:p>
            <a:pPr marL="285750"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 smtClean="0"/>
              <a:t>How do fluctuations (both initial density &amp; excited QCD vacuum) affect evolution of “mini-universe”?</a:t>
            </a:r>
          </a:p>
          <a:p>
            <a:pPr marL="285750"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 smtClean="0"/>
              <a:t>Is there a critical endpoint in the QCD phase diagram?</a:t>
            </a:r>
          </a:p>
          <a:p>
            <a:pPr marL="285750"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 smtClean="0">
                <a:sym typeface="Symbol" pitchFamily="18" charset="2"/>
              </a:rPr>
              <a:t>How do quarks and gluons lose energy in the QGP, as </a:t>
            </a:r>
            <a:r>
              <a:rPr lang="en-US" sz="2000" dirty="0" err="1" smtClean="0">
                <a:sym typeface="Symbol" pitchFamily="18" charset="2"/>
              </a:rPr>
              <a:t>fcn</a:t>
            </a:r>
            <a:r>
              <a:rPr lang="en-US" sz="2000" dirty="0" smtClean="0">
                <a:sym typeface="Symbol" pitchFamily="18" charset="2"/>
              </a:rPr>
              <a:t>. </a:t>
            </a:r>
            <a:r>
              <a:rPr lang="en-US" dirty="0">
                <a:sym typeface="Symbol" pitchFamily="18" charset="2"/>
              </a:rPr>
              <a:t>o</a:t>
            </a:r>
            <a:r>
              <a:rPr lang="en-US" sz="2000" dirty="0" smtClean="0">
                <a:sym typeface="Symbol" pitchFamily="18" charset="2"/>
              </a:rPr>
              <a:t>f </a:t>
            </a:r>
            <a:r>
              <a:rPr lang="en-US" sz="2000" dirty="0" smtClean="0">
                <a:sym typeface="Symbol" pitchFamily="18" charset="2"/>
              </a:rPr>
              <a:t>quark flavor (including </a:t>
            </a:r>
            <a:r>
              <a:rPr lang="en-US" sz="2000" dirty="0" err="1" smtClean="0">
                <a:sym typeface="Symbol" pitchFamily="18" charset="2"/>
              </a:rPr>
              <a:t>c,b</a:t>
            </a:r>
            <a:r>
              <a:rPr lang="en-US" sz="2000" dirty="0" smtClean="0">
                <a:sym typeface="Symbol" pitchFamily="18" charset="2"/>
              </a:rPr>
              <a:t>) and temperature? </a:t>
            </a:r>
            <a:endParaRPr lang="en-US" sz="2000" dirty="0" smtClean="0">
              <a:sym typeface="Symbol" pitchFamily="18" charset="2"/>
            </a:endParaRPr>
          </a:p>
          <a:p>
            <a:pPr marL="285750"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 smtClean="0">
                <a:sym typeface="Symbol" pitchFamily="18" charset="2"/>
              </a:rPr>
              <a:t>Where is the “missing” proton spin? </a:t>
            </a:r>
            <a:endParaRPr lang="en-US" sz="2000" dirty="0" smtClean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0" y="59960"/>
            <a:ext cx="9144000" cy="824459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2400" b="1" kern="0" dirty="0" smtClean="0">
                <a:solidFill>
                  <a:srgbClr val="042B7F"/>
                </a:solidFill>
                <a:latin typeface="Comic Sans MS" pitchFamily="66" charset="0"/>
                <a:ea typeface="+mj-ea"/>
                <a:cs typeface="+mj-cs"/>
              </a:rPr>
              <a:t>2</a:t>
            </a:r>
            <a:r>
              <a:rPr lang="en-US" sz="2400" b="1" kern="0" baseline="30000" dirty="0" smtClean="0">
                <a:solidFill>
                  <a:srgbClr val="042B7F"/>
                </a:solidFill>
                <a:latin typeface="Comic Sans MS" pitchFamily="66" charset="0"/>
                <a:ea typeface="+mj-ea"/>
                <a:cs typeface="+mj-cs"/>
              </a:rPr>
              <a:t>nd</a:t>
            </a:r>
            <a:r>
              <a:rPr lang="en-US" sz="2400" b="1" kern="0" dirty="0" smtClean="0">
                <a:solidFill>
                  <a:srgbClr val="042B7F"/>
                </a:solidFill>
                <a:latin typeface="Comic Sans MS" pitchFamily="66" charset="0"/>
                <a:ea typeface="+mj-ea"/>
                <a:cs typeface="+mj-cs"/>
              </a:rPr>
              <a:t> Decade: Exploit </a:t>
            </a:r>
            <a:r>
              <a:rPr lang="en-US" sz="2400" b="1" kern="0" dirty="0" smtClean="0">
                <a:solidFill>
                  <a:srgbClr val="042B7F"/>
                </a:solidFill>
                <a:latin typeface="Comic Sans MS" pitchFamily="66" charset="0"/>
                <a:ea typeface="+mj-ea"/>
                <a:cs typeface="+mj-cs"/>
                <a:sym typeface="Symbol"/>
              </a:rPr>
              <a:t>s</a:t>
            </a:r>
            <a:r>
              <a:rPr lang="en-US" sz="2400" b="1" kern="0" dirty="0" smtClean="0">
                <a:solidFill>
                  <a:srgbClr val="042B7F"/>
                </a:solidFill>
                <a:latin typeface="Comic Sans MS" pitchFamily="66" charset="0"/>
                <a:ea typeface="+mj-ea"/>
                <a:cs typeface="+mj-cs"/>
              </a:rPr>
              <a:t> “Sweet Spot” + RHIC’s Versatility and Upgrades for Quantification &amp; Further Discoveries</a:t>
            </a:r>
            <a:endParaRPr lang="en-US" sz="2400" b="1" kern="0" dirty="0">
              <a:solidFill>
                <a:srgbClr val="042B7F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3744568"/>
            <a:ext cx="4038600" cy="3113432"/>
            <a:chOff x="2438400" y="2661721"/>
            <a:chExt cx="4222750" cy="3205679"/>
          </a:xfrm>
        </p:grpSpPr>
        <p:grpSp>
          <p:nvGrpSpPr>
            <p:cNvPr id="30" name="Group 10"/>
            <p:cNvGrpSpPr>
              <a:grpSpLocks/>
            </p:cNvGrpSpPr>
            <p:nvPr/>
          </p:nvGrpSpPr>
          <p:grpSpPr bwMode="auto">
            <a:xfrm>
              <a:off x="2438400" y="2753968"/>
              <a:ext cx="4222750" cy="3113432"/>
              <a:chOff x="2330450" y="2677768"/>
              <a:chExt cx="4222750" cy="3113432"/>
            </a:xfrm>
          </p:grpSpPr>
          <p:sp>
            <p:nvSpPr>
              <p:cNvPr id="36" name="Rectangle 7"/>
              <p:cNvSpPr>
                <a:spLocks noChangeArrowheads="1"/>
              </p:cNvSpPr>
              <p:nvPr/>
            </p:nvSpPr>
            <p:spPr bwMode="auto">
              <a:xfrm>
                <a:off x="3352800" y="5102225"/>
                <a:ext cx="3200400" cy="198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700">
                    <a:solidFill>
                      <a:srgbClr val="000000"/>
                    </a:solidFill>
                    <a:latin typeface="Verdana" pitchFamily="34" charset="0"/>
                  </a:rPr>
                  <a:t>Figure from: </a:t>
                </a:r>
                <a:r>
                  <a:rPr lang="en-US" sz="700">
                    <a:latin typeface="Verdana" pitchFamily="34" charset="0"/>
                  </a:rPr>
                  <a:t>Kolb, P. &amp; Heinz, U. in </a:t>
                </a:r>
                <a:r>
                  <a:rPr lang="en-US" sz="700" i="1"/>
                  <a:t>Quark</a:t>
                </a:r>
                <a:r>
                  <a:rPr lang="en-US" altLang="en-US" sz="700" i="1"/>
                  <a:t>ﾐ</a:t>
                </a:r>
                <a:r>
                  <a:rPr lang="en-US" sz="700" i="1"/>
                  <a:t>Gluon Plasma 3</a:t>
                </a:r>
                <a:endParaRPr lang="en-US" i="1"/>
              </a:p>
            </p:txBody>
          </p:sp>
          <p:sp>
            <p:nvSpPr>
              <p:cNvPr id="37" name="Rectangle 8"/>
              <p:cNvSpPr>
                <a:spLocks noChangeArrowheads="1"/>
              </p:cNvSpPr>
              <p:nvPr/>
            </p:nvSpPr>
            <p:spPr bwMode="auto">
              <a:xfrm>
                <a:off x="3532188" y="5453063"/>
                <a:ext cx="2147887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temperature, </a:t>
                </a:r>
                <a:r>
                  <a:rPr lang="en-US" sz="1600" i="1"/>
                  <a:t>T [MeV]</a:t>
                </a:r>
                <a:endParaRPr lang="en-US" sz="1600"/>
              </a:p>
            </p:txBody>
          </p:sp>
          <p:sp>
            <p:nvSpPr>
              <p:cNvPr id="38" name="Rectangle 9"/>
              <p:cNvSpPr>
                <a:spLocks noChangeArrowheads="1"/>
              </p:cNvSpPr>
              <p:nvPr/>
            </p:nvSpPr>
            <p:spPr bwMode="auto">
              <a:xfrm rot="-5400000">
                <a:off x="1154906" y="3906044"/>
                <a:ext cx="2687638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600"/>
                  <a:t>scaled energy density, </a:t>
                </a:r>
                <a:r>
                  <a:rPr lang="en-US" sz="1600" i="1">
                    <a:sym typeface="Symbol" pitchFamily="18" charset="2"/>
                  </a:rPr>
                  <a:t></a:t>
                </a:r>
                <a:r>
                  <a:rPr lang="en-US" sz="1600" i="1"/>
                  <a:t>/T</a:t>
                </a:r>
                <a:r>
                  <a:rPr lang="en-US" sz="1600" i="1" baseline="30000"/>
                  <a:t>4</a:t>
                </a:r>
                <a:endParaRPr lang="en-US" sz="1600"/>
              </a:p>
            </p:txBody>
          </p:sp>
          <p:pic>
            <p:nvPicPr>
              <p:cNvPr id="39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482" y="2677768"/>
                <a:ext cx="3543300" cy="286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4114800" y="4876800"/>
                <a:ext cx="13716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Rectangle 15"/>
              <p:cNvSpPr>
                <a:spLocks noChangeArrowheads="1"/>
              </p:cNvSpPr>
              <p:nvPr/>
            </p:nvSpPr>
            <p:spPr bwMode="auto">
              <a:xfrm rot="5400000">
                <a:off x="5101542" y="4069287"/>
                <a:ext cx="228879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000000"/>
                    </a:solidFill>
                  </a:rPr>
                  <a:t>F. Karsch,  arXiv:0711.0656 [hep-lat]</a:t>
                </a:r>
                <a:endParaRPr lang="en-US" sz="1600">
                  <a:solidFill>
                    <a:srgbClr val="000000"/>
                  </a:solidFill>
                  <a:latin typeface="Courier" pitchFamily="-106" charset="0"/>
                </a:endParaRPr>
              </a:p>
            </p:txBody>
          </p:sp>
        </p:grpSp>
        <p:sp>
          <p:nvSpPr>
            <p:cNvPr id="31" name="Freeform 14"/>
            <p:cNvSpPr>
              <a:spLocks noChangeArrowheads="1"/>
            </p:cNvSpPr>
            <p:nvPr/>
          </p:nvSpPr>
          <p:spPr bwMode="auto">
            <a:xfrm rot="21433898">
              <a:off x="3095844" y="3019466"/>
              <a:ext cx="508000" cy="2225398"/>
            </a:xfrm>
            <a:custGeom>
              <a:avLst/>
              <a:gdLst>
                <a:gd name="T0" fmla="*/ 0 w 584200"/>
                <a:gd name="T1" fmla="*/ 2628900 h 2628900"/>
                <a:gd name="T2" fmla="*/ 126283 w 584200"/>
                <a:gd name="T3" fmla="*/ 2527300 h 2628900"/>
                <a:gd name="T4" fmla="*/ 195738 w 584200"/>
                <a:gd name="T5" fmla="*/ 2286000 h 2628900"/>
                <a:gd name="T6" fmla="*/ 220995 w 584200"/>
                <a:gd name="T7" fmla="*/ 1765300 h 2628900"/>
                <a:gd name="T8" fmla="*/ 252565 w 584200"/>
                <a:gd name="T9" fmla="*/ 1054100 h 2628900"/>
                <a:gd name="T10" fmla="*/ 290450 w 584200"/>
                <a:gd name="T11" fmla="*/ 0 h 26289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4200"/>
                <a:gd name="T19" fmla="*/ 0 h 2628900"/>
                <a:gd name="T20" fmla="*/ 584200 w 584200"/>
                <a:gd name="T21" fmla="*/ 2628900 h 26289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4200" h="2628900">
                  <a:moveTo>
                    <a:pt x="0" y="2628900"/>
                  </a:moveTo>
                  <a:cubicBezTo>
                    <a:pt x="94191" y="2606675"/>
                    <a:pt x="188383" y="2584450"/>
                    <a:pt x="254000" y="2527300"/>
                  </a:cubicBezTo>
                  <a:cubicBezTo>
                    <a:pt x="319617" y="2470150"/>
                    <a:pt x="361950" y="2413000"/>
                    <a:pt x="393700" y="2286000"/>
                  </a:cubicBezTo>
                  <a:cubicBezTo>
                    <a:pt x="425450" y="2159000"/>
                    <a:pt x="425450" y="1970617"/>
                    <a:pt x="444500" y="1765300"/>
                  </a:cubicBezTo>
                  <a:cubicBezTo>
                    <a:pt x="463550" y="1559983"/>
                    <a:pt x="484717" y="1348317"/>
                    <a:pt x="508000" y="1054100"/>
                  </a:cubicBezTo>
                  <a:cubicBezTo>
                    <a:pt x="531283" y="759883"/>
                    <a:pt x="584200" y="0"/>
                    <a:pt x="58420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19"/>
            <p:cNvSpPr txBox="1">
              <a:spLocks noChangeArrowheads="1"/>
            </p:cNvSpPr>
            <p:nvPr/>
          </p:nvSpPr>
          <p:spPr bwMode="auto">
            <a:xfrm rot="16200000">
              <a:off x="2094731" y="3745888"/>
              <a:ext cx="24761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1400" dirty="0">
                  <a:solidFill>
                    <a:srgbClr val="FF0000"/>
                  </a:solidFill>
                </a:rPr>
                <a:t>Hadron </a:t>
              </a:r>
              <a:r>
                <a:rPr lang="en-US" sz="1400" dirty="0" smtClean="0">
                  <a:solidFill>
                    <a:srgbClr val="FF0000"/>
                  </a:solidFill>
                </a:rPr>
                <a:t>Gas: maximum </a:t>
              </a:r>
              <a:r>
                <a:rPr lang="en-US" sz="1400" dirty="0">
                  <a:solidFill>
                    <a:srgbClr val="FF0000"/>
                  </a:solidFill>
                </a:rPr>
                <a:t>T</a:t>
              </a:r>
            </a:p>
          </p:txBody>
        </p:sp>
        <p:grpSp>
          <p:nvGrpSpPr>
            <p:cNvPr id="33" name="Group 26"/>
            <p:cNvGrpSpPr>
              <a:grpSpLocks/>
            </p:cNvGrpSpPr>
            <p:nvPr/>
          </p:nvGrpSpPr>
          <p:grpSpPr bwMode="auto">
            <a:xfrm>
              <a:off x="3501198" y="4572000"/>
              <a:ext cx="1559753" cy="731560"/>
              <a:chOff x="7086599" y="4419600"/>
              <a:chExt cx="1646404" cy="732086"/>
            </a:xfrm>
          </p:grpSpPr>
          <p:sp>
            <p:nvSpPr>
              <p:cNvPr id="34" name="Left Brace 23"/>
              <p:cNvSpPr>
                <a:spLocks/>
              </p:cNvSpPr>
              <p:nvPr/>
            </p:nvSpPr>
            <p:spPr bwMode="auto">
              <a:xfrm rot="-5400000">
                <a:off x="7581899" y="3924300"/>
                <a:ext cx="304800" cy="1295400"/>
              </a:xfrm>
              <a:prstGeom prst="leftBrace">
                <a:avLst>
                  <a:gd name="adj1" fmla="val 8343"/>
                  <a:gd name="adj2" fmla="val 50000"/>
                </a:avLst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25"/>
              <p:cNvSpPr txBox="1">
                <a:spLocks noChangeArrowheads="1"/>
              </p:cNvSpPr>
              <p:nvPr/>
            </p:nvSpPr>
            <p:spPr bwMode="auto">
              <a:xfrm>
                <a:off x="7163602" y="4676001"/>
                <a:ext cx="1569401" cy="475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sz="1200" b="1" dirty="0"/>
                  <a:t>Region Covered by RHIC</a:t>
                </a:r>
              </a:p>
            </p:txBody>
          </p:sp>
        </p:grpSp>
      </p:grpSp>
      <p:pic>
        <p:nvPicPr>
          <p:cNvPr id="42" name="Picture 41"/>
          <p:cNvPicPr>
            <a:picLocks noChangeAspect="1" noChangeArrowheads="1"/>
          </p:cNvPicPr>
          <p:nvPr/>
        </p:nvPicPr>
        <p:blipFill rotWithShape="1">
          <a:blip r:embed="rId4" cstate="print"/>
          <a:srcRect l="24270" t="22486" r="30353" b="17045"/>
          <a:stretch/>
        </p:blipFill>
        <p:spPr bwMode="auto">
          <a:xfrm>
            <a:off x="5545115" y="3999096"/>
            <a:ext cx="3598885" cy="288871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-4583" y="2808457"/>
            <a:ext cx="4726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800" b="1" i="1" dirty="0">
                <a:solidFill>
                  <a:srgbClr val="0033CC"/>
                </a:solidFill>
                <a:cs typeface="Arial" pitchFamily="34" charset="0"/>
              </a:rPr>
              <a:t>Degrees of freedom and behavior of QCD matter change rapidly at QGP transition, but approach </a:t>
            </a:r>
            <a:r>
              <a:rPr lang="en-US" sz="1800" b="1" i="1" dirty="0" err="1">
                <a:solidFill>
                  <a:srgbClr val="0033CC"/>
                </a:solidFill>
                <a:cs typeface="Arial" pitchFamily="34" charset="0"/>
              </a:rPr>
              <a:t>asymptopia</a:t>
            </a:r>
            <a:r>
              <a:rPr lang="en-US" sz="1800" b="1" i="1" dirty="0">
                <a:solidFill>
                  <a:srgbClr val="0033CC"/>
                </a:solidFill>
                <a:cs typeface="Arial" pitchFamily="34" charset="0"/>
              </a:rPr>
              <a:t> very slowly above critical temperature.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572001" y="2798767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Wingdings" pitchFamily="2" charset="2"/>
              <a:buChar char="§"/>
            </a:pPr>
            <a:r>
              <a:rPr lang="en-US" sz="1800" b="1" i="1" dirty="0" smtClean="0">
                <a:solidFill>
                  <a:srgbClr val="D60093"/>
                </a:solidFill>
                <a:cs typeface="Arial" pitchFamily="34" charset="0"/>
              </a:rPr>
              <a:t>Understanding </a:t>
            </a:r>
            <a:r>
              <a:rPr lang="en-US" sz="1800" b="1" i="1" dirty="0" err="1" smtClean="0">
                <a:solidFill>
                  <a:srgbClr val="D60093"/>
                </a:solidFill>
                <a:cs typeface="Arial" pitchFamily="34" charset="0"/>
              </a:rPr>
              <a:t>parton</a:t>
            </a:r>
            <a:r>
              <a:rPr lang="en-US" sz="1800" b="1" i="1" dirty="0" smtClean="0">
                <a:solidFill>
                  <a:srgbClr val="D60093"/>
                </a:solidFill>
                <a:cs typeface="Arial" pitchFamily="34" charset="0"/>
              </a:rPr>
              <a:t> E loss requires comparison of jet quenching characteristics @ LHC vs. RHIC </a:t>
            </a:r>
            <a:r>
              <a:rPr lang="en-US" sz="1800" b="1" i="1" dirty="0" smtClean="0">
                <a:solidFill>
                  <a:srgbClr val="D60093"/>
                </a:solidFill>
                <a:cs typeface="Arial" pitchFamily="34" charset="0"/>
                <a:sym typeface="Symbol"/>
              </a:rPr>
              <a:t> need PHENIX central upgrade</a:t>
            </a:r>
            <a:endParaRPr lang="en-US" sz="1800" b="1" i="1" dirty="0">
              <a:solidFill>
                <a:srgbClr val="D60093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78" name="Group 3"/>
          <p:cNvGrpSpPr>
            <a:grpSpLocks noChangeAspect="1"/>
          </p:cNvGrpSpPr>
          <p:nvPr/>
        </p:nvGrpSpPr>
        <p:grpSpPr bwMode="auto">
          <a:xfrm>
            <a:off x="533400" y="406400"/>
            <a:ext cx="8051800" cy="4614863"/>
            <a:chOff x="864" y="1440"/>
            <a:chExt cx="10512" cy="6025"/>
          </a:xfrm>
        </p:grpSpPr>
        <p:sp>
          <p:nvSpPr>
            <p:cNvPr id="229379" name="AutoShape 72"/>
            <p:cNvSpPr>
              <a:spLocks noChangeAspect="1" noChangeArrowheads="1" noTextEdit="1"/>
            </p:cNvSpPr>
            <p:nvPr/>
          </p:nvSpPr>
          <p:spPr bwMode="auto">
            <a:xfrm>
              <a:off x="864" y="1440"/>
              <a:ext cx="10512" cy="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2938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1" b="17455"/>
            <a:stretch>
              <a:fillRect/>
            </a:stretch>
          </p:blipFill>
          <p:spPr bwMode="auto">
            <a:xfrm>
              <a:off x="924" y="1556"/>
              <a:ext cx="10452" cy="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9381" name="Oval 3"/>
            <p:cNvSpPr>
              <a:spLocks noChangeArrowheads="1"/>
            </p:cNvSpPr>
            <p:nvPr/>
          </p:nvSpPr>
          <p:spPr bwMode="auto">
            <a:xfrm>
              <a:off x="1969" y="1785"/>
              <a:ext cx="9059" cy="1916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6751" tIns="33376" rIns="66751" bIns="33376" anchor="ctr"/>
            <a:lstStyle/>
            <a:p>
              <a:endParaRPr lang="en-US"/>
            </a:p>
          </p:txBody>
        </p:sp>
        <p:sp>
          <p:nvSpPr>
            <p:cNvPr id="229382" name="Oval 4"/>
            <p:cNvSpPr>
              <a:spLocks noChangeArrowheads="1"/>
            </p:cNvSpPr>
            <p:nvPr/>
          </p:nvSpPr>
          <p:spPr bwMode="auto">
            <a:xfrm>
              <a:off x="1969" y="1821"/>
              <a:ext cx="9059" cy="1916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6751" tIns="33376" rIns="66751" bIns="33376" anchor="ctr"/>
            <a:lstStyle/>
            <a:p>
              <a:endParaRPr lang="en-US"/>
            </a:p>
          </p:txBody>
        </p:sp>
        <p:sp>
          <p:nvSpPr>
            <p:cNvPr id="229383" name="Line 5"/>
            <p:cNvSpPr>
              <a:spLocks noChangeShapeType="1"/>
            </p:cNvSpPr>
            <p:nvPr/>
          </p:nvSpPr>
          <p:spPr bwMode="auto">
            <a:xfrm flipH="1">
              <a:off x="4582" y="3963"/>
              <a:ext cx="349" cy="52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84" name="Line 6"/>
            <p:cNvSpPr>
              <a:spLocks noChangeShapeType="1"/>
            </p:cNvSpPr>
            <p:nvPr/>
          </p:nvSpPr>
          <p:spPr bwMode="auto">
            <a:xfrm>
              <a:off x="4582" y="4485"/>
              <a:ext cx="87" cy="61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85" name="Arc 7"/>
            <p:cNvSpPr>
              <a:spLocks/>
            </p:cNvSpPr>
            <p:nvPr/>
          </p:nvSpPr>
          <p:spPr bwMode="auto">
            <a:xfrm>
              <a:off x="4582" y="3615"/>
              <a:ext cx="349" cy="3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5386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873"/>
                    <a:pt x="21487" y="24143"/>
                    <a:pt x="21263" y="25396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873"/>
                    <a:pt x="21487" y="24143"/>
                    <a:pt x="21263" y="2539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9387" name="Line 9"/>
            <p:cNvSpPr>
              <a:spLocks noChangeShapeType="1"/>
            </p:cNvSpPr>
            <p:nvPr/>
          </p:nvSpPr>
          <p:spPr bwMode="auto">
            <a:xfrm rot="20365824" flipH="1">
              <a:off x="2381" y="4873"/>
              <a:ext cx="267" cy="153"/>
            </a:xfrm>
            <a:prstGeom prst="line">
              <a:avLst/>
            </a:prstGeom>
            <a:noFill/>
            <a:ln w="25400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88" name="Line 10"/>
            <p:cNvSpPr>
              <a:spLocks noChangeShapeType="1"/>
            </p:cNvSpPr>
            <p:nvPr/>
          </p:nvSpPr>
          <p:spPr bwMode="auto">
            <a:xfrm>
              <a:off x="1242" y="4467"/>
              <a:ext cx="838" cy="37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89" name="Line 11"/>
            <p:cNvSpPr>
              <a:spLocks noChangeShapeType="1"/>
            </p:cNvSpPr>
            <p:nvPr/>
          </p:nvSpPr>
          <p:spPr bwMode="auto">
            <a:xfrm rot="855002" flipV="1">
              <a:off x="2085" y="4751"/>
              <a:ext cx="31" cy="9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90" name="Line 12"/>
            <p:cNvSpPr>
              <a:spLocks noChangeShapeType="1"/>
            </p:cNvSpPr>
            <p:nvPr/>
          </p:nvSpPr>
          <p:spPr bwMode="auto">
            <a:xfrm>
              <a:off x="2143" y="4746"/>
              <a:ext cx="0" cy="0"/>
            </a:xfrm>
            <a:prstGeom prst="line">
              <a:avLst/>
            </a:prstGeom>
            <a:noFill/>
            <a:ln w="9525">
              <a:solidFill>
                <a:srgbClr val="322F3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91" name="Line 13"/>
            <p:cNvSpPr>
              <a:spLocks noChangeShapeType="1"/>
            </p:cNvSpPr>
            <p:nvPr/>
          </p:nvSpPr>
          <p:spPr bwMode="auto">
            <a:xfrm rot="855002" flipV="1">
              <a:off x="1094" y="4422"/>
              <a:ext cx="173" cy="14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92" name="Line 14"/>
            <p:cNvSpPr>
              <a:spLocks noChangeShapeType="1"/>
            </p:cNvSpPr>
            <p:nvPr/>
          </p:nvSpPr>
          <p:spPr bwMode="auto">
            <a:xfrm rot="855002" flipV="1">
              <a:off x="975" y="4362"/>
              <a:ext cx="172" cy="14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93" name="Line 15"/>
            <p:cNvSpPr>
              <a:spLocks noChangeShapeType="1"/>
            </p:cNvSpPr>
            <p:nvPr/>
          </p:nvSpPr>
          <p:spPr bwMode="auto">
            <a:xfrm rot="-741322">
              <a:off x="975" y="4466"/>
              <a:ext cx="105" cy="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94" name="Line 16"/>
            <p:cNvSpPr>
              <a:spLocks noChangeShapeType="1"/>
            </p:cNvSpPr>
            <p:nvPr/>
          </p:nvSpPr>
          <p:spPr bwMode="auto">
            <a:xfrm rot="-369779">
              <a:off x="1152" y="4372"/>
              <a:ext cx="126" cy="8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95" name="Line 17"/>
            <p:cNvSpPr>
              <a:spLocks noChangeShapeType="1"/>
            </p:cNvSpPr>
            <p:nvPr/>
          </p:nvSpPr>
          <p:spPr bwMode="auto">
            <a:xfrm rot="344547">
              <a:off x="2103" y="4807"/>
              <a:ext cx="31" cy="393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96" name="Line 18"/>
            <p:cNvSpPr>
              <a:spLocks noChangeShapeType="1"/>
            </p:cNvSpPr>
            <p:nvPr/>
          </p:nvSpPr>
          <p:spPr bwMode="auto">
            <a:xfrm>
              <a:off x="2114" y="5198"/>
              <a:ext cx="116" cy="15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97" name="Line 19"/>
            <p:cNvSpPr>
              <a:spLocks noChangeShapeType="1"/>
            </p:cNvSpPr>
            <p:nvPr/>
          </p:nvSpPr>
          <p:spPr bwMode="auto">
            <a:xfrm>
              <a:off x="2230" y="5356"/>
              <a:ext cx="1220" cy="871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98" name="Line 20"/>
            <p:cNvSpPr>
              <a:spLocks noChangeShapeType="1"/>
            </p:cNvSpPr>
            <p:nvPr/>
          </p:nvSpPr>
          <p:spPr bwMode="auto">
            <a:xfrm>
              <a:off x="3450" y="6227"/>
              <a:ext cx="348" cy="175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99" name="Line 21"/>
            <p:cNvSpPr>
              <a:spLocks noChangeShapeType="1"/>
            </p:cNvSpPr>
            <p:nvPr/>
          </p:nvSpPr>
          <p:spPr bwMode="auto">
            <a:xfrm>
              <a:off x="3798" y="6402"/>
              <a:ext cx="3659" cy="174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00" name="Line 22"/>
            <p:cNvSpPr>
              <a:spLocks noChangeShapeType="1"/>
            </p:cNvSpPr>
            <p:nvPr/>
          </p:nvSpPr>
          <p:spPr bwMode="auto">
            <a:xfrm flipH="1">
              <a:off x="7369" y="6576"/>
              <a:ext cx="88" cy="126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01" name="Rectangle 23"/>
            <p:cNvSpPr>
              <a:spLocks noChangeArrowheads="1"/>
            </p:cNvSpPr>
            <p:nvPr/>
          </p:nvSpPr>
          <p:spPr bwMode="auto">
            <a:xfrm rot="183840">
              <a:off x="6149" y="6576"/>
              <a:ext cx="349" cy="8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lIns="66751" tIns="33376" rIns="66751" bIns="33376" anchor="ctr"/>
            <a:lstStyle/>
            <a:p>
              <a:endParaRPr lang="en-US"/>
            </a:p>
          </p:txBody>
        </p:sp>
        <p:sp>
          <p:nvSpPr>
            <p:cNvPr id="229402" name="Rectangle 24"/>
            <p:cNvSpPr>
              <a:spLocks noChangeArrowheads="1"/>
            </p:cNvSpPr>
            <p:nvPr/>
          </p:nvSpPr>
          <p:spPr bwMode="auto">
            <a:xfrm rot="183840">
              <a:off x="6760" y="6618"/>
              <a:ext cx="348" cy="8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lIns="66751" tIns="33376" rIns="66751" bIns="33376" anchor="ctr"/>
            <a:lstStyle/>
            <a:p>
              <a:endParaRPr lang="en-US"/>
            </a:p>
          </p:txBody>
        </p:sp>
        <p:sp>
          <p:nvSpPr>
            <p:cNvPr id="229403" name="Line 25"/>
            <p:cNvSpPr>
              <a:spLocks noChangeShapeType="1"/>
            </p:cNvSpPr>
            <p:nvPr/>
          </p:nvSpPr>
          <p:spPr bwMode="auto">
            <a:xfrm rot="216884" flipH="1">
              <a:off x="7108" y="6681"/>
              <a:ext cx="293" cy="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04" name="Line 26"/>
            <p:cNvSpPr>
              <a:spLocks noChangeShapeType="1"/>
            </p:cNvSpPr>
            <p:nvPr/>
          </p:nvSpPr>
          <p:spPr bwMode="auto">
            <a:xfrm rot="216884" flipH="1">
              <a:off x="6498" y="6629"/>
              <a:ext cx="175" cy="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05" name="Line 27"/>
            <p:cNvSpPr>
              <a:spLocks noChangeShapeType="1"/>
            </p:cNvSpPr>
            <p:nvPr/>
          </p:nvSpPr>
          <p:spPr bwMode="auto">
            <a:xfrm rot="216884" flipH="1">
              <a:off x="6675" y="6573"/>
              <a:ext cx="87" cy="86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06" name="Line 28"/>
            <p:cNvSpPr>
              <a:spLocks noChangeShapeType="1"/>
            </p:cNvSpPr>
            <p:nvPr/>
          </p:nvSpPr>
          <p:spPr bwMode="auto">
            <a:xfrm rot="274163" flipH="1">
              <a:off x="6760" y="6582"/>
              <a:ext cx="435" cy="11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07" name="Line 29"/>
            <p:cNvSpPr>
              <a:spLocks noChangeShapeType="1"/>
            </p:cNvSpPr>
            <p:nvPr/>
          </p:nvSpPr>
          <p:spPr bwMode="auto">
            <a:xfrm rot="216884" flipH="1" flipV="1">
              <a:off x="7188" y="6586"/>
              <a:ext cx="87" cy="8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08" name="Line 30"/>
            <p:cNvSpPr>
              <a:spLocks noChangeShapeType="1"/>
            </p:cNvSpPr>
            <p:nvPr/>
          </p:nvSpPr>
          <p:spPr bwMode="auto">
            <a:xfrm rot="-318485" flipH="1" flipV="1">
              <a:off x="4147" y="4659"/>
              <a:ext cx="435" cy="262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09" name="Line 31"/>
            <p:cNvSpPr>
              <a:spLocks noChangeShapeType="1"/>
            </p:cNvSpPr>
            <p:nvPr/>
          </p:nvSpPr>
          <p:spPr bwMode="auto">
            <a:xfrm flipH="1">
              <a:off x="3798" y="4685"/>
              <a:ext cx="349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10" name="Line 32"/>
            <p:cNvSpPr>
              <a:spLocks noChangeShapeType="1"/>
            </p:cNvSpPr>
            <p:nvPr/>
          </p:nvSpPr>
          <p:spPr bwMode="auto">
            <a:xfrm flipH="1" flipV="1">
              <a:off x="3624" y="4601"/>
              <a:ext cx="174" cy="87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11" name="Oval 33"/>
            <p:cNvSpPr>
              <a:spLocks noChangeArrowheads="1"/>
            </p:cNvSpPr>
            <p:nvPr/>
          </p:nvSpPr>
          <p:spPr bwMode="auto">
            <a:xfrm>
              <a:off x="3536" y="4518"/>
              <a:ext cx="175" cy="86"/>
            </a:xfrm>
            <a:prstGeom prst="ellips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6751" tIns="33376" rIns="66751" bIns="33376" anchor="ctr"/>
            <a:lstStyle/>
            <a:p>
              <a:endParaRPr lang="en-US"/>
            </a:p>
          </p:txBody>
        </p:sp>
        <p:sp>
          <p:nvSpPr>
            <p:cNvPr id="229412" name="Line 34"/>
            <p:cNvSpPr>
              <a:spLocks noChangeShapeType="1"/>
            </p:cNvSpPr>
            <p:nvPr/>
          </p:nvSpPr>
          <p:spPr bwMode="auto">
            <a:xfrm flipH="1">
              <a:off x="4582" y="5182"/>
              <a:ext cx="261" cy="141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13" name="Line 35"/>
            <p:cNvSpPr>
              <a:spLocks noChangeShapeType="1"/>
            </p:cNvSpPr>
            <p:nvPr/>
          </p:nvSpPr>
          <p:spPr bwMode="auto">
            <a:xfrm flipH="1">
              <a:off x="4669" y="4833"/>
              <a:ext cx="348" cy="43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14" name="Line 36"/>
            <p:cNvSpPr>
              <a:spLocks noChangeShapeType="1"/>
            </p:cNvSpPr>
            <p:nvPr/>
          </p:nvSpPr>
          <p:spPr bwMode="auto">
            <a:xfrm flipH="1">
              <a:off x="4843" y="5008"/>
              <a:ext cx="174" cy="17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15" name="Line 37"/>
            <p:cNvSpPr>
              <a:spLocks noChangeShapeType="1"/>
            </p:cNvSpPr>
            <p:nvPr/>
          </p:nvSpPr>
          <p:spPr bwMode="auto">
            <a:xfrm flipH="1">
              <a:off x="4843" y="5008"/>
              <a:ext cx="436" cy="17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16" name="Line 38"/>
            <p:cNvSpPr>
              <a:spLocks noChangeShapeType="1"/>
            </p:cNvSpPr>
            <p:nvPr/>
          </p:nvSpPr>
          <p:spPr bwMode="auto">
            <a:xfrm rot="20674670" flipH="1">
              <a:off x="5192" y="4921"/>
              <a:ext cx="173" cy="87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17" name="Line 39"/>
            <p:cNvSpPr>
              <a:spLocks noChangeShapeType="1"/>
            </p:cNvSpPr>
            <p:nvPr/>
          </p:nvSpPr>
          <p:spPr bwMode="auto">
            <a:xfrm rot="21278497" flipH="1">
              <a:off x="5277" y="4811"/>
              <a:ext cx="450" cy="173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18" name="Line 40"/>
            <p:cNvSpPr>
              <a:spLocks noChangeShapeType="1"/>
            </p:cNvSpPr>
            <p:nvPr/>
          </p:nvSpPr>
          <p:spPr bwMode="auto">
            <a:xfrm rot="1243533" flipH="1" flipV="1">
              <a:off x="4570" y="4916"/>
              <a:ext cx="105" cy="86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19" name="Line 41"/>
            <p:cNvSpPr>
              <a:spLocks noChangeShapeType="1"/>
            </p:cNvSpPr>
            <p:nvPr/>
          </p:nvSpPr>
          <p:spPr bwMode="auto">
            <a:xfrm flipH="1" flipV="1">
              <a:off x="4495" y="4224"/>
              <a:ext cx="87" cy="261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20" name="Line 42"/>
            <p:cNvSpPr>
              <a:spLocks noChangeShapeType="1"/>
            </p:cNvSpPr>
            <p:nvPr/>
          </p:nvSpPr>
          <p:spPr bwMode="auto">
            <a:xfrm rot="13263285" flipV="1">
              <a:off x="2435" y="4609"/>
              <a:ext cx="248" cy="183"/>
            </a:xfrm>
            <a:prstGeom prst="line">
              <a:avLst/>
            </a:prstGeom>
            <a:noFill/>
            <a:ln w="254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21" name="Rectangle 43"/>
            <p:cNvSpPr>
              <a:spLocks noChangeArrowheads="1"/>
            </p:cNvSpPr>
            <p:nvPr/>
          </p:nvSpPr>
          <p:spPr bwMode="auto">
            <a:xfrm rot="4257526">
              <a:off x="3065" y="4532"/>
              <a:ext cx="87" cy="173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rot="10800000" vert="eaVert" lIns="66751" tIns="33376" rIns="66751" bIns="33376" anchor="ctr"/>
            <a:lstStyle/>
            <a:p>
              <a:endParaRPr lang="en-US"/>
            </a:p>
          </p:txBody>
        </p:sp>
        <p:sp>
          <p:nvSpPr>
            <p:cNvPr id="229422" name="Line 44"/>
            <p:cNvSpPr>
              <a:spLocks noChangeShapeType="1"/>
            </p:cNvSpPr>
            <p:nvPr/>
          </p:nvSpPr>
          <p:spPr bwMode="auto">
            <a:xfrm rot="21414741" flipH="1">
              <a:off x="2702" y="4654"/>
              <a:ext cx="325" cy="56"/>
            </a:xfrm>
            <a:prstGeom prst="line">
              <a:avLst/>
            </a:prstGeom>
            <a:noFill/>
            <a:ln w="254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23" name="Text Box 45"/>
            <p:cNvSpPr txBox="1">
              <a:spLocks noChangeArrowheads="1"/>
            </p:cNvSpPr>
            <p:nvPr/>
          </p:nvSpPr>
          <p:spPr bwMode="auto">
            <a:xfrm>
              <a:off x="5714" y="2468"/>
              <a:ext cx="1630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20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RHIC</a:t>
              </a:r>
              <a:endParaRPr lang="en-US" altLang="ja-JP">
                <a:cs typeface="Times New Roman" pitchFamily="18" charset="0"/>
              </a:endParaRPr>
            </a:p>
          </p:txBody>
        </p:sp>
        <p:sp>
          <p:nvSpPr>
            <p:cNvPr id="229424" name="Text Box 46"/>
            <p:cNvSpPr txBox="1">
              <a:spLocks noChangeArrowheads="1"/>
            </p:cNvSpPr>
            <p:nvPr/>
          </p:nvSpPr>
          <p:spPr bwMode="auto">
            <a:xfrm>
              <a:off x="2622" y="4187"/>
              <a:ext cx="88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10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NSRL</a:t>
              </a:r>
              <a:endParaRPr lang="en-US" altLang="ja-JP">
                <a:cs typeface="Times New Roman" pitchFamily="18" charset="0"/>
              </a:endParaRPr>
            </a:p>
          </p:txBody>
        </p:sp>
        <p:sp>
          <p:nvSpPr>
            <p:cNvPr id="229425" name="Text Box 47"/>
            <p:cNvSpPr txBox="1">
              <a:spLocks noChangeArrowheads="1"/>
            </p:cNvSpPr>
            <p:nvPr/>
          </p:nvSpPr>
          <p:spPr bwMode="auto">
            <a:xfrm>
              <a:off x="864" y="4062"/>
              <a:ext cx="105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10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LINAC</a:t>
              </a:r>
              <a:endParaRPr lang="en-US" altLang="ja-JP">
                <a:cs typeface="Times New Roman" pitchFamily="18" charset="0"/>
              </a:endParaRPr>
            </a:p>
          </p:txBody>
        </p:sp>
        <p:sp>
          <p:nvSpPr>
            <p:cNvPr id="229426" name="Text Box 48"/>
            <p:cNvSpPr txBox="1">
              <a:spLocks noChangeArrowheads="1"/>
            </p:cNvSpPr>
            <p:nvPr/>
          </p:nvSpPr>
          <p:spPr bwMode="auto">
            <a:xfrm>
              <a:off x="2034" y="4408"/>
              <a:ext cx="1075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10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Booster</a:t>
              </a:r>
              <a:endParaRPr lang="en-US" altLang="ja-JP">
                <a:cs typeface="Times New Roman" pitchFamily="18" charset="0"/>
              </a:endParaRPr>
            </a:p>
          </p:txBody>
        </p:sp>
        <p:sp>
          <p:nvSpPr>
            <p:cNvPr id="229427" name="Text Box 49"/>
            <p:cNvSpPr txBox="1">
              <a:spLocks noChangeArrowheads="1"/>
            </p:cNvSpPr>
            <p:nvPr/>
          </p:nvSpPr>
          <p:spPr bwMode="auto">
            <a:xfrm>
              <a:off x="3137" y="4875"/>
              <a:ext cx="896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13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AGS</a:t>
              </a:r>
              <a:endParaRPr lang="en-US" altLang="ja-JP">
                <a:cs typeface="Times New Roman" pitchFamily="18" charset="0"/>
              </a:endParaRPr>
            </a:p>
          </p:txBody>
        </p:sp>
        <p:sp>
          <p:nvSpPr>
            <p:cNvPr id="229428" name="Text Box 50"/>
            <p:cNvSpPr txBox="1">
              <a:spLocks noChangeArrowheads="1"/>
            </p:cNvSpPr>
            <p:nvPr/>
          </p:nvSpPr>
          <p:spPr bwMode="auto">
            <a:xfrm>
              <a:off x="6182" y="6231"/>
              <a:ext cx="120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10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Tandems</a:t>
              </a:r>
              <a:endParaRPr lang="en-US" altLang="ja-JP">
                <a:cs typeface="Times New Roman" pitchFamily="18" charset="0"/>
              </a:endParaRPr>
            </a:p>
          </p:txBody>
        </p:sp>
        <p:sp>
          <p:nvSpPr>
            <p:cNvPr id="229429" name="Rectangle 51"/>
            <p:cNvSpPr>
              <a:spLocks noChangeArrowheads="1"/>
            </p:cNvSpPr>
            <p:nvPr/>
          </p:nvSpPr>
          <p:spPr bwMode="auto">
            <a:xfrm rot="219660">
              <a:off x="5017" y="3615"/>
              <a:ext cx="175" cy="112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6751" tIns="33376" rIns="66751" bIns="33376" anchor="ctr"/>
            <a:lstStyle/>
            <a:p>
              <a:endParaRPr lang="en-US"/>
            </a:p>
          </p:txBody>
        </p:sp>
        <p:sp>
          <p:nvSpPr>
            <p:cNvPr id="229430" name="Rectangle 52"/>
            <p:cNvSpPr>
              <a:spLocks noChangeArrowheads="1"/>
            </p:cNvSpPr>
            <p:nvPr/>
          </p:nvSpPr>
          <p:spPr bwMode="auto">
            <a:xfrm rot="3112852">
              <a:off x="1952" y="2893"/>
              <a:ext cx="173" cy="112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lIns="66751" tIns="33376" rIns="66751" bIns="33376" anchor="ctr"/>
            <a:lstStyle/>
            <a:p>
              <a:endParaRPr lang="en-US"/>
            </a:p>
          </p:txBody>
        </p:sp>
        <p:sp>
          <p:nvSpPr>
            <p:cNvPr id="229431" name="Rectangle 53"/>
            <p:cNvSpPr>
              <a:spLocks noChangeArrowheads="1"/>
            </p:cNvSpPr>
            <p:nvPr/>
          </p:nvSpPr>
          <p:spPr bwMode="auto">
            <a:xfrm rot="-771096">
              <a:off x="9873" y="3320"/>
              <a:ext cx="175" cy="112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6751" tIns="33376" rIns="66751" bIns="33376" anchor="ctr"/>
            <a:lstStyle/>
            <a:p>
              <a:endParaRPr lang="en-US"/>
            </a:p>
          </p:txBody>
        </p:sp>
        <p:sp>
          <p:nvSpPr>
            <p:cNvPr id="229432" name="Rectangle 54"/>
            <p:cNvSpPr>
              <a:spLocks noChangeArrowheads="1"/>
            </p:cNvSpPr>
            <p:nvPr/>
          </p:nvSpPr>
          <p:spPr bwMode="auto">
            <a:xfrm rot="1180436">
              <a:off x="10327" y="2228"/>
              <a:ext cx="174" cy="112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6751" tIns="33376" rIns="66751" bIns="33376" anchor="ctr"/>
            <a:lstStyle/>
            <a:p>
              <a:endParaRPr lang="en-US"/>
            </a:p>
          </p:txBody>
        </p:sp>
        <p:sp>
          <p:nvSpPr>
            <p:cNvPr id="229433" name="Rectangle 55"/>
            <p:cNvSpPr>
              <a:spLocks noChangeArrowheads="1"/>
            </p:cNvSpPr>
            <p:nvPr/>
          </p:nvSpPr>
          <p:spPr bwMode="auto">
            <a:xfrm rot="181585">
              <a:off x="7357" y="1767"/>
              <a:ext cx="174" cy="112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6751" tIns="33376" rIns="66751" bIns="33376" anchor="ctr"/>
            <a:lstStyle/>
            <a:p>
              <a:endParaRPr lang="en-US"/>
            </a:p>
          </p:txBody>
        </p:sp>
        <p:sp>
          <p:nvSpPr>
            <p:cNvPr id="229434" name="Rectangle 56"/>
            <p:cNvSpPr>
              <a:spLocks noChangeArrowheads="1"/>
            </p:cNvSpPr>
            <p:nvPr/>
          </p:nvSpPr>
          <p:spPr bwMode="auto">
            <a:xfrm rot="-581619">
              <a:off x="3779" y="1923"/>
              <a:ext cx="175" cy="112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6751" tIns="33376" rIns="66751" bIns="33376" anchor="ctr"/>
            <a:lstStyle/>
            <a:p>
              <a:endParaRPr lang="en-US"/>
            </a:p>
          </p:txBody>
        </p:sp>
        <p:sp>
          <p:nvSpPr>
            <p:cNvPr id="229435" name="Text Box 57"/>
            <p:cNvSpPr txBox="1">
              <a:spLocks noChangeArrowheads="1"/>
            </p:cNvSpPr>
            <p:nvPr/>
          </p:nvSpPr>
          <p:spPr bwMode="auto">
            <a:xfrm>
              <a:off x="5279" y="3701"/>
              <a:ext cx="1659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1300" b="1" u="sng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STAR</a:t>
              </a:r>
              <a:endParaRPr lang="en-US" altLang="ja-JP" sz="800">
                <a:cs typeface="Times New Roman" pitchFamily="18" charset="0"/>
              </a:endParaRPr>
            </a:p>
            <a:p>
              <a:r>
                <a:rPr lang="en-US" altLang="ja-JP" sz="11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6:00 o’clock</a:t>
              </a:r>
              <a:endParaRPr lang="en-US" altLang="ja-JP">
                <a:cs typeface="Times New Roman" pitchFamily="18" charset="0"/>
              </a:endParaRPr>
            </a:p>
          </p:txBody>
        </p:sp>
        <p:sp>
          <p:nvSpPr>
            <p:cNvPr id="229436" name="Text Box 58"/>
            <p:cNvSpPr txBox="1">
              <a:spLocks noChangeArrowheads="1"/>
            </p:cNvSpPr>
            <p:nvPr/>
          </p:nvSpPr>
          <p:spPr bwMode="auto">
            <a:xfrm>
              <a:off x="1098" y="3092"/>
              <a:ext cx="1747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1300" b="1" u="sng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PHENIX</a:t>
              </a:r>
              <a:endParaRPr lang="en-US" altLang="ja-JP" sz="800">
                <a:cs typeface="Times New Roman" pitchFamily="18" charset="0"/>
              </a:endParaRPr>
            </a:p>
            <a:p>
              <a:r>
                <a:rPr lang="en-US" altLang="ja-JP" sz="11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8:00 o’clock</a:t>
              </a:r>
              <a:endParaRPr lang="en-US" altLang="ja-JP">
                <a:cs typeface="Times New Roman" pitchFamily="18" charset="0"/>
              </a:endParaRPr>
            </a:p>
          </p:txBody>
        </p:sp>
        <p:sp>
          <p:nvSpPr>
            <p:cNvPr id="229437" name="Text Box 59"/>
            <p:cNvSpPr txBox="1">
              <a:spLocks noChangeArrowheads="1"/>
            </p:cNvSpPr>
            <p:nvPr/>
          </p:nvSpPr>
          <p:spPr bwMode="auto">
            <a:xfrm>
              <a:off x="3408" y="2027"/>
              <a:ext cx="1523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(PHOBOS)</a:t>
              </a:r>
              <a:endParaRPr lang="en-US" altLang="ja-JP" sz="800">
                <a:cs typeface="Times New Roman" pitchFamily="18" charset="0"/>
              </a:endParaRPr>
            </a:p>
            <a:p>
              <a:r>
                <a:rPr lang="en-US" altLang="ja-JP" sz="11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10:00 o’clock</a:t>
              </a:r>
              <a:endParaRPr lang="en-US" altLang="ja-JP">
                <a:cs typeface="Times New Roman" pitchFamily="18" charset="0"/>
              </a:endParaRPr>
            </a:p>
          </p:txBody>
        </p:sp>
        <p:sp>
          <p:nvSpPr>
            <p:cNvPr id="229438" name="Text Box 60"/>
            <p:cNvSpPr txBox="1">
              <a:spLocks noChangeArrowheads="1"/>
            </p:cNvSpPr>
            <p:nvPr/>
          </p:nvSpPr>
          <p:spPr bwMode="auto">
            <a:xfrm>
              <a:off x="6444" y="1872"/>
              <a:ext cx="2670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1100" b="1" u="sng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Polarized Jet Target</a:t>
              </a:r>
              <a:endParaRPr lang="en-US" altLang="ja-JP" sz="800">
                <a:cs typeface="Times New Roman" pitchFamily="18" charset="0"/>
              </a:endParaRPr>
            </a:p>
            <a:p>
              <a:r>
                <a:rPr lang="en-US" altLang="ja-JP" sz="11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12:00 o’clock</a:t>
              </a:r>
              <a:endParaRPr lang="en-US" altLang="ja-JP">
                <a:cs typeface="Times New Roman" pitchFamily="18" charset="0"/>
              </a:endParaRPr>
            </a:p>
          </p:txBody>
        </p:sp>
        <p:sp>
          <p:nvSpPr>
            <p:cNvPr id="229439" name="Text Box 61"/>
            <p:cNvSpPr txBox="1">
              <a:spLocks noChangeArrowheads="1"/>
            </p:cNvSpPr>
            <p:nvPr/>
          </p:nvSpPr>
          <p:spPr bwMode="auto">
            <a:xfrm>
              <a:off x="9580" y="3394"/>
              <a:ext cx="1600" cy="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1100" b="1" u="sng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RF</a:t>
              </a:r>
              <a:endParaRPr lang="en-US" altLang="ja-JP" sz="800">
                <a:cs typeface="Times New Roman" pitchFamily="18" charset="0"/>
              </a:endParaRPr>
            </a:p>
            <a:p>
              <a:r>
                <a:rPr lang="en-US" altLang="ja-JP" sz="11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4:00 o’clock</a:t>
              </a:r>
              <a:endParaRPr lang="en-US" altLang="ja-JP">
                <a:cs typeface="Times New Roman" pitchFamily="18" charset="0"/>
              </a:endParaRPr>
            </a:p>
          </p:txBody>
        </p:sp>
        <p:sp>
          <p:nvSpPr>
            <p:cNvPr id="229440" name="Text Box 62"/>
            <p:cNvSpPr txBox="1">
              <a:spLocks noChangeArrowheads="1"/>
            </p:cNvSpPr>
            <p:nvPr/>
          </p:nvSpPr>
          <p:spPr bwMode="auto">
            <a:xfrm>
              <a:off x="8787" y="2208"/>
              <a:ext cx="1637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11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(BRAHMS)</a:t>
              </a:r>
              <a:endParaRPr lang="en-US" altLang="ja-JP" sz="800">
                <a:cs typeface="Times New Roman" pitchFamily="18" charset="0"/>
              </a:endParaRPr>
            </a:p>
            <a:p>
              <a:r>
                <a:rPr lang="en-US" altLang="ja-JP" sz="11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2:00 o’clock</a:t>
              </a:r>
              <a:endParaRPr lang="en-US" altLang="ja-JP">
                <a:cs typeface="Times New Roman" pitchFamily="18" charset="0"/>
              </a:endParaRPr>
            </a:p>
          </p:txBody>
        </p:sp>
        <p:sp>
          <p:nvSpPr>
            <p:cNvPr id="229441" name="Line 64"/>
            <p:cNvSpPr>
              <a:spLocks noChangeShapeType="1"/>
            </p:cNvSpPr>
            <p:nvPr/>
          </p:nvSpPr>
          <p:spPr bwMode="auto">
            <a:xfrm>
              <a:off x="1881" y="4710"/>
              <a:ext cx="251" cy="115"/>
            </a:xfrm>
            <a:prstGeom prst="line">
              <a:avLst/>
            </a:prstGeom>
            <a:noFill/>
            <a:ln w="254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42" name="Oval 65"/>
            <p:cNvSpPr>
              <a:spLocks noChangeArrowheads="1"/>
            </p:cNvSpPr>
            <p:nvPr/>
          </p:nvSpPr>
          <p:spPr bwMode="auto">
            <a:xfrm>
              <a:off x="2117" y="4688"/>
              <a:ext cx="541" cy="192"/>
            </a:xfrm>
            <a:prstGeom prst="ellipse">
              <a:avLst/>
            </a:prstGeom>
            <a:noFill/>
            <a:ln w="25400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6751" tIns="33376" rIns="66751" bIns="33376" anchor="ctr"/>
            <a:lstStyle/>
            <a:p>
              <a:endParaRPr lang="en-US"/>
            </a:p>
          </p:txBody>
        </p:sp>
        <p:sp>
          <p:nvSpPr>
            <p:cNvPr id="229443" name="Oval 66"/>
            <p:cNvSpPr>
              <a:spLocks noChangeArrowheads="1"/>
            </p:cNvSpPr>
            <p:nvPr/>
          </p:nvSpPr>
          <p:spPr bwMode="auto">
            <a:xfrm>
              <a:off x="2405" y="4716"/>
              <a:ext cx="2264" cy="868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6751" tIns="33376" rIns="66751" bIns="33376" anchor="ctr"/>
            <a:lstStyle/>
            <a:p>
              <a:endParaRPr lang="en-US"/>
            </a:p>
          </p:txBody>
        </p:sp>
        <p:sp>
          <p:nvSpPr>
            <p:cNvPr id="229444" name="Freeform 67"/>
            <p:cNvSpPr>
              <a:spLocks/>
            </p:cNvSpPr>
            <p:nvPr/>
          </p:nvSpPr>
          <p:spPr bwMode="auto">
            <a:xfrm>
              <a:off x="1731" y="4612"/>
              <a:ext cx="281" cy="124"/>
            </a:xfrm>
            <a:custGeom>
              <a:avLst/>
              <a:gdLst>
                <a:gd name="T0" fmla="*/ 0 w 126"/>
                <a:gd name="T1" fmla="*/ 453683 h 67"/>
                <a:gd name="T2" fmla="*/ 4492621 w 126"/>
                <a:gd name="T3" fmla="*/ 1266514 h 67"/>
                <a:gd name="T4" fmla="*/ 6086777 w 126"/>
                <a:gd name="T5" fmla="*/ 850649 h 67"/>
                <a:gd name="T6" fmla="*/ 1594167 w 126"/>
                <a:gd name="T7" fmla="*/ 0 h 67"/>
                <a:gd name="T8" fmla="*/ 0 w 126"/>
                <a:gd name="T9" fmla="*/ 453683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67"/>
                <a:gd name="T17" fmla="*/ 126 w 126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67">
                  <a:moveTo>
                    <a:pt x="0" y="24"/>
                  </a:moveTo>
                  <a:lnTo>
                    <a:pt x="93" y="67"/>
                  </a:lnTo>
                  <a:lnTo>
                    <a:pt x="126" y="45"/>
                  </a:lnTo>
                  <a:lnTo>
                    <a:pt x="33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45" name="Text Box 68"/>
            <p:cNvSpPr txBox="1">
              <a:spLocks noChangeArrowheads="1"/>
            </p:cNvSpPr>
            <p:nvPr/>
          </p:nvSpPr>
          <p:spPr bwMode="auto">
            <a:xfrm>
              <a:off x="1555" y="4266"/>
              <a:ext cx="894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751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10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EBIS</a:t>
              </a:r>
              <a:endParaRPr lang="en-US" altLang="ja-JP">
                <a:cs typeface="Times New Roman" pitchFamily="18" charset="0"/>
              </a:endParaRPr>
            </a:p>
          </p:txBody>
        </p:sp>
        <p:sp>
          <p:nvSpPr>
            <p:cNvPr id="229446" name="Text Box 69"/>
            <p:cNvSpPr txBox="1">
              <a:spLocks noChangeArrowheads="1"/>
            </p:cNvSpPr>
            <p:nvPr/>
          </p:nvSpPr>
          <p:spPr bwMode="auto">
            <a:xfrm>
              <a:off x="924" y="4680"/>
              <a:ext cx="840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33376" rIns="66751" bIns="33376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ja-JP" sz="1000" b="1">
                  <a:solidFill>
                    <a:srgbClr val="FFFFFF"/>
                  </a:solidFill>
                  <a:cs typeface="Arial" pitchFamily="34" charset="0"/>
                </a:rPr>
                <a:t>BLIP </a:t>
              </a:r>
              <a:endParaRPr lang="en-US" altLang="ja-JP">
                <a:cs typeface="Arial" pitchFamily="34" charset="0"/>
              </a:endParaRPr>
            </a:p>
          </p:txBody>
        </p:sp>
        <p:sp>
          <p:nvSpPr>
            <p:cNvPr id="229447" name="Line 70"/>
            <p:cNvSpPr>
              <a:spLocks noChangeShapeType="1"/>
            </p:cNvSpPr>
            <p:nvPr/>
          </p:nvSpPr>
          <p:spPr bwMode="auto">
            <a:xfrm flipV="1">
              <a:off x="1404" y="4860"/>
              <a:ext cx="490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86" name="Freeform 8"/>
            <p:cNvSpPr>
              <a:spLocks/>
            </p:cNvSpPr>
            <p:nvPr/>
          </p:nvSpPr>
          <p:spPr bwMode="auto">
            <a:xfrm>
              <a:off x="4931" y="3714"/>
              <a:ext cx="616" cy="262"/>
            </a:xfrm>
            <a:custGeom>
              <a:avLst/>
              <a:gdLst>
                <a:gd name="T0" fmla="*/ 0 w 288"/>
                <a:gd name="T1" fmla="*/ 2505135 h 144"/>
                <a:gd name="T2" fmla="*/ 3765513 w 288"/>
                <a:gd name="T3" fmla="*/ 835047 h 144"/>
                <a:gd name="T4" fmla="*/ 11296533 w 288"/>
                <a:gd name="T5" fmla="*/ 0 h 144"/>
                <a:gd name="T6" fmla="*/ 0 60000 65536"/>
                <a:gd name="T7" fmla="*/ 0 60000 65536"/>
                <a:gd name="T8" fmla="*/ 0 60000 65536"/>
                <a:gd name="T9" fmla="*/ 0 w 288"/>
                <a:gd name="T10" fmla="*/ 0 h 144"/>
                <a:gd name="T11" fmla="*/ 288 w 288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44">
                  <a:moveTo>
                    <a:pt x="0" y="144"/>
                  </a:moveTo>
                  <a:cubicBezTo>
                    <a:pt x="24" y="108"/>
                    <a:pt x="48" y="72"/>
                    <a:pt x="96" y="48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9448" name="Rectangle 2"/>
          <p:cNvSpPr>
            <a:spLocks noChangeArrowheads="1"/>
          </p:cNvSpPr>
          <p:nvPr/>
        </p:nvSpPr>
        <p:spPr bwMode="auto">
          <a:xfrm>
            <a:off x="0" y="-9525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b="1" dirty="0">
                <a:solidFill>
                  <a:srgbClr val="042B7F"/>
                </a:solidFill>
                <a:latin typeface="Comic Sans MS" pitchFamily="66" charset="0"/>
              </a:rPr>
              <a:t>RHIC’s First Decade: A Discovery Machine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317500" y="4572000"/>
            <a:ext cx="8432800" cy="1016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latin typeface="Comic Sans MS" pitchFamily="66" charset="0"/>
                <a:ea typeface="ＭＳ Ｐゴシック" pitchFamily="36" charset="-128"/>
              </a:rPr>
              <a:t>RHIC hallmarks: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2060"/>
                </a:solidFill>
                <a:latin typeface="Comic Sans MS" pitchFamily="66" charset="0"/>
                <a:ea typeface="ＭＳ Ｐゴシック" pitchFamily="36" charset="-128"/>
              </a:rPr>
              <a:t>Pioneering – </a:t>
            </a:r>
            <a:r>
              <a:rPr lang="en-US" sz="2000" b="1" i="1" dirty="0">
                <a:solidFill>
                  <a:srgbClr val="7030A0"/>
                </a:solidFill>
                <a:latin typeface="Comic Sans MS" pitchFamily="66" charset="0"/>
                <a:ea typeface="ＭＳ Ｐゴシック" pitchFamily="36" charset="-128"/>
              </a:rPr>
              <a:t>1</a:t>
            </a:r>
            <a:r>
              <a:rPr lang="en-US" sz="2000" b="1" i="1" baseline="30000" dirty="0">
                <a:solidFill>
                  <a:srgbClr val="7030A0"/>
                </a:solidFill>
                <a:latin typeface="Comic Sans MS" pitchFamily="66" charset="0"/>
                <a:ea typeface="ＭＳ Ｐゴシック" pitchFamily="36" charset="-128"/>
              </a:rPr>
              <a:t>st</a:t>
            </a:r>
            <a:r>
              <a:rPr lang="en-US" sz="2000" b="1" i="1" dirty="0">
                <a:solidFill>
                  <a:srgbClr val="7030A0"/>
                </a:solidFill>
                <a:latin typeface="Comic Sans MS" pitchFamily="66" charset="0"/>
                <a:ea typeface="ＭＳ Ｐゴシック" pitchFamily="36" charset="-128"/>
              </a:rPr>
              <a:t> facility to clearly see transition to quark-gluon matter; </a:t>
            </a:r>
            <a:r>
              <a:rPr lang="en-US" sz="2000" b="1" i="1" dirty="0">
                <a:solidFill>
                  <a:srgbClr val="FF0000"/>
                </a:solidFill>
                <a:latin typeface="Comic Sans MS" pitchFamily="66" charset="0"/>
                <a:ea typeface="ＭＳ Ｐゴシック" pitchFamily="36" charset="-128"/>
              </a:rPr>
              <a:t>world’s only polarized collider</a:t>
            </a:r>
            <a:endParaRPr lang="en-US" sz="2000" b="1" i="1" dirty="0">
              <a:solidFill>
                <a:schemeClr val="tx2">
                  <a:lumMod val="75000"/>
                </a:schemeClr>
              </a:solidFill>
              <a:latin typeface="Comic Sans MS" pitchFamily="66" charset="0"/>
              <a:ea typeface="ＭＳ Ｐゴシック" pitchFamily="36" charset="-128"/>
            </a:endParaRPr>
          </a:p>
        </p:txBody>
      </p:sp>
      <p:sp>
        <p:nvSpPr>
          <p:cNvPr id="145" name="TextBox 87"/>
          <p:cNvSpPr txBox="1">
            <a:spLocks noChangeArrowheads="1"/>
          </p:cNvSpPr>
          <p:nvPr/>
        </p:nvSpPr>
        <p:spPr bwMode="auto">
          <a:xfrm>
            <a:off x="304800" y="5537200"/>
            <a:ext cx="84455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000" b="1" i="1">
                <a:solidFill>
                  <a:srgbClr val="002060"/>
                </a:solidFill>
                <a:latin typeface="Comic Sans MS" pitchFamily="66" charset="0"/>
              </a:rPr>
              <a:t>Productive -</a:t>
            </a:r>
            <a:r>
              <a:rPr lang="en-US" sz="2000" b="1" i="1">
                <a:solidFill>
                  <a:srgbClr val="7030A0"/>
                </a:solidFill>
                <a:latin typeface="Comic Sans MS" pitchFamily="66" charset="0"/>
              </a:rPr>
              <a:t>&gt;300 refereed papers, &gt;20K citations, &gt;200 Ph.D.’s in 1</a:t>
            </a:r>
            <a:r>
              <a:rPr lang="en-US" sz="2000" b="1" i="1" baseline="30000">
                <a:solidFill>
                  <a:srgbClr val="7030A0"/>
                </a:solidFill>
                <a:latin typeface="Comic Sans MS" pitchFamily="66" charset="0"/>
              </a:rPr>
              <a:t>st </a:t>
            </a:r>
            <a:r>
              <a:rPr lang="en-US" sz="2000" b="1" i="1">
                <a:solidFill>
                  <a:srgbClr val="7030A0"/>
                </a:solidFill>
                <a:latin typeface="Comic Sans MS" pitchFamily="66" charset="0"/>
              </a:rPr>
              <a:t>10 years, many more in pipeline, no rate falloff in sight</a:t>
            </a:r>
          </a:p>
          <a:p>
            <a:r>
              <a:rPr lang="en-US" sz="2000" b="1" i="1">
                <a:solidFill>
                  <a:srgbClr val="002060"/>
                </a:solidFill>
                <a:latin typeface="Comic Sans MS" pitchFamily="66" charset="0"/>
              </a:rPr>
              <a:t>Versatile - </a:t>
            </a:r>
            <a:r>
              <a:rPr lang="en-US" sz="2000" b="1" i="1">
                <a:solidFill>
                  <a:srgbClr val="FF0000"/>
                </a:solidFill>
                <a:latin typeface="Comic Sans MS" pitchFamily="66" charset="0"/>
              </a:rPr>
              <a:t>wide range of beam energies and ion species </a:t>
            </a:r>
            <a:r>
              <a:rPr lang="en-US" sz="2000" b="1" i="1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 string of definitive discoveries in both hot and cold QCD matter</a:t>
            </a:r>
            <a:endParaRPr lang="en-US" sz="2000" b="1" i="1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521565" y="201728"/>
            <a:ext cx="2695060" cy="2826698"/>
            <a:chOff x="6521565" y="201728"/>
            <a:chExt cx="2695060" cy="2826698"/>
          </a:xfrm>
        </p:grpSpPr>
        <p:grpSp>
          <p:nvGrpSpPr>
            <p:cNvPr id="6" name="Group 5"/>
            <p:cNvGrpSpPr/>
            <p:nvPr/>
          </p:nvGrpSpPr>
          <p:grpSpPr>
            <a:xfrm>
              <a:off x="6521565" y="592083"/>
              <a:ext cx="2695060" cy="2436343"/>
              <a:chOff x="6521565" y="592083"/>
              <a:chExt cx="2695060" cy="243634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521565" y="592083"/>
                <a:ext cx="2626023" cy="2436343"/>
                <a:chOff x="5323562" y="579438"/>
                <a:chExt cx="3820438" cy="3417456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2530"/>
                <a:stretch>
                  <a:fillRect/>
                </a:stretch>
              </p:blipFill>
              <p:spPr bwMode="auto">
                <a:xfrm>
                  <a:off x="5323562" y="579438"/>
                  <a:ext cx="3820438" cy="34174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2" name="Group 11"/>
                <p:cNvGrpSpPr/>
                <p:nvPr/>
              </p:nvGrpSpPr>
              <p:grpSpPr>
                <a:xfrm>
                  <a:off x="5956085" y="1364739"/>
                  <a:ext cx="2900833" cy="647577"/>
                  <a:chOff x="5956085" y="1364739"/>
                  <a:chExt cx="2900833" cy="647577"/>
                </a:xfrm>
              </p:grpSpPr>
              <p:cxnSp>
                <p:nvCxnSpPr>
                  <p:cNvPr id="13" name="Straight Arrow Connector 12"/>
                  <p:cNvCxnSpPr>
                    <a:cxnSpLocks noChangeAspect="1"/>
                  </p:cNvCxnSpPr>
                  <p:nvPr/>
                </p:nvCxnSpPr>
                <p:spPr bwMode="auto">
                  <a:xfrm>
                    <a:off x="6169291" y="1660940"/>
                    <a:ext cx="2687627" cy="78121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800000"/>
                    </a:solidFill>
                    <a:prstDash val="dash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14" name="TextBox 13"/>
                  <p:cNvSpPr txBox="1"/>
                  <p:nvPr/>
                </p:nvSpPr>
                <p:spPr>
                  <a:xfrm rot="120000">
                    <a:off x="5956085" y="1364739"/>
                    <a:ext cx="1652766" cy="6475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solidFill>
                          <a:srgbClr val="800000"/>
                        </a:solidFill>
                      </a:rPr>
                      <a:t>n</a:t>
                    </a:r>
                    <a:r>
                      <a:rPr lang="en-US" sz="1200" b="1" dirty="0" smtClean="0">
                        <a:solidFill>
                          <a:srgbClr val="800000"/>
                        </a:solidFill>
                      </a:rPr>
                      <a:t>uclear “oomph”</a:t>
                    </a:r>
                    <a:endParaRPr lang="en-US" sz="1200" b="1" dirty="0">
                      <a:solidFill>
                        <a:srgbClr val="800000"/>
                      </a:solidFill>
                    </a:endParaRPr>
                  </a:p>
                </p:txBody>
              </p:sp>
            </p:grpSp>
          </p:grpSp>
          <p:sp>
            <p:nvSpPr>
              <p:cNvPr id="53" name="TextBox 52"/>
              <p:cNvSpPr txBox="1"/>
              <p:nvPr/>
            </p:nvSpPr>
            <p:spPr>
              <a:xfrm rot="21433435">
                <a:off x="7475507" y="2313876"/>
                <a:ext cx="174111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FFFF00"/>
                    </a:solidFill>
                  </a:rPr>
                  <a:t>Gluon occupancy &gt;&gt; 1</a:t>
                </a:r>
                <a:endParaRPr lang="en-US" sz="9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858687" y="201728"/>
              <a:ext cx="2255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Probe onset of gluon saturation in nuclei</a:t>
              </a:r>
              <a:endPara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44472" y="5266746"/>
            <a:ext cx="5293845" cy="1520777"/>
            <a:chOff x="3808678" y="5294025"/>
            <a:chExt cx="5293845" cy="1520777"/>
          </a:xfrm>
        </p:grpSpPr>
        <p:grpSp>
          <p:nvGrpSpPr>
            <p:cNvPr id="15" name="Group 14"/>
            <p:cNvGrpSpPr/>
            <p:nvPr/>
          </p:nvGrpSpPr>
          <p:grpSpPr>
            <a:xfrm>
              <a:off x="3808678" y="5294025"/>
              <a:ext cx="5293845" cy="1520777"/>
              <a:chOff x="3818962" y="3076425"/>
              <a:chExt cx="5293845" cy="1520777"/>
            </a:xfrm>
          </p:grpSpPr>
          <p:grpSp>
            <p:nvGrpSpPr>
              <p:cNvPr id="16" name="Group 31"/>
              <p:cNvGrpSpPr>
                <a:grpSpLocks/>
              </p:cNvGrpSpPr>
              <p:nvPr/>
            </p:nvGrpSpPr>
            <p:grpSpPr bwMode="auto">
              <a:xfrm>
                <a:off x="3818962" y="3076425"/>
                <a:ext cx="5163051" cy="1447615"/>
                <a:chOff x="487" y="2976"/>
                <a:chExt cx="4310" cy="1344"/>
              </a:xfrm>
            </p:grpSpPr>
            <p:pic>
              <p:nvPicPr>
                <p:cNvPr id="19" name="Picture 59" descr="gpdwp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7" y="2976"/>
                  <a:ext cx="4310" cy="13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2473" y="3901"/>
                  <a:ext cx="557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kumimoji="1" lang="en-US" sz="16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Comic Sans MS" pitchFamily="66" charset="0"/>
                      <a:ea typeface="ＭＳ Ｐゴシック" pitchFamily="36" charset="-128"/>
                      <a:cs typeface="+mn-cs"/>
                    </a:rPr>
                    <a:t>x &lt; 0.1</a:t>
                  </a:r>
                </a:p>
              </p:txBody>
            </p:sp>
            <p:sp>
              <p:nvSpPr>
                <p:cNvPr id="21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3207" y="3901"/>
                  <a:ext cx="55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kumimoji="1" lang="en-US" sz="16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Comic Sans MS" pitchFamily="66" charset="0"/>
                      <a:ea typeface="ＭＳ Ｐゴシック" pitchFamily="36" charset="-128"/>
                      <a:cs typeface="+mn-cs"/>
                    </a:rPr>
                    <a:t>x ~ 0.3</a:t>
                  </a:r>
                </a:p>
              </p:txBody>
            </p:sp>
            <p:sp>
              <p:nvSpPr>
                <p:cNvPr id="22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3940" y="3901"/>
                  <a:ext cx="55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kumimoji="1" lang="en-US" sz="16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Comic Sans MS" pitchFamily="66" charset="0"/>
                      <a:ea typeface="ＭＳ Ｐゴシック" pitchFamily="36" charset="-128"/>
                      <a:cs typeface="+mn-cs"/>
                    </a:rPr>
                    <a:t>x ~ 0.8</a:t>
                  </a:r>
                </a:p>
              </p:txBody>
            </p:sp>
          </p:grpSp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221191" y="3170594"/>
                <a:ext cx="2891616" cy="1426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 Box 32"/>
              <p:cNvSpPr txBox="1">
                <a:spLocks noChangeArrowheads="1"/>
              </p:cNvSpPr>
              <p:nvPr/>
            </p:nvSpPr>
            <p:spPr bwMode="auto">
              <a:xfrm>
                <a:off x="5052199" y="3407862"/>
                <a:ext cx="1452354" cy="953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33CC"/>
                    </a:solidFill>
                    <a:latin typeface="Arial" pitchFamily="34" charset="0"/>
                    <a:cs typeface="Arial" pitchFamily="34" charset="0"/>
                  </a:rPr>
                  <a:t>Proton tomography via exclusive reactions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033874" y="6107501"/>
              <a:ext cx="42147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1000" i="1" dirty="0" smtClean="0">
                  <a:latin typeface="Times New Roman" pitchFamily="18" charset="0"/>
                  <a:cs typeface="Times New Roman" pitchFamily="18" charset="0"/>
                </a:rPr>
                <a:t> ~</a:t>
              </a:r>
              <a:endParaRPr lang="en-US" sz="10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451" y="572633"/>
            <a:ext cx="4710112" cy="5018087"/>
            <a:chOff x="92451" y="1160839"/>
            <a:chExt cx="4710112" cy="5018087"/>
          </a:xfrm>
        </p:grpSpPr>
        <p:pic>
          <p:nvPicPr>
            <p:cNvPr id="143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51" y="1160839"/>
              <a:ext cx="4710112" cy="5018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274267" y="4504435"/>
              <a:ext cx="248116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Arial" pitchFamily="34" charset="0"/>
                  <a:cs typeface="Arial" pitchFamily="34" charset="0"/>
                </a:rPr>
                <a:t>eRHIC</a:t>
              </a:r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 @ BNL:  </a:t>
              </a:r>
              <a:r>
                <a:rPr lang="en-US" sz="1600" b="1" i="1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add e</a:t>
              </a:r>
              <a:r>
                <a:rPr lang="en-US" sz="1600" b="1" i="1" baseline="36000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  <a:sym typeface="Symbol"/>
                </a:rPr>
                <a:t></a:t>
              </a:r>
              <a:r>
                <a:rPr lang="en-US" sz="1600" b="1" i="1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Energy Recovery </a:t>
              </a:r>
              <a:r>
                <a:rPr lang="en-US" sz="1600" b="1" i="1" dirty="0" err="1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sz="1600" b="1" i="1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in RHIC tunnel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66236" y="3058813"/>
            <a:ext cx="3461657" cy="2271602"/>
            <a:chOff x="5721531" y="4556357"/>
            <a:chExt cx="3461657" cy="2271602"/>
          </a:xfrm>
        </p:grpSpPr>
        <p:grpSp>
          <p:nvGrpSpPr>
            <p:cNvPr id="26" name="Group 25"/>
            <p:cNvGrpSpPr/>
            <p:nvPr/>
          </p:nvGrpSpPr>
          <p:grpSpPr>
            <a:xfrm>
              <a:off x="5721531" y="4556357"/>
              <a:ext cx="3461657" cy="2271602"/>
              <a:chOff x="4187251" y="1569496"/>
              <a:chExt cx="3902465" cy="2573237"/>
            </a:xfrm>
          </p:grpSpPr>
          <p:grpSp>
            <p:nvGrpSpPr>
              <p:cNvPr id="28" name="Group 13"/>
              <p:cNvGrpSpPr>
                <a:grpSpLocks/>
              </p:cNvGrpSpPr>
              <p:nvPr/>
            </p:nvGrpSpPr>
            <p:grpSpPr bwMode="auto">
              <a:xfrm>
                <a:off x="4478448" y="1615766"/>
                <a:ext cx="3424639" cy="2280542"/>
                <a:chOff x="4821546" y="1324497"/>
                <a:chExt cx="3852306" cy="2586163"/>
              </a:xfrm>
            </p:grpSpPr>
            <p:pic>
              <p:nvPicPr>
                <p:cNvPr id="42" name="Picture 2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1546" y="1324497"/>
                  <a:ext cx="3852306" cy="2586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3" name="Rectangle 42"/>
                <p:cNvSpPr/>
                <p:nvPr/>
              </p:nvSpPr>
              <p:spPr>
                <a:xfrm>
                  <a:off x="5692866" y="1526475"/>
                  <a:ext cx="880372" cy="1242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4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5585805" y="1458846"/>
                  <a:ext cx="1432702" cy="244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800"/>
                    <a:t> Existing e+p range</a:t>
                  </a: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5692866" y="1693898"/>
                  <a:ext cx="880372" cy="1008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6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5590813" y="1622804"/>
                  <a:ext cx="1432702" cy="244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800"/>
                    <a:t> Existing p+p range</a:t>
                  </a: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692866" y="2035945"/>
                  <a:ext cx="1100020" cy="117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8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5589122" y="1970267"/>
                  <a:ext cx="1432702" cy="244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800"/>
                    <a:t> Current fit uncertainty</a:t>
                  </a: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692866" y="2208768"/>
                  <a:ext cx="935731" cy="1152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0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5626600" y="2147942"/>
                  <a:ext cx="1479058" cy="244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800" dirty="0"/>
                    <a:t>Uncertainty w/ E</a:t>
                  </a:r>
                  <a:r>
                    <a:rPr lang="en-US" sz="800" dirty="0" smtClean="0"/>
                    <a:t>IC</a:t>
                  </a:r>
                  <a:endParaRPr lang="en-US" sz="800" dirty="0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5685723" y="1850519"/>
                  <a:ext cx="1187521" cy="1368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2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5619835" y="1794317"/>
                  <a:ext cx="1432702" cy="244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800"/>
                    <a:t>Current best fit</a:t>
                  </a:r>
                </a:p>
              </p:txBody>
            </p:sp>
          </p:grpSp>
          <p:sp>
            <p:nvSpPr>
              <p:cNvPr id="29" name="Rectangle 28"/>
              <p:cNvSpPr/>
              <p:nvPr/>
            </p:nvSpPr>
            <p:spPr bwMode="auto">
              <a:xfrm>
                <a:off x="4478338" y="1901825"/>
                <a:ext cx="341312" cy="15065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" name="TextBox 16"/>
              <p:cNvSpPr txBox="1">
                <a:spLocks noChangeArrowheads="1"/>
              </p:cNvSpPr>
              <p:nvPr/>
            </p:nvSpPr>
            <p:spPr bwMode="auto">
              <a:xfrm>
                <a:off x="4516729" y="2535509"/>
                <a:ext cx="442408" cy="24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dirty="0"/>
                  <a:t>0.2</a:t>
                </a:r>
              </a:p>
            </p:txBody>
          </p:sp>
          <p:sp>
            <p:nvSpPr>
              <p:cNvPr id="31" name="TextBox 18"/>
              <p:cNvSpPr txBox="1">
                <a:spLocks noChangeArrowheads="1"/>
              </p:cNvSpPr>
              <p:nvPr/>
            </p:nvSpPr>
            <p:spPr bwMode="auto">
              <a:xfrm>
                <a:off x="4506870" y="1862427"/>
                <a:ext cx="442408" cy="24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dirty="0"/>
                  <a:t>0.4</a:t>
                </a:r>
              </a:p>
            </p:txBody>
          </p:sp>
          <p:sp>
            <p:nvSpPr>
              <p:cNvPr id="32" name="TextBox 19"/>
              <p:cNvSpPr txBox="1">
                <a:spLocks noChangeArrowheads="1"/>
              </p:cNvSpPr>
              <p:nvPr/>
            </p:nvSpPr>
            <p:spPr bwMode="auto">
              <a:xfrm>
                <a:off x="4617682" y="3200235"/>
                <a:ext cx="319490" cy="24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/>
                  <a:t>0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4695825" y="3683000"/>
                <a:ext cx="3168650" cy="266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TextBox 20"/>
              <p:cNvSpPr txBox="1">
                <a:spLocks noChangeArrowheads="1"/>
              </p:cNvSpPr>
              <p:nvPr/>
            </p:nvSpPr>
            <p:spPr bwMode="auto">
              <a:xfrm>
                <a:off x="4628272" y="3642411"/>
                <a:ext cx="476678" cy="24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/>
                  <a:t>10</a:t>
                </a:r>
                <a:r>
                  <a:rPr lang="en-US" sz="1000" baseline="36000">
                    <a:sym typeface="Symbol" pitchFamily="18" charset="2"/>
                  </a:rPr>
                  <a:t>5</a:t>
                </a:r>
                <a:endParaRPr lang="en-US" sz="1000"/>
              </a:p>
            </p:txBody>
          </p:sp>
          <p:sp>
            <p:nvSpPr>
              <p:cNvPr id="35" name="TextBox 25"/>
              <p:cNvSpPr txBox="1">
                <a:spLocks noChangeArrowheads="1"/>
              </p:cNvSpPr>
              <p:nvPr/>
            </p:nvSpPr>
            <p:spPr bwMode="auto">
              <a:xfrm>
                <a:off x="5218219" y="3642411"/>
                <a:ext cx="476678" cy="24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/>
                  <a:t>10</a:t>
                </a:r>
                <a:r>
                  <a:rPr lang="en-US" sz="1000" baseline="36000">
                    <a:sym typeface="Symbol" pitchFamily="18" charset="2"/>
                  </a:rPr>
                  <a:t>4</a:t>
                </a:r>
                <a:endParaRPr lang="en-US" sz="1000"/>
              </a:p>
            </p:txBody>
          </p:sp>
          <p:sp>
            <p:nvSpPr>
              <p:cNvPr id="36" name="TextBox 26"/>
              <p:cNvSpPr txBox="1">
                <a:spLocks noChangeArrowheads="1"/>
              </p:cNvSpPr>
              <p:nvPr/>
            </p:nvSpPr>
            <p:spPr bwMode="auto">
              <a:xfrm>
                <a:off x="5814022" y="3647414"/>
                <a:ext cx="476678" cy="24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/>
                  <a:t>10</a:t>
                </a:r>
                <a:r>
                  <a:rPr lang="en-US" sz="1000" baseline="36000">
                    <a:sym typeface="Symbol" pitchFamily="18" charset="2"/>
                  </a:rPr>
                  <a:t>3</a:t>
                </a:r>
                <a:endParaRPr lang="en-US" sz="1000"/>
              </a:p>
            </p:txBody>
          </p:sp>
          <p:sp>
            <p:nvSpPr>
              <p:cNvPr id="37" name="TextBox 27"/>
              <p:cNvSpPr txBox="1">
                <a:spLocks noChangeArrowheads="1"/>
              </p:cNvSpPr>
              <p:nvPr/>
            </p:nvSpPr>
            <p:spPr bwMode="auto">
              <a:xfrm>
                <a:off x="6413026" y="3642411"/>
                <a:ext cx="476678" cy="24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/>
                  <a:t>10</a:t>
                </a:r>
                <a:r>
                  <a:rPr lang="en-US" sz="1000" baseline="36000">
                    <a:sym typeface="Symbol" pitchFamily="18" charset="2"/>
                  </a:rPr>
                  <a:t>2</a:t>
                </a:r>
                <a:endParaRPr lang="en-US" sz="1000"/>
              </a:p>
            </p:txBody>
          </p:sp>
          <p:sp>
            <p:nvSpPr>
              <p:cNvPr id="38" name="TextBox 28"/>
              <p:cNvSpPr txBox="1">
                <a:spLocks noChangeArrowheads="1"/>
              </p:cNvSpPr>
              <p:nvPr/>
            </p:nvSpPr>
            <p:spPr bwMode="auto">
              <a:xfrm>
                <a:off x="7003564" y="3642411"/>
                <a:ext cx="476678" cy="24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/>
                  <a:t>10</a:t>
                </a:r>
                <a:r>
                  <a:rPr lang="en-US" sz="1000" baseline="36000">
                    <a:sym typeface="Symbol" pitchFamily="18" charset="2"/>
                  </a:rPr>
                  <a:t>1</a:t>
                </a:r>
                <a:endParaRPr lang="en-US" sz="1000"/>
              </a:p>
            </p:txBody>
          </p:sp>
          <p:sp>
            <p:nvSpPr>
              <p:cNvPr id="39" name="TextBox 29"/>
              <p:cNvSpPr txBox="1">
                <a:spLocks noChangeArrowheads="1"/>
              </p:cNvSpPr>
              <p:nvPr/>
            </p:nvSpPr>
            <p:spPr bwMode="auto">
              <a:xfrm>
                <a:off x="7638809" y="3640788"/>
                <a:ext cx="347904" cy="24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/>
                  <a:t>1</a:t>
                </a:r>
              </a:p>
            </p:txBody>
          </p:sp>
          <p:sp>
            <p:nvSpPr>
              <p:cNvPr id="40" name="TextBox 37"/>
              <p:cNvSpPr txBox="1">
                <a:spLocks noChangeArrowheads="1"/>
              </p:cNvSpPr>
              <p:nvPr/>
            </p:nvSpPr>
            <p:spPr bwMode="auto">
              <a:xfrm>
                <a:off x="4187251" y="3846385"/>
                <a:ext cx="3902465" cy="296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100" b="1" dirty="0"/>
                  <a:t>Inferred momentum fraction of sampled gluons</a:t>
                </a:r>
              </a:p>
            </p:txBody>
          </p:sp>
          <p:sp>
            <p:nvSpPr>
              <p:cNvPr id="41" name="TextBox 38"/>
              <p:cNvSpPr txBox="1">
                <a:spLocks noChangeArrowheads="1"/>
              </p:cNvSpPr>
              <p:nvPr/>
            </p:nvSpPr>
            <p:spPr bwMode="auto">
              <a:xfrm rot="16200000">
                <a:off x="3255965" y="2500783"/>
                <a:ext cx="2352220" cy="489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100" b="1" dirty="0"/>
                  <a:t>Gluon </a:t>
                </a:r>
                <a:r>
                  <a:rPr lang="en-US" sz="1100" b="1" dirty="0" smtClean="0"/>
                  <a:t>momentum  </a:t>
                </a:r>
                <a:r>
                  <a:rPr lang="en-US" sz="1100" b="1" dirty="0"/>
                  <a:t>fraction </a:t>
                </a:r>
                <a:r>
                  <a:rPr lang="en-US" sz="1100" b="1" dirty="0">
                    <a:sym typeface="Symbol" pitchFamily="18" charset="2"/>
                  </a:rPr>
                  <a:t> </a:t>
                </a:r>
                <a:r>
                  <a:rPr lang="en-US" sz="1100" b="1" dirty="0" err="1">
                    <a:sym typeface="Symbol" pitchFamily="18" charset="2"/>
                  </a:rPr>
                  <a:t>helicity</a:t>
                </a:r>
                <a:r>
                  <a:rPr lang="en-US" sz="1100" b="1" dirty="0">
                    <a:sym typeface="Symbol" pitchFamily="18" charset="2"/>
                  </a:rPr>
                  <a:t> distribution</a:t>
                </a:r>
                <a:endParaRPr lang="en-US" sz="1100" b="1" dirty="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231494" y="5648704"/>
              <a:ext cx="193071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dirty="0" smtClean="0">
                  <a:solidFill>
                    <a:srgbClr val="990000"/>
                  </a:solidFill>
                  <a:latin typeface="Arial" pitchFamily="34" charset="0"/>
                  <a:cs typeface="Arial" pitchFamily="34" charset="0"/>
                </a:rPr>
                <a:t>Search for missing spin among soft gluons</a:t>
              </a:r>
              <a:endParaRPr lang="en-US" sz="1400" b="1" i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407753" y="989730"/>
            <a:ext cx="23554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A high-resolution </a:t>
            </a:r>
            <a:r>
              <a:rPr lang="en-US" sz="1800" b="1" dirty="0" err="1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femtoscope</a:t>
            </a:r>
            <a:r>
              <a:rPr lang="en-US" sz="1800" b="1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 for cold gluon-dominated matter:</a:t>
            </a:r>
          </a:p>
          <a:p>
            <a:pPr algn="ctr"/>
            <a:r>
              <a:rPr lang="en-US" sz="18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2010 INT           program report @ arXiv:1108.1713</a:t>
            </a:r>
            <a:endParaRPr lang="en-US" sz="1800" b="1" i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0237" y="4004383"/>
            <a:ext cx="1752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EIC Science White Paper will be available in Summer 2012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2" name="TextBox 4"/>
          <p:cNvSpPr txBox="1">
            <a:spLocks noChangeArrowheads="1"/>
          </p:cNvSpPr>
          <p:nvPr/>
        </p:nvSpPr>
        <p:spPr bwMode="auto">
          <a:xfrm>
            <a:off x="-1013" y="5382515"/>
            <a:ext cx="4171250" cy="1477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800" b="1" dirty="0"/>
              <a:t>Design allows easy staging </a:t>
            </a:r>
            <a:r>
              <a:rPr lang="en-US" sz="1800" b="1" dirty="0" smtClean="0"/>
              <a:t>(start w/ 5-10 </a:t>
            </a:r>
            <a:r>
              <a:rPr lang="en-US" sz="1800" b="1" dirty="0" err="1" smtClean="0"/>
              <a:t>GeV</a:t>
            </a:r>
            <a:r>
              <a:rPr lang="en-US" sz="1800" b="1" dirty="0" smtClean="0"/>
              <a:t>, upgrade to ~20 </a:t>
            </a:r>
            <a:r>
              <a:rPr lang="en-US" sz="1800" b="1" dirty="0" err="1" smtClean="0"/>
              <a:t>GeV</a:t>
            </a:r>
            <a:r>
              <a:rPr lang="en-US" sz="1800" b="1" dirty="0" smtClean="0"/>
              <a:t> e</a:t>
            </a:r>
            <a:r>
              <a:rPr lang="en-US" sz="1800" b="1" baseline="36000" dirty="0" smtClean="0">
                <a:sym typeface="Symbol"/>
              </a:rPr>
              <a:t></a:t>
            </a:r>
            <a:r>
              <a:rPr lang="en-US" sz="1800" b="1" dirty="0" smtClean="0">
                <a:sym typeface="Symbol"/>
              </a:rPr>
              <a:t>)</a:t>
            </a:r>
            <a:r>
              <a:rPr lang="en-US" sz="1800" b="1" dirty="0" smtClean="0"/>
              <a:t>. Tech &amp; </a:t>
            </a:r>
            <a:r>
              <a:rPr lang="en-US" sz="1800" b="1" dirty="0"/>
              <a:t>cost reviews in 2011-12</a:t>
            </a:r>
            <a:r>
              <a:rPr lang="en-US" sz="1800" b="1" dirty="0" smtClean="0"/>
              <a:t>.  Synergy with other </a:t>
            </a:r>
            <a:r>
              <a:rPr lang="en-US" sz="1800" b="1" dirty="0" err="1" smtClean="0"/>
              <a:t>accel</a:t>
            </a:r>
            <a:r>
              <a:rPr lang="en-US" sz="1800" b="1" dirty="0" smtClean="0"/>
              <a:t>. R&amp;D @ BNL </a:t>
            </a:r>
            <a:r>
              <a:rPr lang="en-US" sz="1800" b="1" dirty="0" smtClean="0">
                <a:sym typeface="Symbol"/>
              </a:rPr>
              <a:t> cost reduction opportunities.</a:t>
            </a:r>
            <a:r>
              <a:rPr lang="en-US" sz="1800" b="1" dirty="0" smtClean="0"/>
              <a:t> </a:t>
            </a:r>
            <a:endParaRPr lang="en-US" sz="18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013" y="60845"/>
            <a:ext cx="6628223" cy="8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80000"/>
              </a:lnSpc>
              <a:defRPr/>
            </a:pPr>
            <a:r>
              <a:rPr lang="en-US" sz="2400" b="1" i="1" dirty="0" smtClean="0">
                <a:solidFill>
                  <a:srgbClr val="042B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6" charset="-128"/>
              </a:rPr>
              <a:t>RHIC’s 3</a:t>
            </a:r>
            <a:r>
              <a:rPr lang="en-US" sz="2400" b="1" i="1" baseline="30000" dirty="0" smtClean="0">
                <a:solidFill>
                  <a:srgbClr val="042B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6" charset="-128"/>
              </a:rPr>
              <a:t>rd</a:t>
            </a:r>
            <a:r>
              <a:rPr lang="en-US" sz="2400" b="1" i="1" dirty="0" smtClean="0">
                <a:solidFill>
                  <a:srgbClr val="042B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6" charset="-128"/>
              </a:rPr>
              <a:t> Decade: Reinvention as </a:t>
            </a:r>
            <a:r>
              <a:rPr lang="en-US" sz="2400" b="1" i="1" dirty="0" err="1" smtClean="0">
                <a:solidFill>
                  <a:srgbClr val="042B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6" charset="-128"/>
              </a:rPr>
              <a:t>eRHIC</a:t>
            </a:r>
            <a:r>
              <a:rPr lang="en-US" sz="2400" b="1" i="1" dirty="0" smtClean="0">
                <a:solidFill>
                  <a:srgbClr val="042B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6" charset="-128"/>
              </a:rPr>
              <a:t> </a:t>
            </a:r>
            <a:r>
              <a:rPr lang="en-US" sz="2400" b="1" i="1" dirty="0" smtClean="0">
                <a:solidFill>
                  <a:srgbClr val="042B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6" charset="-128"/>
                <a:sym typeface="Symbol"/>
              </a:rPr>
              <a:t> Path Forward for Cold                      QCD Matter</a:t>
            </a:r>
            <a:endParaRPr lang="en-US" sz="2400" b="1" i="1" dirty="0">
              <a:solidFill>
                <a:srgbClr val="042B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ＭＳ Ｐゴシック" pitchFamily="36" charset="-12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3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00013"/>
            <a:ext cx="9144000" cy="58578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b="1" kern="0" dirty="0" smtClean="0">
                <a:solidFill>
                  <a:srgbClr val="042B7F"/>
                </a:solidFill>
                <a:latin typeface="Comic Sans MS" pitchFamily="66" charset="0"/>
                <a:ea typeface="+mj-ea"/>
                <a:cs typeface="+mj-cs"/>
              </a:rPr>
              <a:t>Summary</a:t>
            </a:r>
            <a:endParaRPr lang="en-US" b="1" kern="0" dirty="0">
              <a:solidFill>
                <a:srgbClr val="042B7F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306" y="537882"/>
            <a:ext cx="83371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000" b="1" dirty="0" smtClean="0">
                <a:solidFill>
                  <a:srgbClr val="0033CC"/>
                </a:solidFill>
              </a:rPr>
              <a:t>RHIC’s high productivity &amp; broad impact continue as we learn how to quantify properties of early-universe QCD matter, as degrees of freedom transition  from quarks/gluons to hadrons.</a:t>
            </a:r>
          </a:p>
          <a:p>
            <a:pPr marL="457200" indent="-457200">
              <a:buFont typeface="+mj-lt"/>
              <a:buAutoNum type="arabicParenR"/>
            </a:pPr>
            <a:endParaRPr lang="en-US" sz="2000" b="1" dirty="0" smtClean="0">
              <a:solidFill>
                <a:srgbClr val="0033CC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b="1" dirty="0" smtClean="0">
                <a:solidFill>
                  <a:srgbClr val="D60093"/>
                </a:solidFill>
              </a:rPr>
              <a:t>With cost-effective upgrades RHIC is poised to address more pointed science questions raised by its 1</a:t>
            </a:r>
            <a:r>
              <a:rPr lang="en-US" sz="2000" b="1" baseline="30000" dirty="0" smtClean="0">
                <a:solidFill>
                  <a:srgbClr val="D60093"/>
                </a:solidFill>
              </a:rPr>
              <a:t>st</a:t>
            </a:r>
            <a:r>
              <a:rPr lang="en-US" sz="2000" b="1" dirty="0" smtClean="0">
                <a:solidFill>
                  <a:srgbClr val="D60093"/>
                </a:solidFill>
              </a:rPr>
              <a:t>-decade discoveries.</a:t>
            </a:r>
          </a:p>
          <a:p>
            <a:pPr marL="457200" indent="-457200">
              <a:buFont typeface="+mj-lt"/>
              <a:buAutoNum type="arabicParenR"/>
            </a:pPr>
            <a:endParaRPr lang="en-US" sz="2000" b="1" dirty="0" smtClean="0">
              <a:solidFill>
                <a:srgbClr val="D60093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b="1" dirty="0" smtClean="0">
                <a:solidFill>
                  <a:srgbClr val="0033CC"/>
                </a:solidFill>
              </a:rPr>
              <a:t>Strong connections to other physics forefronts have provided unanticipated intellectual enrichment and visibility to the field.</a:t>
            </a:r>
          </a:p>
          <a:p>
            <a:pPr marL="457200" indent="-457200">
              <a:buFont typeface="+mj-lt"/>
              <a:buAutoNum type="arabicParenR"/>
            </a:pPr>
            <a:endParaRPr lang="en-US" sz="2000" b="1" dirty="0" smtClean="0">
              <a:solidFill>
                <a:srgbClr val="0033CC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b="1" dirty="0" smtClean="0">
                <a:solidFill>
                  <a:srgbClr val="D60093"/>
                </a:solidFill>
              </a:rPr>
              <a:t>RHIC-LHC complementarity enhances understanding of condensed QCD matter, allowing measurements over a broad range of temperature and outgoing jet and hadron momenta.</a:t>
            </a:r>
          </a:p>
          <a:p>
            <a:pPr marL="457200" indent="-457200">
              <a:buFont typeface="+mj-lt"/>
              <a:buAutoNum type="arabicParenR"/>
            </a:pPr>
            <a:endParaRPr lang="en-US" sz="2000" b="1" dirty="0" smtClean="0">
              <a:solidFill>
                <a:srgbClr val="D60093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b="1" dirty="0" smtClean="0">
                <a:solidFill>
                  <a:srgbClr val="0033CC"/>
                </a:solidFill>
              </a:rPr>
              <a:t>We envision adding a 5-10 </a:t>
            </a:r>
            <a:r>
              <a:rPr lang="en-US" sz="2000" b="1" dirty="0" err="1" smtClean="0">
                <a:solidFill>
                  <a:srgbClr val="0033CC"/>
                </a:solidFill>
              </a:rPr>
              <a:t>GeV</a:t>
            </a:r>
            <a:r>
              <a:rPr lang="en-US" sz="2000" b="1" dirty="0" smtClean="0">
                <a:solidFill>
                  <a:srgbClr val="0033CC"/>
                </a:solidFill>
              </a:rPr>
              <a:t> e</a:t>
            </a:r>
            <a:r>
              <a:rPr lang="en-US" sz="2000" b="1" baseline="36000" dirty="0" smtClean="0">
                <a:solidFill>
                  <a:srgbClr val="0033CC"/>
                </a:solidFill>
                <a:sym typeface="Symbol"/>
              </a:rPr>
              <a:t></a:t>
            </a:r>
            <a:r>
              <a:rPr lang="en-US" sz="2000" b="1" dirty="0" smtClean="0">
                <a:solidFill>
                  <a:srgbClr val="0033CC"/>
                </a:solidFill>
              </a:rPr>
              <a:t> Energy Recovery </a:t>
            </a:r>
            <a:r>
              <a:rPr lang="en-US" sz="2000" b="1" dirty="0" err="1" smtClean="0">
                <a:solidFill>
                  <a:srgbClr val="0033CC"/>
                </a:solidFill>
              </a:rPr>
              <a:t>Linac</a:t>
            </a:r>
            <a:r>
              <a:rPr lang="en-US" sz="2000" b="1" dirty="0" smtClean="0">
                <a:solidFill>
                  <a:srgbClr val="0033CC"/>
                </a:solidFill>
              </a:rPr>
              <a:t> for RHIC’s 3</a:t>
            </a:r>
            <a:r>
              <a:rPr lang="en-US" sz="2000" b="1" baseline="30000" dirty="0" smtClean="0">
                <a:solidFill>
                  <a:srgbClr val="0033CC"/>
                </a:solidFill>
              </a:rPr>
              <a:t>rd</a:t>
            </a:r>
            <a:r>
              <a:rPr lang="en-US" sz="2000" b="1" dirty="0" smtClean="0">
                <a:solidFill>
                  <a:srgbClr val="0033CC"/>
                </a:solidFill>
              </a:rPr>
              <a:t> decade </a:t>
            </a:r>
            <a:r>
              <a:rPr lang="en-US" sz="2000" b="1" dirty="0" smtClean="0">
                <a:solidFill>
                  <a:srgbClr val="0033CC"/>
                </a:solidFill>
                <a:sym typeface="Symbol"/>
              </a:rPr>
              <a:t></a:t>
            </a:r>
            <a:r>
              <a:rPr lang="en-US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</a:rPr>
              <a:t>e+A</a:t>
            </a:r>
            <a:r>
              <a:rPr lang="en-US" sz="2000" b="1" dirty="0" smtClean="0">
                <a:solidFill>
                  <a:srgbClr val="0033CC"/>
                </a:solidFill>
              </a:rPr>
              <a:t> and polarized </a:t>
            </a:r>
            <a:r>
              <a:rPr lang="en-US" sz="2000" b="1" dirty="0" err="1" smtClean="0">
                <a:solidFill>
                  <a:srgbClr val="0033CC"/>
                </a:solidFill>
              </a:rPr>
              <a:t>e+N</a:t>
            </a:r>
            <a:r>
              <a:rPr lang="en-US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</a:rPr>
              <a:t>exp’ts</a:t>
            </a:r>
            <a:r>
              <a:rPr lang="en-US" sz="2000" b="1" dirty="0" smtClean="0">
                <a:solidFill>
                  <a:srgbClr val="0033CC"/>
                </a:solidFill>
              </a:rPr>
              <a:t> to constrain the nature of gluon-dominated cold QCD matter.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494" y="5848970"/>
            <a:ext cx="865990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The 2007 LRP for U.S. NP outlined ambitions for budget doubling.  Present outlook much less rosy </a:t>
            </a:r>
            <a:r>
              <a:rPr lang="en-US" sz="2000" b="1" dirty="0" smtClean="0">
                <a:sym typeface="Symbol"/>
              </a:rPr>
              <a:t> urgent “reprioritization” exercise in progress, report due 1/2013.  “Everything is on the table.”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010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289" y="2363372"/>
            <a:ext cx="5444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D60093"/>
                </a:solidFill>
              </a:rPr>
              <a:t>Backup Slides</a:t>
            </a:r>
            <a:endParaRPr lang="en-US" sz="4400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00013"/>
            <a:ext cx="9144000" cy="58578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042B7F"/>
                </a:solidFill>
                <a:latin typeface="Comic Sans MS" pitchFamily="66" charset="0"/>
                <a:ea typeface="+mj-ea"/>
                <a:cs typeface="+mj-cs"/>
              </a:rPr>
              <a:t>RHIC’s Future Science Themes: Cold QCD Matter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238" y="550863"/>
            <a:ext cx="8516937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0033CC"/>
                </a:solidFill>
                <a:ea typeface="ＭＳ Ｐゴシック" pitchFamily="36" charset="-128"/>
              </a:rPr>
              <a:t> </a:t>
            </a:r>
            <a:r>
              <a:rPr lang="en-US" sz="1800" b="1" i="1" dirty="0">
                <a:solidFill>
                  <a:srgbClr val="0033CC"/>
                </a:solidFill>
                <a:ea typeface="ＭＳ Ｐゴシック" pitchFamily="36" charset="-128"/>
              </a:rPr>
              <a:t>Complete determination of gluon and sea-</a:t>
            </a:r>
            <a:r>
              <a:rPr lang="en-US" sz="1800" b="1" i="1" dirty="0" err="1">
                <a:solidFill>
                  <a:srgbClr val="0033CC"/>
                </a:solidFill>
                <a:ea typeface="ＭＳ Ｐゴシック" pitchFamily="36" charset="-128"/>
              </a:rPr>
              <a:t>antiquark</a:t>
            </a:r>
            <a:r>
              <a:rPr lang="en-US" sz="1800" b="1" i="1" dirty="0">
                <a:solidFill>
                  <a:srgbClr val="0033CC"/>
                </a:solidFill>
                <a:ea typeface="ＭＳ Ｐゴシック" pitchFamily="36" charset="-128"/>
              </a:rPr>
              <a:t> contributions to p spin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jet (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hadron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), 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di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-jet (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di-hadron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) and W production asymmetries in RHIC 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p+p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; but need 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e+p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@ EIC to constrain low-x contributions</a:t>
            </a:r>
          </a:p>
          <a:p>
            <a:pPr marL="0" lvl="1">
              <a:buFont typeface="Wingdings" pitchFamily="2" charset="2"/>
              <a:buChar char="§"/>
              <a:defRPr/>
            </a:pPr>
            <a:r>
              <a:rPr lang="en-US" sz="1800" b="1" i="1" dirty="0">
                <a:solidFill>
                  <a:srgbClr val="0033CC"/>
                </a:solidFill>
                <a:ea typeface="ＭＳ Ｐゴシック" pitchFamily="36" charset="-128"/>
              </a:rPr>
              <a:t> Test QCD understanding of transverse spin asymmetries</a:t>
            </a:r>
          </a:p>
          <a:p>
            <a:pPr marL="457200" lvl="2">
              <a:buFont typeface="Wingdings" pitchFamily="2" charset="2"/>
              <a:buChar char="Ø"/>
              <a:defRPr/>
            </a:pP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compare 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p+p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Drell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-Yan @ RHIC to semi-inclusive 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e+p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DIS @ HERMES, COMPASS, EIC</a:t>
            </a:r>
          </a:p>
          <a:p>
            <a:pPr marL="0" lvl="2">
              <a:buFont typeface="Wingdings" pitchFamily="2" charset="2"/>
              <a:buChar char="§"/>
              <a:defRPr/>
            </a:pPr>
            <a:r>
              <a:rPr lang="en-US" sz="1800" b="1" i="1" dirty="0">
                <a:solidFill>
                  <a:srgbClr val="0033CC"/>
                </a:solidFill>
                <a:ea typeface="ＭＳ Ｐゴシック" pitchFamily="36" charset="-128"/>
              </a:rPr>
              <a:t> Make pioneering measurements of nucleon’s electroweak structure </a:t>
            </a:r>
            <a:r>
              <a:rPr lang="en-US" sz="1800" b="1" i="1" dirty="0" err="1">
                <a:solidFill>
                  <a:srgbClr val="0033CC"/>
                </a:solidFill>
                <a:ea typeface="ＭＳ Ｐゴシック" pitchFamily="36" charset="-128"/>
              </a:rPr>
              <a:t>fcns</a:t>
            </a:r>
            <a:r>
              <a:rPr lang="en-US" sz="1800" b="1" i="1" dirty="0">
                <a:solidFill>
                  <a:srgbClr val="0033CC"/>
                </a:solidFill>
                <a:ea typeface="ＭＳ Ｐゴシック" pitchFamily="36" charset="-128"/>
              </a:rPr>
              <a:t>.</a:t>
            </a:r>
          </a:p>
          <a:p>
            <a:pPr marL="457200" lvl="3">
              <a:buFont typeface="Wingdings" pitchFamily="2" charset="2"/>
              <a:buChar char="Ø"/>
              <a:defRPr/>
            </a:pP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charged-current DIS in 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e+N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@ EIC</a:t>
            </a:r>
          </a:p>
          <a:p>
            <a:pPr marL="0" lvl="2">
              <a:buFont typeface="Wingdings" pitchFamily="2" charset="2"/>
              <a:buChar char="§"/>
              <a:defRPr/>
            </a:pPr>
            <a:r>
              <a:rPr lang="en-US" sz="1800" b="1" i="1" dirty="0">
                <a:solidFill>
                  <a:srgbClr val="0033CC"/>
                </a:solidFill>
                <a:ea typeface="ＭＳ Ｐゴシック" pitchFamily="36" charset="-128"/>
              </a:rPr>
              <a:t> Image transverse </a:t>
            </a:r>
            <a:r>
              <a:rPr lang="en-US" sz="1800" b="1" i="1" dirty="0" err="1">
                <a:solidFill>
                  <a:srgbClr val="0033CC"/>
                </a:solidFill>
                <a:ea typeface="ＭＳ Ｐゴシック" pitchFamily="36" charset="-128"/>
              </a:rPr>
              <a:t>parton</a:t>
            </a:r>
            <a:r>
              <a:rPr lang="en-US" sz="1800" b="1" i="1" dirty="0">
                <a:solidFill>
                  <a:srgbClr val="0033CC"/>
                </a:solidFill>
                <a:ea typeface="ＭＳ Ｐゴシック" pitchFamily="36" charset="-128"/>
              </a:rPr>
              <a:t> spin, momentum, spatial structure in nucleons</a:t>
            </a:r>
          </a:p>
          <a:p>
            <a:pPr marL="457200" lvl="3">
              <a:buFont typeface="Wingdings" pitchFamily="2" charset="2"/>
              <a:buChar char="Ø"/>
              <a:defRPr/>
            </a:pP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semi-inclusive DIS and deep exclusive 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e+N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reactions @ EIC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381375"/>
            <a:ext cx="343217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6663" y="3344450"/>
            <a:ext cx="5937337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3">
              <a:buFont typeface="Wingdings" pitchFamily="2" charset="2"/>
              <a:buChar char="§"/>
              <a:defRPr/>
            </a:pPr>
            <a:r>
              <a:rPr lang="en-US" sz="1800" b="1" i="1" dirty="0">
                <a:solidFill>
                  <a:srgbClr val="0033CC"/>
                </a:solidFill>
                <a:ea typeface="ＭＳ Ｐゴシック" pitchFamily="36" charset="-128"/>
              </a:rPr>
              <a:t> Map initial gluon distributions in cold nuclei, as seen by colliding beams at RHIC &amp; LHC</a:t>
            </a:r>
          </a:p>
          <a:p>
            <a:pPr marL="457200" lvl="4">
              <a:buFont typeface="Wingdings" pitchFamily="2" charset="2"/>
              <a:buChar char="Ø"/>
              <a:defRPr/>
            </a:pP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start with 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d+A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and 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p+A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@ RHIC, LHC; but quantify with 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e+A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DIS @ EIC</a:t>
            </a:r>
          </a:p>
          <a:p>
            <a:pPr marL="0" lvl="4">
              <a:buFont typeface="Wingdings" pitchFamily="2" charset="2"/>
              <a:buChar char="§"/>
              <a:defRPr/>
            </a:pPr>
            <a:r>
              <a:rPr lang="en-US" sz="1800" b="1" i="1" dirty="0">
                <a:solidFill>
                  <a:srgbClr val="0033CC"/>
                </a:solidFill>
                <a:ea typeface="ＭＳ Ｐゴシック" pitchFamily="36" charset="-128"/>
              </a:rPr>
              <a:t> Study transition from dilute </a:t>
            </a:r>
            <a:r>
              <a:rPr lang="en-US" sz="1800" b="1" i="1" dirty="0" err="1">
                <a:solidFill>
                  <a:srgbClr val="0033CC"/>
                </a:solidFill>
                <a:ea typeface="ＭＳ Ｐゴシック" pitchFamily="36" charset="-128"/>
              </a:rPr>
              <a:t>partonic</a:t>
            </a:r>
            <a:r>
              <a:rPr lang="en-US" sz="1800" b="1" i="1" dirty="0">
                <a:solidFill>
                  <a:srgbClr val="0033CC"/>
                </a:solidFill>
                <a:ea typeface="ＭＳ Ｐゴシック" pitchFamily="36" charset="-128"/>
              </a:rPr>
              <a:t> matter to saturated </a:t>
            </a:r>
            <a:r>
              <a:rPr lang="en-US" sz="1800" b="1" i="1" dirty="0" err="1">
                <a:solidFill>
                  <a:srgbClr val="0033CC"/>
                </a:solidFill>
                <a:ea typeface="ＭＳ Ｐゴシック" pitchFamily="36" charset="-128"/>
              </a:rPr>
              <a:t>gluonic</a:t>
            </a:r>
            <a:r>
              <a:rPr lang="en-US" sz="1800" b="1" i="1" dirty="0">
                <a:solidFill>
                  <a:srgbClr val="0033CC"/>
                </a:solidFill>
                <a:ea typeface="ＭＳ Ｐゴシック" pitchFamily="36" charset="-128"/>
              </a:rPr>
              <a:t> matter and test understanding     in critical non-linear QCD regime</a:t>
            </a:r>
          </a:p>
          <a:p>
            <a:pPr marL="457200" lvl="5">
              <a:buFont typeface="Wingdings" pitchFamily="2" charset="2"/>
              <a:buChar char="Ø"/>
              <a:defRPr/>
            </a:pP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full-energy 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e+A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program @ EIC, including novel </a:t>
            </a:r>
            <a:r>
              <a:rPr lang="en-US" sz="1800" b="1" i="1" dirty="0" err="1">
                <a:solidFill>
                  <a:srgbClr val="D60093"/>
                </a:solidFill>
                <a:ea typeface="ＭＳ Ｐゴシック" pitchFamily="36" charset="-128"/>
              </a:rPr>
              <a:t>gluonic</a:t>
            </a:r>
            <a:r>
              <a:rPr lang="en-US" sz="1800" b="1" i="1" dirty="0">
                <a:solidFill>
                  <a:srgbClr val="D60093"/>
                </a:solidFill>
                <a:ea typeface="ＭＳ Ｐゴシック" pitchFamily="36" charset="-128"/>
              </a:rPr>
              <a:t> form factors of nuclei via diffractive vector meson production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9475" y="6200775"/>
            <a:ext cx="5724525" cy="646113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6" charset="-128"/>
              </a:rPr>
              <a:t>An Electron-Ion Collider is needed to study gluon-dominated cold matter quantitatively.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0" y="30163"/>
            <a:ext cx="9144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b="1">
                <a:solidFill>
                  <a:srgbClr val="042B7F"/>
                </a:solidFill>
                <a:latin typeface="Comic Sans MS" pitchFamily="66" charset="0"/>
              </a:rPr>
              <a:t>What Will EIC Have That HERA Didn’t?</a:t>
            </a:r>
          </a:p>
        </p:txBody>
      </p:sp>
      <p:sp>
        <p:nvSpPr>
          <p:cNvPr id="219139" name="TextBox 11"/>
          <p:cNvSpPr txBox="1">
            <a:spLocks noChangeArrowheads="1"/>
          </p:cNvSpPr>
          <p:nvPr/>
        </p:nvSpPr>
        <p:spPr bwMode="auto">
          <a:xfrm>
            <a:off x="363538" y="627063"/>
            <a:ext cx="509746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 typeface="Arial" pitchFamily="34" charset="0"/>
              <a:buAutoNum type="arabicParenR"/>
            </a:pPr>
            <a:r>
              <a:rPr lang="en-US" sz="2000" b="1" i="1">
                <a:solidFill>
                  <a:srgbClr val="D60093"/>
                </a:solidFill>
              </a:rPr>
              <a:t>Heavy-ion beams to take advantage of coherent contributions of many nucleons to gluon density, provide more cost-effective reach into gluon saturation regime when QCD coupling is still weak.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21200" y="4133850"/>
            <a:ext cx="4435475" cy="2554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 typeface="Arial" pitchFamily="34" charset="0"/>
              <a:buAutoNum type="arabicParenR" startAt="2"/>
            </a:pPr>
            <a:r>
              <a:rPr lang="en-US" sz="2000" b="1" i="1">
                <a:solidFill>
                  <a:srgbClr val="0033CC"/>
                </a:solidFill>
              </a:rPr>
              <a:t> Polarized proton and </a:t>
            </a:r>
            <a:r>
              <a:rPr lang="en-US" sz="2000" b="1" i="1" baseline="36000">
                <a:solidFill>
                  <a:srgbClr val="0033CC"/>
                </a:solidFill>
              </a:rPr>
              <a:t>3</a:t>
            </a:r>
            <a:r>
              <a:rPr lang="en-US" sz="2000" b="1" i="1">
                <a:solidFill>
                  <a:srgbClr val="0033CC"/>
                </a:solidFill>
              </a:rPr>
              <a:t>He (for neutron), as well as electron, beams to pursue search for gluon contributions to nucleon spin down to very soft gluons, and map spin-momentum correlations of quarks and gluons inside nucleons.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6169025" y="1468438"/>
            <a:ext cx="2687638" cy="276225"/>
            <a:chOff x="6169291" y="1468047"/>
            <a:chExt cx="2687627" cy="276999"/>
          </a:xfrm>
        </p:grpSpPr>
        <p:cxnSp>
          <p:nvCxnSpPr>
            <p:cNvPr id="219142" name="Straight Arrow Connector 14"/>
            <p:cNvCxnSpPr>
              <a:cxnSpLocks noChangeAspect="1"/>
            </p:cNvCxnSpPr>
            <p:nvPr/>
          </p:nvCxnSpPr>
          <p:spPr bwMode="auto">
            <a:xfrm>
              <a:off x="6169291" y="1660940"/>
              <a:ext cx="2687627" cy="78121"/>
            </a:xfrm>
            <a:prstGeom prst="straightConnector1">
              <a:avLst/>
            </a:prstGeom>
            <a:noFill/>
            <a:ln w="28575" algn="ctr">
              <a:solidFill>
                <a:srgbClr val="8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9143" name="TextBox 19"/>
            <p:cNvSpPr txBox="1">
              <a:spLocks noChangeArrowheads="1"/>
            </p:cNvSpPr>
            <p:nvPr/>
          </p:nvSpPr>
          <p:spPr bwMode="auto">
            <a:xfrm rot="120000">
              <a:off x="6352530" y="1468047"/>
              <a:ext cx="165276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1200" b="1">
                  <a:solidFill>
                    <a:srgbClr val="800000"/>
                  </a:solidFill>
                </a:rPr>
                <a:t>nuclear “oomph”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0" y="2579688"/>
            <a:ext cx="4572000" cy="4278312"/>
            <a:chOff x="0" y="2580362"/>
            <a:chExt cx="4572000" cy="4277638"/>
          </a:xfrm>
        </p:grpSpPr>
        <p:pic>
          <p:nvPicPr>
            <p:cNvPr id="219145" name="Bild 1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03" r="12247" b="5084"/>
            <a:stretch>
              <a:fillRect/>
            </a:stretch>
          </p:blipFill>
          <p:spPr bwMode="auto">
            <a:xfrm>
              <a:off x="0" y="2580362"/>
              <a:ext cx="4521896" cy="4277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9146" name="TextBox 20"/>
            <p:cNvSpPr txBox="1">
              <a:spLocks noChangeArrowheads="1"/>
            </p:cNvSpPr>
            <p:nvPr/>
          </p:nvSpPr>
          <p:spPr bwMode="auto">
            <a:xfrm>
              <a:off x="3156559" y="3294345"/>
              <a:ext cx="141544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1400" b="1"/>
                <a:t>Constraints from RHIC spin data to date</a:t>
              </a:r>
            </a:p>
          </p:txBody>
        </p:sp>
        <p:cxnSp>
          <p:nvCxnSpPr>
            <p:cNvPr id="219147" name="Straight Arrow Connector 22"/>
            <p:cNvCxnSpPr>
              <a:cxnSpLocks noChangeShapeType="1"/>
            </p:cNvCxnSpPr>
            <p:nvPr/>
          </p:nvCxnSpPr>
          <p:spPr bwMode="auto">
            <a:xfrm rot="10800000" flipV="1">
              <a:off x="2855935" y="3457184"/>
              <a:ext cx="363255" cy="200416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9148" name="TextBox 23"/>
            <p:cNvSpPr txBox="1">
              <a:spLocks noChangeArrowheads="1"/>
            </p:cNvSpPr>
            <p:nvPr/>
          </p:nvSpPr>
          <p:spPr bwMode="auto">
            <a:xfrm>
              <a:off x="2943616" y="5338175"/>
              <a:ext cx="153026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/>
              <a:r>
                <a:rPr lang="en-US" sz="1400" b="1">
                  <a:solidFill>
                    <a:srgbClr val="FF0000"/>
                  </a:solidFill>
                </a:rPr>
                <a:t>Constraints from projected EIC data</a:t>
              </a:r>
            </a:p>
          </p:txBody>
        </p:sp>
        <p:cxnSp>
          <p:nvCxnSpPr>
            <p:cNvPr id="219149" name="Straight Arrow Connector 25"/>
            <p:cNvCxnSpPr>
              <a:cxnSpLocks noChangeShapeType="1"/>
            </p:cNvCxnSpPr>
            <p:nvPr/>
          </p:nvCxnSpPr>
          <p:spPr bwMode="auto">
            <a:xfrm rot="16200000" flipV="1">
              <a:off x="2849672" y="5404981"/>
              <a:ext cx="363254" cy="10020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9150" name="Group 15"/>
          <p:cNvGrpSpPr>
            <a:grpSpLocks/>
          </p:cNvGrpSpPr>
          <p:nvPr/>
        </p:nvGrpSpPr>
        <p:grpSpPr bwMode="auto">
          <a:xfrm>
            <a:off x="5322888" y="579438"/>
            <a:ext cx="3821112" cy="3417887"/>
            <a:chOff x="5322888" y="579438"/>
            <a:chExt cx="3821112" cy="3417887"/>
          </a:xfrm>
        </p:grpSpPr>
        <p:pic>
          <p:nvPicPr>
            <p:cNvPr id="21915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0"/>
            <a:stretch>
              <a:fillRect/>
            </a:stretch>
          </p:blipFill>
          <p:spPr bwMode="auto">
            <a:xfrm>
              <a:off x="5322888" y="579438"/>
              <a:ext cx="3821112" cy="341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9152" name="TextBox 14"/>
            <p:cNvSpPr txBox="1">
              <a:spLocks noChangeArrowheads="1"/>
            </p:cNvSpPr>
            <p:nvPr/>
          </p:nvSpPr>
          <p:spPr bwMode="auto">
            <a:xfrm rot="-166565">
              <a:off x="6789107" y="3043825"/>
              <a:ext cx="17411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1200">
                  <a:solidFill>
                    <a:srgbClr val="FFFF00"/>
                  </a:solidFill>
                </a:rPr>
                <a:t>Gluon occupancy &gt;&gt; 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4"/>
          <p:cNvGrpSpPr>
            <a:grpSpLocks/>
          </p:cNvGrpSpPr>
          <p:nvPr/>
        </p:nvGrpSpPr>
        <p:grpSpPr bwMode="auto">
          <a:xfrm>
            <a:off x="54592" y="3990586"/>
            <a:ext cx="4107975" cy="2845290"/>
            <a:chOff x="528" y="480"/>
            <a:chExt cx="5088" cy="3312"/>
          </a:xfrm>
        </p:grpSpPr>
        <p:grpSp>
          <p:nvGrpSpPr>
            <p:cNvPr id="29" name="Group 5"/>
            <p:cNvGrpSpPr>
              <a:grpSpLocks/>
            </p:cNvGrpSpPr>
            <p:nvPr/>
          </p:nvGrpSpPr>
          <p:grpSpPr bwMode="auto">
            <a:xfrm>
              <a:off x="528" y="480"/>
              <a:ext cx="5088" cy="3312"/>
              <a:chOff x="912" y="1335"/>
              <a:chExt cx="3696" cy="2745"/>
            </a:xfrm>
          </p:grpSpPr>
          <p:pic>
            <p:nvPicPr>
              <p:cNvPr id="35" name="Picture 6" descr="krishna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625"/>
              <a:stretch>
                <a:fillRect/>
              </a:stretch>
            </p:blipFill>
            <p:spPr bwMode="auto">
              <a:xfrm>
                <a:off x="912" y="1335"/>
                <a:ext cx="3696" cy="2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6" name="Group 7"/>
              <p:cNvGrpSpPr>
                <a:grpSpLocks noChangeAspect="1"/>
              </p:cNvGrpSpPr>
              <p:nvPr/>
            </p:nvGrpSpPr>
            <p:grpSpPr bwMode="auto">
              <a:xfrm>
                <a:off x="2970" y="3287"/>
                <a:ext cx="198" cy="217"/>
                <a:chOff x="2842" y="3482"/>
                <a:chExt cx="164" cy="180"/>
              </a:xfrm>
            </p:grpSpPr>
            <p:sp>
              <p:nvSpPr>
                <p:cNvPr id="94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2872" y="3592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2878" y="3541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2912" y="3576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2842" y="3541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2920" y="3482"/>
                  <a:ext cx="84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99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2899" y="3541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100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935" y="3541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101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864" y="3492"/>
                  <a:ext cx="71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102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878" y="3576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103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899" y="3506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7" name="Group 18"/>
              <p:cNvGrpSpPr>
                <a:grpSpLocks noChangeAspect="1"/>
              </p:cNvGrpSpPr>
              <p:nvPr/>
            </p:nvGrpSpPr>
            <p:grpSpPr bwMode="auto">
              <a:xfrm>
                <a:off x="1392" y="1488"/>
                <a:ext cx="480" cy="405"/>
                <a:chOff x="528" y="968"/>
                <a:chExt cx="446" cy="376"/>
              </a:xfrm>
            </p:grpSpPr>
            <p:sp>
              <p:nvSpPr>
                <p:cNvPr id="79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71"/>
                  <a:ext cx="57" cy="57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672" y="1056"/>
                  <a:ext cx="56" cy="56"/>
                </a:xfrm>
                <a:prstGeom prst="ellipse">
                  <a:avLst/>
                </a:prstGeom>
                <a:solidFill>
                  <a:srgbClr val="00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787" y="1171"/>
                  <a:ext cx="57" cy="57"/>
                </a:xfrm>
                <a:prstGeom prst="ellipse">
                  <a:avLst/>
                </a:prstGeom>
                <a:solidFill>
                  <a:srgbClr val="0000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585" y="1086"/>
                  <a:ext cx="56" cy="56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796" y="1029"/>
                  <a:ext cx="56" cy="57"/>
                </a:xfrm>
                <a:prstGeom prst="ellipse">
                  <a:avLst/>
                </a:prstGeom>
                <a:solidFill>
                  <a:srgbClr val="00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611" y="1000"/>
                  <a:ext cx="57" cy="57"/>
                </a:xfrm>
                <a:prstGeom prst="ellipse">
                  <a:avLst/>
                </a:prstGeom>
                <a:solidFill>
                  <a:srgbClr val="0000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917" y="1112"/>
                  <a:ext cx="57" cy="57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801" y="1287"/>
                  <a:ext cx="56" cy="57"/>
                </a:xfrm>
                <a:prstGeom prst="ellipse">
                  <a:avLst/>
                </a:prstGeom>
                <a:solidFill>
                  <a:srgbClr val="00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889" y="1199"/>
                  <a:ext cx="56" cy="57"/>
                </a:xfrm>
                <a:prstGeom prst="ellipse">
                  <a:avLst/>
                </a:prstGeom>
                <a:solidFill>
                  <a:srgbClr val="0000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826" y="968"/>
                  <a:ext cx="56" cy="56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658" y="1199"/>
                  <a:ext cx="57" cy="57"/>
                </a:xfrm>
                <a:prstGeom prst="ellipse">
                  <a:avLst/>
                </a:prstGeom>
                <a:solidFill>
                  <a:srgbClr val="00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739" y="999"/>
                  <a:ext cx="57" cy="57"/>
                </a:xfrm>
                <a:prstGeom prst="ellipse">
                  <a:avLst/>
                </a:prstGeom>
                <a:solidFill>
                  <a:srgbClr val="0000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91" name="Picture 31" descr="Gluons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1079315">
                  <a:off x="767" y="1202"/>
                  <a:ext cx="176" cy="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" name="Picture 32" descr="Gluons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283694">
                  <a:off x="575" y="1141"/>
                  <a:ext cx="144" cy="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3" name="Picture 33" descr="Gluons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536724">
                  <a:off x="767" y="1058"/>
                  <a:ext cx="176" cy="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8" name="Group 34"/>
              <p:cNvGrpSpPr>
                <a:grpSpLocks/>
              </p:cNvGrpSpPr>
              <p:nvPr/>
            </p:nvGrpSpPr>
            <p:grpSpPr bwMode="auto">
              <a:xfrm>
                <a:off x="2237" y="2401"/>
                <a:ext cx="547" cy="431"/>
                <a:chOff x="1372" y="2016"/>
                <a:chExt cx="547" cy="431"/>
              </a:xfrm>
            </p:grpSpPr>
            <p:sp>
              <p:nvSpPr>
                <p:cNvPr id="40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487" y="2090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590" y="2016"/>
                  <a:ext cx="86" cy="8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42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572" y="20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401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445" y="2016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5E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560" y="2132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46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1372" y="22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CC"/>
                    </a:gs>
                    <a:gs pos="100000">
                      <a:srgbClr val="762F5E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1475" y="2205"/>
                  <a:ext cx="82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48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1718" y="2016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2205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2246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51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706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1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1602" y="2205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Oval 49"/>
                <p:cNvSpPr>
                  <a:spLocks noChangeAspect="1" noChangeArrowheads="1"/>
                </p:cNvSpPr>
                <p:nvPr/>
              </p:nvSpPr>
              <p:spPr bwMode="auto">
                <a:xfrm>
                  <a:off x="1706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5E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Oval 50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1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Oval 51"/>
                <p:cNvSpPr>
                  <a:spLocks noChangeAspect="1" noChangeArrowheads="1"/>
                </p:cNvSpPr>
                <p:nvPr/>
              </p:nvSpPr>
              <p:spPr bwMode="auto">
                <a:xfrm>
                  <a:off x="1517" y="2247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5E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Oval 52"/>
                <p:cNvSpPr>
                  <a:spLocks noChangeAspect="1" noChangeArrowheads="1"/>
                </p:cNvSpPr>
                <p:nvPr/>
              </p:nvSpPr>
              <p:spPr bwMode="auto">
                <a:xfrm>
                  <a:off x="1560" y="2132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58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676" y="2246"/>
                  <a:ext cx="86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59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488" y="23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1590" y="2320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61" name="Oval 56"/>
                <p:cNvSpPr>
                  <a:spLocks noChangeAspect="1" noChangeArrowheads="1"/>
                </p:cNvSpPr>
                <p:nvPr/>
              </p:nvSpPr>
              <p:spPr bwMode="auto">
                <a:xfrm>
                  <a:off x="1834" y="2132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1730" y="2321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1730" y="2363"/>
                  <a:ext cx="86" cy="8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64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1822" y="2247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279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5E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Oval 61"/>
                <p:cNvSpPr>
                  <a:spLocks noChangeAspect="1" noChangeArrowheads="1"/>
                </p:cNvSpPr>
                <p:nvPr/>
              </p:nvSpPr>
              <p:spPr bwMode="auto">
                <a:xfrm>
                  <a:off x="1487" y="2090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1590" y="2016"/>
                  <a:ext cx="86" cy="8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68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1572" y="20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CC"/>
                    </a:gs>
                    <a:gs pos="100000">
                      <a:srgbClr val="762F5E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1401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1445" y="2016"/>
                  <a:ext cx="86" cy="8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71" name="Oval 66"/>
                <p:cNvSpPr>
                  <a:spLocks noChangeAspect="1" noChangeArrowheads="1"/>
                </p:cNvSpPr>
                <p:nvPr/>
              </p:nvSpPr>
              <p:spPr bwMode="auto">
                <a:xfrm>
                  <a:off x="1560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1372" y="22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CC"/>
                    </a:gs>
                    <a:gs pos="100000">
                      <a:srgbClr val="762F5E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1760" y="2308"/>
                  <a:ext cx="88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ＭＳ Ｐゴシック" pitchFamily="36" charset="-128"/>
                  </a:endParaRPr>
                </a:p>
              </p:txBody>
            </p:sp>
            <p:sp>
              <p:nvSpPr>
                <p:cNvPr id="74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1718" y="2016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2205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4A00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Oval 71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2247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706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CC"/>
                    </a:gs>
                    <a:gs pos="100000">
                      <a:srgbClr val="762F5E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1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CC"/>
                    </a:gs>
                    <a:gs pos="100000">
                      <a:srgbClr val="76185E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round/>
                      <a:headEnd/>
                      <a:tailEnd type="none" w="lg" len="lg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0" name="Rectangle 74"/>
            <p:cNvSpPr>
              <a:spLocks noChangeArrowheads="1"/>
            </p:cNvSpPr>
            <p:nvPr/>
          </p:nvSpPr>
          <p:spPr bwMode="auto">
            <a:xfrm rot="-1784693">
              <a:off x="3120" y="2736"/>
              <a:ext cx="38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Rectangle 75"/>
            <p:cNvSpPr>
              <a:spLocks noChangeArrowheads="1"/>
            </p:cNvSpPr>
            <p:nvPr/>
          </p:nvSpPr>
          <p:spPr bwMode="auto">
            <a:xfrm rot="-1784693">
              <a:off x="3024" y="2544"/>
              <a:ext cx="38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Rectangle 76"/>
            <p:cNvSpPr>
              <a:spLocks noChangeArrowheads="1"/>
            </p:cNvSpPr>
            <p:nvPr/>
          </p:nvSpPr>
          <p:spPr bwMode="auto">
            <a:xfrm rot="-1784693">
              <a:off x="2880" y="2352"/>
              <a:ext cx="38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Rectangle 77"/>
            <p:cNvSpPr>
              <a:spLocks noChangeArrowheads="1"/>
            </p:cNvSpPr>
            <p:nvPr/>
          </p:nvSpPr>
          <p:spPr bwMode="auto">
            <a:xfrm rot="-1784693">
              <a:off x="2208" y="1632"/>
              <a:ext cx="38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Rectangle 78"/>
            <p:cNvSpPr>
              <a:spLocks noChangeArrowheads="1"/>
            </p:cNvSpPr>
            <p:nvPr/>
          </p:nvSpPr>
          <p:spPr bwMode="auto">
            <a:xfrm rot="-1784693">
              <a:off x="2016" y="1152"/>
              <a:ext cx="38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79375"/>
            <a:ext cx="91440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</a:rPr>
              <a:t>The Five Illustrative Questions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484452" y="4687252"/>
            <a:ext cx="4090988" cy="2166938"/>
            <a:chOff x="2055" y="702"/>
            <a:chExt cx="2577" cy="1365"/>
          </a:xfrm>
        </p:grpSpPr>
        <p:pic>
          <p:nvPicPr>
            <p:cNvPr id="17418" name="Picture 4" descr="gluon_field.bmp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08" y="702"/>
              <a:ext cx="2324" cy="1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9" name="TextBox 6"/>
            <p:cNvSpPr txBox="1">
              <a:spLocks noChangeArrowheads="1"/>
            </p:cNvSpPr>
            <p:nvPr/>
          </p:nvSpPr>
          <p:spPr bwMode="auto">
            <a:xfrm rot="1145393">
              <a:off x="2055" y="1503"/>
              <a:ext cx="216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600" i="1">
                  <a:latin typeface="Georgia" pitchFamily="18" charset="0"/>
                  <a:ea typeface="宋体" charset="-122"/>
                  <a:cs typeface="ＭＳ Ｐゴシック" pitchFamily="36" charset="-128"/>
                </a:rPr>
                <a:t>   N</a:t>
              </a:r>
              <a:r>
                <a:rPr lang="en-US" altLang="zh-CN" sz="1600" baseline="-25000">
                  <a:latin typeface="Georgia" pitchFamily="18" charset="0"/>
                  <a:ea typeface="宋体" charset="-122"/>
                  <a:cs typeface="ＭＳ Ｐゴシック" pitchFamily="36" charset="-128"/>
                </a:rPr>
                <a:t>CS</a:t>
              </a:r>
              <a:r>
                <a:rPr lang="en-US" altLang="zh-CN" sz="1600" b="1" baseline="-25000">
                  <a:latin typeface="Georgia" pitchFamily="18" charset="0"/>
                  <a:ea typeface="宋体" charset="-122"/>
                  <a:cs typeface="ＭＳ Ｐゴシック" pitchFamily="36" charset="-128"/>
                </a:rPr>
                <a:t> </a:t>
              </a:r>
              <a:r>
                <a:rPr lang="en-US" altLang="zh-CN" sz="1600">
                  <a:latin typeface="Georgia" pitchFamily="18" charset="0"/>
                  <a:ea typeface="宋体" charset="-122"/>
                  <a:cs typeface="ＭＳ Ｐゴシック" pitchFamily="36" charset="-128"/>
                </a:rPr>
                <a:t>=   -2      -1      0       1        2</a:t>
              </a:r>
            </a:p>
          </p:txBody>
        </p:sp>
        <p:sp>
          <p:nvSpPr>
            <p:cNvPr id="17420" name="AutoShape 39"/>
            <p:cNvSpPr>
              <a:spLocks noChangeArrowheads="1"/>
            </p:cNvSpPr>
            <p:nvPr/>
          </p:nvSpPr>
          <p:spPr bwMode="auto">
            <a:xfrm rot="1145182">
              <a:off x="3245" y="1540"/>
              <a:ext cx="299" cy="85"/>
            </a:xfrm>
            <a:prstGeom prst="rightArrow">
              <a:avLst>
                <a:gd name="adj1" fmla="val 50000"/>
                <a:gd name="adj2" fmla="val 87941"/>
              </a:avLst>
            </a:prstGeom>
            <a:solidFill>
              <a:srgbClr val="9966FF"/>
            </a:solidFill>
            <a:ln w="9525">
              <a:solidFill>
                <a:srgbClr val="99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400"/>
            </a:p>
          </p:txBody>
        </p:sp>
        <p:sp>
          <p:nvSpPr>
            <p:cNvPr id="17421" name="AutoShape 40"/>
            <p:cNvSpPr>
              <a:spLocks noChangeArrowheads="1"/>
            </p:cNvSpPr>
            <p:nvPr/>
          </p:nvSpPr>
          <p:spPr bwMode="auto">
            <a:xfrm rot="1167389">
              <a:off x="3799" y="1540"/>
              <a:ext cx="427" cy="255"/>
            </a:xfrm>
            <a:prstGeom prst="curvedDownArrow">
              <a:avLst>
                <a:gd name="adj1" fmla="val 19652"/>
                <a:gd name="adj2" fmla="val 52786"/>
                <a:gd name="adj3" fmla="val 34583"/>
              </a:avLst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400"/>
            </a:p>
          </p:txBody>
        </p:sp>
        <p:sp>
          <p:nvSpPr>
            <p:cNvPr id="17422" name="Text Box 13"/>
            <p:cNvSpPr txBox="1">
              <a:spLocks noChangeArrowheads="1"/>
            </p:cNvSpPr>
            <p:nvPr/>
          </p:nvSpPr>
          <p:spPr bwMode="auto">
            <a:xfrm>
              <a:off x="2468" y="1656"/>
              <a:ext cx="7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9A59CB"/>
                  </a:solidFill>
                </a:rPr>
                <a:t>instanton</a:t>
              </a:r>
            </a:p>
          </p:txBody>
        </p:sp>
        <p:sp>
          <p:nvSpPr>
            <p:cNvPr id="17423" name="Line 14"/>
            <p:cNvSpPr>
              <a:spLocks noChangeShapeType="1"/>
            </p:cNvSpPr>
            <p:nvPr/>
          </p:nvSpPr>
          <p:spPr bwMode="auto">
            <a:xfrm flipV="1">
              <a:off x="3145" y="1649"/>
              <a:ext cx="253" cy="113"/>
            </a:xfrm>
            <a:prstGeom prst="line">
              <a:avLst/>
            </a:prstGeom>
            <a:noFill/>
            <a:ln w="19050">
              <a:solidFill>
                <a:srgbClr val="9A59CB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Text Box 15"/>
            <p:cNvSpPr txBox="1">
              <a:spLocks noChangeArrowheads="1"/>
            </p:cNvSpPr>
            <p:nvPr/>
          </p:nvSpPr>
          <p:spPr bwMode="auto">
            <a:xfrm>
              <a:off x="3173" y="1854"/>
              <a:ext cx="77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D35EF"/>
                  </a:solidFill>
                </a:rPr>
                <a:t>sphaleron</a:t>
              </a:r>
            </a:p>
          </p:txBody>
        </p:sp>
        <p:sp>
          <p:nvSpPr>
            <p:cNvPr id="17425" name="Line 16"/>
            <p:cNvSpPr>
              <a:spLocks noChangeShapeType="1"/>
            </p:cNvSpPr>
            <p:nvPr/>
          </p:nvSpPr>
          <p:spPr bwMode="auto">
            <a:xfrm flipV="1">
              <a:off x="3873" y="1827"/>
              <a:ext cx="210" cy="92"/>
            </a:xfrm>
            <a:prstGeom prst="line">
              <a:avLst/>
            </a:prstGeom>
            <a:noFill/>
            <a:ln w="19050">
              <a:solidFill>
                <a:srgbClr val="FF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Text Box 17"/>
            <p:cNvSpPr txBox="1">
              <a:spLocks noChangeArrowheads="1"/>
            </p:cNvSpPr>
            <p:nvPr/>
          </p:nvSpPr>
          <p:spPr bwMode="auto">
            <a:xfrm>
              <a:off x="2112" y="772"/>
              <a:ext cx="9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/>
                <a:t>Energy of gluon field</a:t>
              </a: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 rot="1935569">
            <a:off x="7624384" y="3728382"/>
            <a:ext cx="1782763" cy="1401762"/>
            <a:chOff x="4485" y="867"/>
            <a:chExt cx="1123" cy="883"/>
          </a:xfrm>
          <a:solidFill>
            <a:schemeClr val="bg1"/>
          </a:solidFill>
        </p:grpSpPr>
        <p:grpSp>
          <p:nvGrpSpPr>
            <p:cNvPr id="4" name="Group 19"/>
            <p:cNvGrpSpPr>
              <a:grpSpLocks/>
            </p:cNvGrpSpPr>
            <p:nvPr/>
          </p:nvGrpSpPr>
          <p:grpSpPr bwMode="auto">
            <a:xfrm rot="2100220">
              <a:off x="4975" y="1594"/>
              <a:ext cx="633" cy="156"/>
              <a:chOff x="2879" y="1615"/>
              <a:chExt cx="1330" cy="214"/>
            </a:xfrm>
            <a:grpFill/>
          </p:grpSpPr>
          <p:pic>
            <p:nvPicPr>
              <p:cNvPr id="19470" name="Picture 20" descr="gluon_exchange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7303" t="25116" r="37431" b="61395"/>
              <a:stretch>
                <a:fillRect/>
              </a:stretch>
            </p:blipFill>
            <p:spPr bwMode="auto">
              <a:xfrm>
                <a:off x="2879" y="1615"/>
                <a:ext cx="754" cy="211"/>
              </a:xfrm>
              <a:prstGeom prst="rect">
                <a:avLst/>
              </a:prstGeom>
              <a:grp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19471" name="Picture 21" descr="gluon_exchange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2147" t="25116" r="37431" b="61395"/>
              <a:stretch>
                <a:fillRect/>
              </a:stretch>
            </p:blipFill>
            <p:spPr bwMode="auto">
              <a:xfrm>
                <a:off x="3558" y="1618"/>
                <a:ext cx="651" cy="211"/>
              </a:xfrm>
              <a:prstGeom prst="rect">
                <a:avLst/>
              </a:prstGeom>
              <a:grpFill/>
              <a:ln w="2857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22"/>
            <p:cNvGrpSpPr>
              <a:grpSpLocks/>
            </p:cNvGrpSpPr>
            <p:nvPr/>
          </p:nvGrpSpPr>
          <p:grpSpPr bwMode="auto">
            <a:xfrm rot="-1836788">
              <a:off x="4485" y="1604"/>
              <a:ext cx="622" cy="126"/>
              <a:chOff x="3957" y="1981"/>
              <a:chExt cx="622" cy="126"/>
            </a:xfrm>
            <a:grpFill/>
          </p:grpSpPr>
          <p:sp>
            <p:nvSpPr>
              <p:cNvPr id="19467" name="Freeform 23"/>
              <p:cNvSpPr>
                <a:spLocks/>
              </p:cNvSpPr>
              <p:nvPr/>
            </p:nvSpPr>
            <p:spPr bwMode="auto">
              <a:xfrm>
                <a:off x="3957" y="1984"/>
                <a:ext cx="345" cy="123"/>
              </a:xfrm>
              <a:custGeom>
                <a:avLst/>
                <a:gdLst>
                  <a:gd name="T0" fmla="*/ 0 w 345"/>
                  <a:gd name="T1" fmla="*/ 64 h 123"/>
                  <a:gd name="T2" fmla="*/ 12 w 345"/>
                  <a:gd name="T3" fmla="*/ 33 h 123"/>
                  <a:gd name="T4" fmla="*/ 29 w 345"/>
                  <a:gd name="T5" fmla="*/ 12 h 123"/>
                  <a:gd name="T6" fmla="*/ 48 w 345"/>
                  <a:gd name="T7" fmla="*/ 4 h 123"/>
                  <a:gd name="T8" fmla="*/ 69 w 345"/>
                  <a:gd name="T9" fmla="*/ 36 h 123"/>
                  <a:gd name="T10" fmla="*/ 77 w 345"/>
                  <a:gd name="T11" fmla="*/ 64 h 123"/>
                  <a:gd name="T12" fmla="*/ 79 w 345"/>
                  <a:gd name="T13" fmla="*/ 88 h 123"/>
                  <a:gd name="T14" fmla="*/ 74 w 345"/>
                  <a:gd name="T15" fmla="*/ 108 h 123"/>
                  <a:gd name="T16" fmla="*/ 67 w 345"/>
                  <a:gd name="T17" fmla="*/ 122 h 123"/>
                  <a:gd name="T18" fmla="*/ 55 w 345"/>
                  <a:gd name="T19" fmla="*/ 100 h 123"/>
                  <a:gd name="T20" fmla="*/ 55 w 345"/>
                  <a:gd name="T21" fmla="*/ 81 h 123"/>
                  <a:gd name="T22" fmla="*/ 57 w 345"/>
                  <a:gd name="T23" fmla="*/ 52 h 123"/>
                  <a:gd name="T24" fmla="*/ 72 w 345"/>
                  <a:gd name="T25" fmla="*/ 26 h 123"/>
                  <a:gd name="T26" fmla="*/ 86 w 345"/>
                  <a:gd name="T27" fmla="*/ 9 h 123"/>
                  <a:gd name="T28" fmla="*/ 101 w 345"/>
                  <a:gd name="T29" fmla="*/ 2 h 123"/>
                  <a:gd name="T30" fmla="*/ 132 w 345"/>
                  <a:gd name="T31" fmla="*/ 19 h 123"/>
                  <a:gd name="T32" fmla="*/ 141 w 345"/>
                  <a:gd name="T33" fmla="*/ 36 h 123"/>
                  <a:gd name="T34" fmla="*/ 146 w 345"/>
                  <a:gd name="T35" fmla="*/ 60 h 123"/>
                  <a:gd name="T36" fmla="*/ 146 w 345"/>
                  <a:gd name="T37" fmla="*/ 81 h 123"/>
                  <a:gd name="T38" fmla="*/ 144 w 345"/>
                  <a:gd name="T39" fmla="*/ 110 h 123"/>
                  <a:gd name="T40" fmla="*/ 134 w 345"/>
                  <a:gd name="T41" fmla="*/ 122 h 123"/>
                  <a:gd name="T42" fmla="*/ 125 w 345"/>
                  <a:gd name="T43" fmla="*/ 103 h 123"/>
                  <a:gd name="T44" fmla="*/ 125 w 345"/>
                  <a:gd name="T45" fmla="*/ 72 h 123"/>
                  <a:gd name="T46" fmla="*/ 134 w 345"/>
                  <a:gd name="T47" fmla="*/ 48 h 123"/>
                  <a:gd name="T48" fmla="*/ 153 w 345"/>
                  <a:gd name="T49" fmla="*/ 14 h 123"/>
                  <a:gd name="T50" fmla="*/ 168 w 345"/>
                  <a:gd name="T51" fmla="*/ 2 h 123"/>
                  <a:gd name="T52" fmla="*/ 192 w 345"/>
                  <a:gd name="T53" fmla="*/ 7 h 123"/>
                  <a:gd name="T54" fmla="*/ 201 w 345"/>
                  <a:gd name="T55" fmla="*/ 19 h 123"/>
                  <a:gd name="T56" fmla="*/ 213 w 345"/>
                  <a:gd name="T57" fmla="*/ 45 h 123"/>
                  <a:gd name="T58" fmla="*/ 216 w 345"/>
                  <a:gd name="T59" fmla="*/ 72 h 123"/>
                  <a:gd name="T60" fmla="*/ 216 w 345"/>
                  <a:gd name="T61" fmla="*/ 91 h 123"/>
                  <a:gd name="T62" fmla="*/ 204 w 345"/>
                  <a:gd name="T63" fmla="*/ 120 h 123"/>
                  <a:gd name="T64" fmla="*/ 194 w 345"/>
                  <a:gd name="T65" fmla="*/ 98 h 123"/>
                  <a:gd name="T66" fmla="*/ 194 w 345"/>
                  <a:gd name="T67" fmla="*/ 74 h 123"/>
                  <a:gd name="T68" fmla="*/ 204 w 345"/>
                  <a:gd name="T69" fmla="*/ 48 h 123"/>
                  <a:gd name="T70" fmla="*/ 225 w 345"/>
                  <a:gd name="T71" fmla="*/ 12 h 123"/>
                  <a:gd name="T72" fmla="*/ 249 w 345"/>
                  <a:gd name="T73" fmla="*/ 0 h 123"/>
                  <a:gd name="T74" fmla="*/ 266 w 345"/>
                  <a:gd name="T75" fmla="*/ 12 h 123"/>
                  <a:gd name="T76" fmla="*/ 273 w 345"/>
                  <a:gd name="T77" fmla="*/ 24 h 123"/>
                  <a:gd name="T78" fmla="*/ 285 w 345"/>
                  <a:gd name="T79" fmla="*/ 43 h 123"/>
                  <a:gd name="T80" fmla="*/ 288 w 345"/>
                  <a:gd name="T81" fmla="*/ 86 h 123"/>
                  <a:gd name="T82" fmla="*/ 288 w 345"/>
                  <a:gd name="T83" fmla="*/ 100 h 123"/>
                  <a:gd name="T84" fmla="*/ 278 w 345"/>
                  <a:gd name="T85" fmla="*/ 117 h 123"/>
                  <a:gd name="T86" fmla="*/ 261 w 345"/>
                  <a:gd name="T87" fmla="*/ 96 h 123"/>
                  <a:gd name="T88" fmla="*/ 264 w 345"/>
                  <a:gd name="T89" fmla="*/ 67 h 123"/>
                  <a:gd name="T90" fmla="*/ 269 w 345"/>
                  <a:gd name="T91" fmla="*/ 45 h 123"/>
                  <a:gd name="T92" fmla="*/ 288 w 345"/>
                  <a:gd name="T93" fmla="*/ 16 h 123"/>
                  <a:gd name="T94" fmla="*/ 312 w 345"/>
                  <a:gd name="T95" fmla="*/ 4 h 123"/>
                  <a:gd name="T96" fmla="*/ 331 w 345"/>
                  <a:gd name="T97" fmla="*/ 21 h 123"/>
                  <a:gd name="T98" fmla="*/ 345 w 345"/>
                  <a:gd name="T99" fmla="*/ 38 h 12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45"/>
                  <a:gd name="T151" fmla="*/ 0 h 123"/>
                  <a:gd name="T152" fmla="*/ 345 w 345"/>
                  <a:gd name="T153" fmla="*/ 123 h 12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45" h="123">
                    <a:moveTo>
                      <a:pt x="0" y="64"/>
                    </a:moveTo>
                    <a:cubicBezTo>
                      <a:pt x="3" y="53"/>
                      <a:pt x="7" y="42"/>
                      <a:pt x="12" y="33"/>
                    </a:cubicBezTo>
                    <a:cubicBezTo>
                      <a:pt x="17" y="24"/>
                      <a:pt x="23" y="17"/>
                      <a:pt x="29" y="12"/>
                    </a:cubicBezTo>
                    <a:cubicBezTo>
                      <a:pt x="35" y="7"/>
                      <a:pt x="41" y="0"/>
                      <a:pt x="48" y="4"/>
                    </a:cubicBezTo>
                    <a:cubicBezTo>
                      <a:pt x="55" y="8"/>
                      <a:pt x="64" y="26"/>
                      <a:pt x="69" y="36"/>
                    </a:cubicBezTo>
                    <a:cubicBezTo>
                      <a:pt x="74" y="46"/>
                      <a:pt x="75" y="55"/>
                      <a:pt x="77" y="64"/>
                    </a:cubicBezTo>
                    <a:cubicBezTo>
                      <a:pt x="79" y="73"/>
                      <a:pt x="79" y="81"/>
                      <a:pt x="79" y="88"/>
                    </a:cubicBezTo>
                    <a:cubicBezTo>
                      <a:pt x="79" y="95"/>
                      <a:pt x="76" y="102"/>
                      <a:pt x="74" y="108"/>
                    </a:cubicBezTo>
                    <a:cubicBezTo>
                      <a:pt x="72" y="114"/>
                      <a:pt x="70" y="123"/>
                      <a:pt x="67" y="122"/>
                    </a:cubicBezTo>
                    <a:cubicBezTo>
                      <a:pt x="64" y="121"/>
                      <a:pt x="57" y="107"/>
                      <a:pt x="55" y="100"/>
                    </a:cubicBezTo>
                    <a:cubicBezTo>
                      <a:pt x="53" y="93"/>
                      <a:pt x="55" y="89"/>
                      <a:pt x="55" y="81"/>
                    </a:cubicBezTo>
                    <a:cubicBezTo>
                      <a:pt x="55" y="73"/>
                      <a:pt x="54" y="61"/>
                      <a:pt x="57" y="52"/>
                    </a:cubicBezTo>
                    <a:cubicBezTo>
                      <a:pt x="60" y="43"/>
                      <a:pt x="67" y="33"/>
                      <a:pt x="72" y="26"/>
                    </a:cubicBezTo>
                    <a:cubicBezTo>
                      <a:pt x="77" y="19"/>
                      <a:pt x="81" y="13"/>
                      <a:pt x="86" y="9"/>
                    </a:cubicBezTo>
                    <a:cubicBezTo>
                      <a:pt x="91" y="5"/>
                      <a:pt x="93" y="0"/>
                      <a:pt x="101" y="2"/>
                    </a:cubicBezTo>
                    <a:cubicBezTo>
                      <a:pt x="109" y="4"/>
                      <a:pt x="125" y="13"/>
                      <a:pt x="132" y="19"/>
                    </a:cubicBezTo>
                    <a:cubicBezTo>
                      <a:pt x="139" y="25"/>
                      <a:pt x="139" y="29"/>
                      <a:pt x="141" y="36"/>
                    </a:cubicBezTo>
                    <a:cubicBezTo>
                      <a:pt x="143" y="43"/>
                      <a:pt x="145" y="53"/>
                      <a:pt x="146" y="60"/>
                    </a:cubicBezTo>
                    <a:cubicBezTo>
                      <a:pt x="147" y="67"/>
                      <a:pt x="146" y="73"/>
                      <a:pt x="146" y="81"/>
                    </a:cubicBezTo>
                    <a:cubicBezTo>
                      <a:pt x="146" y="89"/>
                      <a:pt x="146" y="103"/>
                      <a:pt x="144" y="110"/>
                    </a:cubicBezTo>
                    <a:cubicBezTo>
                      <a:pt x="142" y="117"/>
                      <a:pt x="137" y="123"/>
                      <a:pt x="134" y="122"/>
                    </a:cubicBezTo>
                    <a:cubicBezTo>
                      <a:pt x="131" y="121"/>
                      <a:pt x="127" y="111"/>
                      <a:pt x="125" y="103"/>
                    </a:cubicBezTo>
                    <a:cubicBezTo>
                      <a:pt x="123" y="95"/>
                      <a:pt x="124" y="81"/>
                      <a:pt x="125" y="72"/>
                    </a:cubicBezTo>
                    <a:cubicBezTo>
                      <a:pt x="126" y="63"/>
                      <a:pt x="129" y="58"/>
                      <a:pt x="134" y="48"/>
                    </a:cubicBezTo>
                    <a:cubicBezTo>
                      <a:pt x="139" y="38"/>
                      <a:pt x="147" y="22"/>
                      <a:pt x="153" y="14"/>
                    </a:cubicBezTo>
                    <a:cubicBezTo>
                      <a:pt x="159" y="6"/>
                      <a:pt x="162" y="3"/>
                      <a:pt x="168" y="2"/>
                    </a:cubicBezTo>
                    <a:cubicBezTo>
                      <a:pt x="174" y="1"/>
                      <a:pt x="187" y="4"/>
                      <a:pt x="192" y="7"/>
                    </a:cubicBezTo>
                    <a:cubicBezTo>
                      <a:pt x="197" y="10"/>
                      <a:pt x="197" y="13"/>
                      <a:pt x="201" y="19"/>
                    </a:cubicBezTo>
                    <a:cubicBezTo>
                      <a:pt x="205" y="25"/>
                      <a:pt x="211" y="36"/>
                      <a:pt x="213" y="45"/>
                    </a:cubicBezTo>
                    <a:cubicBezTo>
                      <a:pt x="215" y="54"/>
                      <a:pt x="215" y="64"/>
                      <a:pt x="216" y="72"/>
                    </a:cubicBezTo>
                    <a:cubicBezTo>
                      <a:pt x="217" y="80"/>
                      <a:pt x="218" y="83"/>
                      <a:pt x="216" y="91"/>
                    </a:cubicBezTo>
                    <a:cubicBezTo>
                      <a:pt x="214" y="99"/>
                      <a:pt x="208" y="119"/>
                      <a:pt x="204" y="120"/>
                    </a:cubicBezTo>
                    <a:cubicBezTo>
                      <a:pt x="200" y="121"/>
                      <a:pt x="196" y="106"/>
                      <a:pt x="194" y="98"/>
                    </a:cubicBezTo>
                    <a:cubicBezTo>
                      <a:pt x="192" y="90"/>
                      <a:pt x="192" y="82"/>
                      <a:pt x="194" y="74"/>
                    </a:cubicBezTo>
                    <a:cubicBezTo>
                      <a:pt x="196" y="66"/>
                      <a:pt x="199" y="58"/>
                      <a:pt x="204" y="48"/>
                    </a:cubicBezTo>
                    <a:cubicBezTo>
                      <a:pt x="209" y="38"/>
                      <a:pt x="218" y="20"/>
                      <a:pt x="225" y="12"/>
                    </a:cubicBezTo>
                    <a:cubicBezTo>
                      <a:pt x="232" y="4"/>
                      <a:pt x="242" y="0"/>
                      <a:pt x="249" y="0"/>
                    </a:cubicBezTo>
                    <a:cubicBezTo>
                      <a:pt x="256" y="0"/>
                      <a:pt x="262" y="8"/>
                      <a:pt x="266" y="12"/>
                    </a:cubicBezTo>
                    <a:cubicBezTo>
                      <a:pt x="270" y="16"/>
                      <a:pt x="270" y="19"/>
                      <a:pt x="273" y="24"/>
                    </a:cubicBezTo>
                    <a:cubicBezTo>
                      <a:pt x="276" y="29"/>
                      <a:pt x="282" y="33"/>
                      <a:pt x="285" y="43"/>
                    </a:cubicBezTo>
                    <a:cubicBezTo>
                      <a:pt x="288" y="53"/>
                      <a:pt x="288" y="77"/>
                      <a:pt x="288" y="86"/>
                    </a:cubicBezTo>
                    <a:cubicBezTo>
                      <a:pt x="288" y="95"/>
                      <a:pt x="290" y="95"/>
                      <a:pt x="288" y="100"/>
                    </a:cubicBezTo>
                    <a:cubicBezTo>
                      <a:pt x="286" y="105"/>
                      <a:pt x="282" y="118"/>
                      <a:pt x="278" y="117"/>
                    </a:cubicBezTo>
                    <a:cubicBezTo>
                      <a:pt x="274" y="116"/>
                      <a:pt x="263" y="104"/>
                      <a:pt x="261" y="96"/>
                    </a:cubicBezTo>
                    <a:cubicBezTo>
                      <a:pt x="259" y="88"/>
                      <a:pt x="263" y="75"/>
                      <a:pt x="264" y="67"/>
                    </a:cubicBezTo>
                    <a:cubicBezTo>
                      <a:pt x="265" y="59"/>
                      <a:pt x="265" y="53"/>
                      <a:pt x="269" y="45"/>
                    </a:cubicBezTo>
                    <a:cubicBezTo>
                      <a:pt x="273" y="37"/>
                      <a:pt x="281" y="23"/>
                      <a:pt x="288" y="16"/>
                    </a:cubicBezTo>
                    <a:cubicBezTo>
                      <a:pt x="295" y="9"/>
                      <a:pt x="305" y="3"/>
                      <a:pt x="312" y="4"/>
                    </a:cubicBezTo>
                    <a:cubicBezTo>
                      <a:pt x="319" y="5"/>
                      <a:pt x="326" y="15"/>
                      <a:pt x="331" y="21"/>
                    </a:cubicBezTo>
                    <a:cubicBezTo>
                      <a:pt x="336" y="27"/>
                      <a:pt x="343" y="35"/>
                      <a:pt x="345" y="38"/>
                    </a:cubicBezTo>
                  </a:path>
                </a:pathLst>
              </a:custGeom>
              <a:grpFill/>
              <a:ln w="28575">
                <a:solidFill>
                  <a:srgbClr val="D6009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68" name="Freeform 24"/>
              <p:cNvSpPr>
                <a:spLocks/>
              </p:cNvSpPr>
              <p:nvPr/>
            </p:nvSpPr>
            <p:spPr bwMode="auto">
              <a:xfrm>
                <a:off x="4286" y="1981"/>
                <a:ext cx="293" cy="125"/>
              </a:xfrm>
              <a:custGeom>
                <a:avLst/>
                <a:gdLst>
                  <a:gd name="T0" fmla="*/ 27 w 293"/>
                  <a:gd name="T1" fmla="*/ 47 h 125"/>
                  <a:gd name="T2" fmla="*/ 27 w 293"/>
                  <a:gd name="T3" fmla="*/ 61 h 125"/>
                  <a:gd name="T4" fmla="*/ 27 w 293"/>
                  <a:gd name="T5" fmla="*/ 81 h 125"/>
                  <a:gd name="T6" fmla="*/ 24 w 293"/>
                  <a:gd name="T7" fmla="*/ 105 h 125"/>
                  <a:gd name="T8" fmla="*/ 17 w 293"/>
                  <a:gd name="T9" fmla="*/ 124 h 125"/>
                  <a:gd name="T10" fmla="*/ 5 w 293"/>
                  <a:gd name="T11" fmla="*/ 114 h 125"/>
                  <a:gd name="T12" fmla="*/ 0 w 293"/>
                  <a:gd name="T13" fmla="*/ 90 h 125"/>
                  <a:gd name="T14" fmla="*/ 5 w 293"/>
                  <a:gd name="T15" fmla="*/ 61 h 125"/>
                  <a:gd name="T16" fmla="*/ 29 w 293"/>
                  <a:gd name="T17" fmla="*/ 16 h 125"/>
                  <a:gd name="T18" fmla="*/ 43 w 293"/>
                  <a:gd name="T19" fmla="*/ 4 h 125"/>
                  <a:gd name="T20" fmla="*/ 60 w 293"/>
                  <a:gd name="T21" fmla="*/ 1 h 125"/>
                  <a:gd name="T22" fmla="*/ 77 w 293"/>
                  <a:gd name="T23" fmla="*/ 13 h 125"/>
                  <a:gd name="T24" fmla="*/ 91 w 293"/>
                  <a:gd name="T25" fmla="*/ 37 h 125"/>
                  <a:gd name="T26" fmla="*/ 96 w 293"/>
                  <a:gd name="T27" fmla="*/ 59 h 125"/>
                  <a:gd name="T28" fmla="*/ 96 w 293"/>
                  <a:gd name="T29" fmla="*/ 76 h 125"/>
                  <a:gd name="T30" fmla="*/ 94 w 293"/>
                  <a:gd name="T31" fmla="*/ 97 h 125"/>
                  <a:gd name="T32" fmla="*/ 84 w 293"/>
                  <a:gd name="T33" fmla="*/ 117 h 125"/>
                  <a:gd name="T34" fmla="*/ 72 w 293"/>
                  <a:gd name="T35" fmla="*/ 100 h 125"/>
                  <a:gd name="T36" fmla="*/ 72 w 293"/>
                  <a:gd name="T37" fmla="*/ 81 h 125"/>
                  <a:gd name="T38" fmla="*/ 75 w 293"/>
                  <a:gd name="T39" fmla="*/ 57 h 125"/>
                  <a:gd name="T40" fmla="*/ 91 w 293"/>
                  <a:gd name="T41" fmla="*/ 25 h 125"/>
                  <a:gd name="T42" fmla="*/ 108 w 293"/>
                  <a:gd name="T43" fmla="*/ 6 h 125"/>
                  <a:gd name="T44" fmla="*/ 127 w 293"/>
                  <a:gd name="T45" fmla="*/ 1 h 125"/>
                  <a:gd name="T46" fmla="*/ 142 w 293"/>
                  <a:gd name="T47" fmla="*/ 6 h 125"/>
                  <a:gd name="T48" fmla="*/ 149 w 293"/>
                  <a:gd name="T49" fmla="*/ 18 h 125"/>
                  <a:gd name="T50" fmla="*/ 161 w 293"/>
                  <a:gd name="T51" fmla="*/ 35 h 125"/>
                  <a:gd name="T52" fmla="*/ 166 w 293"/>
                  <a:gd name="T53" fmla="*/ 71 h 125"/>
                  <a:gd name="T54" fmla="*/ 163 w 293"/>
                  <a:gd name="T55" fmla="*/ 107 h 125"/>
                  <a:gd name="T56" fmla="*/ 156 w 293"/>
                  <a:gd name="T57" fmla="*/ 119 h 125"/>
                  <a:gd name="T58" fmla="*/ 142 w 293"/>
                  <a:gd name="T59" fmla="*/ 100 h 125"/>
                  <a:gd name="T60" fmla="*/ 142 w 293"/>
                  <a:gd name="T61" fmla="*/ 81 h 125"/>
                  <a:gd name="T62" fmla="*/ 144 w 293"/>
                  <a:gd name="T63" fmla="*/ 61 h 125"/>
                  <a:gd name="T64" fmla="*/ 156 w 293"/>
                  <a:gd name="T65" fmla="*/ 25 h 125"/>
                  <a:gd name="T66" fmla="*/ 180 w 293"/>
                  <a:gd name="T67" fmla="*/ 4 h 125"/>
                  <a:gd name="T68" fmla="*/ 207 w 293"/>
                  <a:gd name="T69" fmla="*/ 4 h 125"/>
                  <a:gd name="T70" fmla="*/ 223 w 293"/>
                  <a:gd name="T71" fmla="*/ 23 h 125"/>
                  <a:gd name="T72" fmla="*/ 235 w 293"/>
                  <a:gd name="T73" fmla="*/ 52 h 125"/>
                  <a:gd name="T74" fmla="*/ 238 w 293"/>
                  <a:gd name="T75" fmla="*/ 78 h 125"/>
                  <a:gd name="T76" fmla="*/ 233 w 293"/>
                  <a:gd name="T77" fmla="*/ 102 h 125"/>
                  <a:gd name="T78" fmla="*/ 223 w 293"/>
                  <a:gd name="T79" fmla="*/ 114 h 125"/>
                  <a:gd name="T80" fmla="*/ 214 w 293"/>
                  <a:gd name="T81" fmla="*/ 102 h 125"/>
                  <a:gd name="T82" fmla="*/ 214 w 293"/>
                  <a:gd name="T83" fmla="*/ 78 h 125"/>
                  <a:gd name="T84" fmla="*/ 214 w 293"/>
                  <a:gd name="T85" fmla="*/ 61 h 125"/>
                  <a:gd name="T86" fmla="*/ 223 w 293"/>
                  <a:gd name="T87" fmla="*/ 45 h 125"/>
                  <a:gd name="T88" fmla="*/ 235 w 293"/>
                  <a:gd name="T89" fmla="*/ 18 h 125"/>
                  <a:gd name="T90" fmla="*/ 247 w 293"/>
                  <a:gd name="T91" fmla="*/ 11 h 125"/>
                  <a:gd name="T92" fmla="*/ 259 w 293"/>
                  <a:gd name="T93" fmla="*/ 1 h 125"/>
                  <a:gd name="T94" fmla="*/ 276 w 293"/>
                  <a:gd name="T95" fmla="*/ 13 h 125"/>
                  <a:gd name="T96" fmla="*/ 288 w 293"/>
                  <a:gd name="T97" fmla="*/ 33 h 125"/>
                  <a:gd name="T98" fmla="*/ 293 w 293"/>
                  <a:gd name="T99" fmla="*/ 47 h 12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93"/>
                  <a:gd name="T151" fmla="*/ 0 h 125"/>
                  <a:gd name="T152" fmla="*/ 293 w 293"/>
                  <a:gd name="T153" fmla="*/ 125 h 12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93" h="125">
                    <a:moveTo>
                      <a:pt x="27" y="47"/>
                    </a:moveTo>
                    <a:cubicBezTo>
                      <a:pt x="27" y="51"/>
                      <a:pt x="27" y="55"/>
                      <a:pt x="27" y="61"/>
                    </a:cubicBezTo>
                    <a:cubicBezTo>
                      <a:pt x="27" y="67"/>
                      <a:pt x="27" y="74"/>
                      <a:pt x="27" y="81"/>
                    </a:cubicBezTo>
                    <a:cubicBezTo>
                      <a:pt x="27" y="88"/>
                      <a:pt x="26" y="98"/>
                      <a:pt x="24" y="105"/>
                    </a:cubicBezTo>
                    <a:cubicBezTo>
                      <a:pt x="22" y="112"/>
                      <a:pt x="20" y="123"/>
                      <a:pt x="17" y="124"/>
                    </a:cubicBezTo>
                    <a:cubicBezTo>
                      <a:pt x="14" y="125"/>
                      <a:pt x="8" y="120"/>
                      <a:pt x="5" y="114"/>
                    </a:cubicBezTo>
                    <a:cubicBezTo>
                      <a:pt x="2" y="108"/>
                      <a:pt x="0" y="99"/>
                      <a:pt x="0" y="90"/>
                    </a:cubicBezTo>
                    <a:cubicBezTo>
                      <a:pt x="0" y="81"/>
                      <a:pt x="0" y="73"/>
                      <a:pt x="5" y="61"/>
                    </a:cubicBezTo>
                    <a:cubicBezTo>
                      <a:pt x="10" y="49"/>
                      <a:pt x="23" y="25"/>
                      <a:pt x="29" y="16"/>
                    </a:cubicBezTo>
                    <a:cubicBezTo>
                      <a:pt x="35" y="7"/>
                      <a:pt x="38" y="6"/>
                      <a:pt x="43" y="4"/>
                    </a:cubicBezTo>
                    <a:cubicBezTo>
                      <a:pt x="48" y="2"/>
                      <a:pt x="54" y="0"/>
                      <a:pt x="60" y="1"/>
                    </a:cubicBezTo>
                    <a:cubicBezTo>
                      <a:pt x="66" y="2"/>
                      <a:pt x="72" y="7"/>
                      <a:pt x="77" y="13"/>
                    </a:cubicBezTo>
                    <a:cubicBezTo>
                      <a:pt x="82" y="19"/>
                      <a:pt x="88" y="29"/>
                      <a:pt x="91" y="37"/>
                    </a:cubicBezTo>
                    <a:cubicBezTo>
                      <a:pt x="94" y="45"/>
                      <a:pt x="95" y="53"/>
                      <a:pt x="96" y="59"/>
                    </a:cubicBezTo>
                    <a:cubicBezTo>
                      <a:pt x="97" y="65"/>
                      <a:pt x="96" y="70"/>
                      <a:pt x="96" y="76"/>
                    </a:cubicBezTo>
                    <a:cubicBezTo>
                      <a:pt x="96" y="82"/>
                      <a:pt x="96" y="90"/>
                      <a:pt x="94" y="97"/>
                    </a:cubicBezTo>
                    <a:cubicBezTo>
                      <a:pt x="92" y="104"/>
                      <a:pt x="88" y="117"/>
                      <a:pt x="84" y="117"/>
                    </a:cubicBezTo>
                    <a:cubicBezTo>
                      <a:pt x="80" y="117"/>
                      <a:pt x="74" y="106"/>
                      <a:pt x="72" y="100"/>
                    </a:cubicBezTo>
                    <a:cubicBezTo>
                      <a:pt x="70" y="94"/>
                      <a:pt x="72" y="88"/>
                      <a:pt x="72" y="81"/>
                    </a:cubicBezTo>
                    <a:cubicBezTo>
                      <a:pt x="72" y="74"/>
                      <a:pt x="72" y="66"/>
                      <a:pt x="75" y="57"/>
                    </a:cubicBezTo>
                    <a:cubicBezTo>
                      <a:pt x="78" y="48"/>
                      <a:pt x="85" y="33"/>
                      <a:pt x="91" y="25"/>
                    </a:cubicBezTo>
                    <a:cubicBezTo>
                      <a:pt x="97" y="17"/>
                      <a:pt x="102" y="10"/>
                      <a:pt x="108" y="6"/>
                    </a:cubicBezTo>
                    <a:cubicBezTo>
                      <a:pt x="114" y="2"/>
                      <a:pt x="121" y="1"/>
                      <a:pt x="127" y="1"/>
                    </a:cubicBezTo>
                    <a:cubicBezTo>
                      <a:pt x="133" y="1"/>
                      <a:pt x="138" y="3"/>
                      <a:pt x="142" y="6"/>
                    </a:cubicBezTo>
                    <a:cubicBezTo>
                      <a:pt x="146" y="9"/>
                      <a:pt x="146" y="13"/>
                      <a:pt x="149" y="18"/>
                    </a:cubicBezTo>
                    <a:cubicBezTo>
                      <a:pt x="152" y="23"/>
                      <a:pt x="158" y="26"/>
                      <a:pt x="161" y="35"/>
                    </a:cubicBezTo>
                    <a:cubicBezTo>
                      <a:pt x="164" y="44"/>
                      <a:pt x="166" y="59"/>
                      <a:pt x="166" y="71"/>
                    </a:cubicBezTo>
                    <a:cubicBezTo>
                      <a:pt x="166" y="83"/>
                      <a:pt x="165" y="99"/>
                      <a:pt x="163" y="107"/>
                    </a:cubicBezTo>
                    <a:cubicBezTo>
                      <a:pt x="161" y="115"/>
                      <a:pt x="159" y="120"/>
                      <a:pt x="156" y="119"/>
                    </a:cubicBezTo>
                    <a:cubicBezTo>
                      <a:pt x="153" y="118"/>
                      <a:pt x="144" y="106"/>
                      <a:pt x="142" y="100"/>
                    </a:cubicBezTo>
                    <a:cubicBezTo>
                      <a:pt x="140" y="94"/>
                      <a:pt x="142" y="87"/>
                      <a:pt x="142" y="81"/>
                    </a:cubicBezTo>
                    <a:cubicBezTo>
                      <a:pt x="142" y="75"/>
                      <a:pt x="142" y="70"/>
                      <a:pt x="144" y="61"/>
                    </a:cubicBezTo>
                    <a:cubicBezTo>
                      <a:pt x="146" y="52"/>
                      <a:pt x="150" y="34"/>
                      <a:pt x="156" y="25"/>
                    </a:cubicBezTo>
                    <a:cubicBezTo>
                      <a:pt x="162" y="16"/>
                      <a:pt x="172" y="7"/>
                      <a:pt x="180" y="4"/>
                    </a:cubicBezTo>
                    <a:cubicBezTo>
                      <a:pt x="188" y="1"/>
                      <a:pt x="200" y="1"/>
                      <a:pt x="207" y="4"/>
                    </a:cubicBezTo>
                    <a:cubicBezTo>
                      <a:pt x="214" y="7"/>
                      <a:pt x="218" y="15"/>
                      <a:pt x="223" y="23"/>
                    </a:cubicBezTo>
                    <a:cubicBezTo>
                      <a:pt x="228" y="31"/>
                      <a:pt x="233" y="43"/>
                      <a:pt x="235" y="52"/>
                    </a:cubicBezTo>
                    <a:cubicBezTo>
                      <a:pt x="237" y="61"/>
                      <a:pt x="238" y="70"/>
                      <a:pt x="238" y="78"/>
                    </a:cubicBezTo>
                    <a:cubicBezTo>
                      <a:pt x="238" y="86"/>
                      <a:pt x="235" y="96"/>
                      <a:pt x="233" y="102"/>
                    </a:cubicBezTo>
                    <a:cubicBezTo>
                      <a:pt x="231" y="108"/>
                      <a:pt x="226" y="114"/>
                      <a:pt x="223" y="114"/>
                    </a:cubicBezTo>
                    <a:cubicBezTo>
                      <a:pt x="220" y="114"/>
                      <a:pt x="215" y="108"/>
                      <a:pt x="214" y="102"/>
                    </a:cubicBezTo>
                    <a:cubicBezTo>
                      <a:pt x="213" y="96"/>
                      <a:pt x="214" y="85"/>
                      <a:pt x="214" y="78"/>
                    </a:cubicBezTo>
                    <a:cubicBezTo>
                      <a:pt x="214" y="71"/>
                      <a:pt x="213" y="66"/>
                      <a:pt x="214" y="61"/>
                    </a:cubicBezTo>
                    <a:cubicBezTo>
                      <a:pt x="215" y="56"/>
                      <a:pt x="220" y="52"/>
                      <a:pt x="223" y="45"/>
                    </a:cubicBezTo>
                    <a:cubicBezTo>
                      <a:pt x="226" y="38"/>
                      <a:pt x="231" y="24"/>
                      <a:pt x="235" y="18"/>
                    </a:cubicBezTo>
                    <a:cubicBezTo>
                      <a:pt x="239" y="12"/>
                      <a:pt x="243" y="14"/>
                      <a:pt x="247" y="11"/>
                    </a:cubicBezTo>
                    <a:cubicBezTo>
                      <a:pt x="251" y="8"/>
                      <a:pt x="254" y="1"/>
                      <a:pt x="259" y="1"/>
                    </a:cubicBezTo>
                    <a:cubicBezTo>
                      <a:pt x="264" y="1"/>
                      <a:pt x="271" y="8"/>
                      <a:pt x="276" y="13"/>
                    </a:cubicBezTo>
                    <a:cubicBezTo>
                      <a:pt x="281" y="18"/>
                      <a:pt x="285" y="27"/>
                      <a:pt x="288" y="33"/>
                    </a:cubicBezTo>
                    <a:cubicBezTo>
                      <a:pt x="291" y="39"/>
                      <a:pt x="291" y="43"/>
                      <a:pt x="293" y="47"/>
                    </a:cubicBezTo>
                  </a:path>
                </a:pathLst>
              </a:custGeom>
              <a:grpFill/>
              <a:ln w="28575">
                <a:solidFill>
                  <a:srgbClr val="D6009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69" name="Freeform 25"/>
              <p:cNvSpPr>
                <a:spLocks/>
              </p:cNvSpPr>
              <p:nvPr/>
            </p:nvSpPr>
            <p:spPr bwMode="auto">
              <a:xfrm>
                <a:off x="4296" y="2014"/>
                <a:ext cx="17" cy="24"/>
              </a:xfrm>
              <a:custGeom>
                <a:avLst/>
                <a:gdLst>
                  <a:gd name="T0" fmla="*/ 17 w 17"/>
                  <a:gd name="T1" fmla="*/ 24 h 24"/>
                  <a:gd name="T2" fmla="*/ 0 w 17"/>
                  <a:gd name="T3" fmla="*/ 0 h 24"/>
                  <a:gd name="T4" fmla="*/ 0 60000 65536"/>
                  <a:gd name="T5" fmla="*/ 0 60000 65536"/>
                  <a:gd name="T6" fmla="*/ 0 w 17"/>
                  <a:gd name="T7" fmla="*/ 0 h 24"/>
                  <a:gd name="T8" fmla="*/ 17 w 17"/>
                  <a:gd name="T9" fmla="*/ 24 h 2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" h="24">
                    <a:moveTo>
                      <a:pt x="17" y="24"/>
                    </a:moveTo>
                    <a:cubicBezTo>
                      <a:pt x="10" y="14"/>
                      <a:pt x="3" y="4"/>
                      <a:pt x="0" y="0"/>
                    </a:cubicBezTo>
                  </a:path>
                </a:pathLst>
              </a:custGeom>
              <a:grpFill/>
              <a:ln w="28575">
                <a:solidFill>
                  <a:srgbClr val="D6009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" name="Group 26"/>
            <p:cNvGrpSpPr>
              <a:grpSpLocks/>
            </p:cNvGrpSpPr>
            <p:nvPr/>
          </p:nvGrpSpPr>
          <p:grpSpPr bwMode="auto">
            <a:xfrm rot="5400000">
              <a:off x="4710" y="1115"/>
              <a:ext cx="622" cy="126"/>
              <a:chOff x="3957" y="1981"/>
              <a:chExt cx="622" cy="126"/>
            </a:xfrm>
            <a:grpFill/>
          </p:grpSpPr>
          <p:sp>
            <p:nvSpPr>
              <p:cNvPr id="19464" name="Freeform 27"/>
              <p:cNvSpPr>
                <a:spLocks/>
              </p:cNvSpPr>
              <p:nvPr/>
            </p:nvSpPr>
            <p:spPr bwMode="auto">
              <a:xfrm>
                <a:off x="3957" y="1984"/>
                <a:ext cx="345" cy="123"/>
              </a:xfrm>
              <a:custGeom>
                <a:avLst/>
                <a:gdLst>
                  <a:gd name="T0" fmla="*/ 0 w 345"/>
                  <a:gd name="T1" fmla="*/ 64 h 123"/>
                  <a:gd name="T2" fmla="*/ 12 w 345"/>
                  <a:gd name="T3" fmla="*/ 33 h 123"/>
                  <a:gd name="T4" fmla="*/ 29 w 345"/>
                  <a:gd name="T5" fmla="*/ 12 h 123"/>
                  <a:gd name="T6" fmla="*/ 48 w 345"/>
                  <a:gd name="T7" fmla="*/ 4 h 123"/>
                  <a:gd name="T8" fmla="*/ 69 w 345"/>
                  <a:gd name="T9" fmla="*/ 36 h 123"/>
                  <a:gd name="T10" fmla="*/ 77 w 345"/>
                  <a:gd name="T11" fmla="*/ 64 h 123"/>
                  <a:gd name="T12" fmla="*/ 79 w 345"/>
                  <a:gd name="T13" fmla="*/ 88 h 123"/>
                  <a:gd name="T14" fmla="*/ 74 w 345"/>
                  <a:gd name="T15" fmla="*/ 108 h 123"/>
                  <a:gd name="T16" fmla="*/ 67 w 345"/>
                  <a:gd name="T17" fmla="*/ 122 h 123"/>
                  <a:gd name="T18" fmla="*/ 55 w 345"/>
                  <a:gd name="T19" fmla="*/ 100 h 123"/>
                  <a:gd name="T20" fmla="*/ 55 w 345"/>
                  <a:gd name="T21" fmla="*/ 81 h 123"/>
                  <a:gd name="T22" fmla="*/ 57 w 345"/>
                  <a:gd name="T23" fmla="*/ 52 h 123"/>
                  <a:gd name="T24" fmla="*/ 72 w 345"/>
                  <a:gd name="T25" fmla="*/ 26 h 123"/>
                  <a:gd name="T26" fmla="*/ 86 w 345"/>
                  <a:gd name="T27" fmla="*/ 9 h 123"/>
                  <a:gd name="T28" fmla="*/ 101 w 345"/>
                  <a:gd name="T29" fmla="*/ 2 h 123"/>
                  <a:gd name="T30" fmla="*/ 132 w 345"/>
                  <a:gd name="T31" fmla="*/ 19 h 123"/>
                  <a:gd name="T32" fmla="*/ 141 w 345"/>
                  <a:gd name="T33" fmla="*/ 36 h 123"/>
                  <a:gd name="T34" fmla="*/ 146 w 345"/>
                  <a:gd name="T35" fmla="*/ 60 h 123"/>
                  <a:gd name="T36" fmla="*/ 146 w 345"/>
                  <a:gd name="T37" fmla="*/ 81 h 123"/>
                  <a:gd name="T38" fmla="*/ 144 w 345"/>
                  <a:gd name="T39" fmla="*/ 110 h 123"/>
                  <a:gd name="T40" fmla="*/ 134 w 345"/>
                  <a:gd name="T41" fmla="*/ 122 h 123"/>
                  <a:gd name="T42" fmla="*/ 125 w 345"/>
                  <a:gd name="T43" fmla="*/ 103 h 123"/>
                  <a:gd name="T44" fmla="*/ 125 w 345"/>
                  <a:gd name="T45" fmla="*/ 72 h 123"/>
                  <a:gd name="T46" fmla="*/ 134 w 345"/>
                  <a:gd name="T47" fmla="*/ 48 h 123"/>
                  <a:gd name="T48" fmla="*/ 153 w 345"/>
                  <a:gd name="T49" fmla="*/ 14 h 123"/>
                  <a:gd name="T50" fmla="*/ 168 w 345"/>
                  <a:gd name="T51" fmla="*/ 2 h 123"/>
                  <a:gd name="T52" fmla="*/ 192 w 345"/>
                  <a:gd name="T53" fmla="*/ 7 h 123"/>
                  <a:gd name="T54" fmla="*/ 201 w 345"/>
                  <a:gd name="T55" fmla="*/ 19 h 123"/>
                  <a:gd name="T56" fmla="*/ 213 w 345"/>
                  <a:gd name="T57" fmla="*/ 45 h 123"/>
                  <a:gd name="T58" fmla="*/ 216 w 345"/>
                  <a:gd name="T59" fmla="*/ 72 h 123"/>
                  <a:gd name="T60" fmla="*/ 216 w 345"/>
                  <a:gd name="T61" fmla="*/ 91 h 123"/>
                  <a:gd name="T62" fmla="*/ 204 w 345"/>
                  <a:gd name="T63" fmla="*/ 120 h 123"/>
                  <a:gd name="T64" fmla="*/ 194 w 345"/>
                  <a:gd name="T65" fmla="*/ 98 h 123"/>
                  <a:gd name="T66" fmla="*/ 194 w 345"/>
                  <a:gd name="T67" fmla="*/ 74 h 123"/>
                  <a:gd name="T68" fmla="*/ 204 w 345"/>
                  <a:gd name="T69" fmla="*/ 48 h 123"/>
                  <a:gd name="T70" fmla="*/ 225 w 345"/>
                  <a:gd name="T71" fmla="*/ 12 h 123"/>
                  <a:gd name="T72" fmla="*/ 249 w 345"/>
                  <a:gd name="T73" fmla="*/ 0 h 123"/>
                  <a:gd name="T74" fmla="*/ 266 w 345"/>
                  <a:gd name="T75" fmla="*/ 12 h 123"/>
                  <a:gd name="T76" fmla="*/ 273 w 345"/>
                  <a:gd name="T77" fmla="*/ 24 h 123"/>
                  <a:gd name="T78" fmla="*/ 285 w 345"/>
                  <a:gd name="T79" fmla="*/ 43 h 123"/>
                  <a:gd name="T80" fmla="*/ 288 w 345"/>
                  <a:gd name="T81" fmla="*/ 86 h 123"/>
                  <a:gd name="T82" fmla="*/ 288 w 345"/>
                  <a:gd name="T83" fmla="*/ 100 h 123"/>
                  <a:gd name="T84" fmla="*/ 278 w 345"/>
                  <a:gd name="T85" fmla="*/ 117 h 123"/>
                  <a:gd name="T86" fmla="*/ 261 w 345"/>
                  <a:gd name="T87" fmla="*/ 96 h 123"/>
                  <a:gd name="T88" fmla="*/ 264 w 345"/>
                  <a:gd name="T89" fmla="*/ 67 h 123"/>
                  <a:gd name="T90" fmla="*/ 269 w 345"/>
                  <a:gd name="T91" fmla="*/ 45 h 123"/>
                  <a:gd name="T92" fmla="*/ 288 w 345"/>
                  <a:gd name="T93" fmla="*/ 16 h 123"/>
                  <a:gd name="T94" fmla="*/ 312 w 345"/>
                  <a:gd name="T95" fmla="*/ 4 h 123"/>
                  <a:gd name="T96" fmla="*/ 331 w 345"/>
                  <a:gd name="T97" fmla="*/ 21 h 123"/>
                  <a:gd name="T98" fmla="*/ 345 w 345"/>
                  <a:gd name="T99" fmla="*/ 38 h 12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45"/>
                  <a:gd name="T151" fmla="*/ 0 h 123"/>
                  <a:gd name="T152" fmla="*/ 345 w 345"/>
                  <a:gd name="T153" fmla="*/ 123 h 12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45" h="123">
                    <a:moveTo>
                      <a:pt x="0" y="64"/>
                    </a:moveTo>
                    <a:cubicBezTo>
                      <a:pt x="3" y="53"/>
                      <a:pt x="7" y="42"/>
                      <a:pt x="12" y="33"/>
                    </a:cubicBezTo>
                    <a:cubicBezTo>
                      <a:pt x="17" y="24"/>
                      <a:pt x="23" y="17"/>
                      <a:pt x="29" y="12"/>
                    </a:cubicBezTo>
                    <a:cubicBezTo>
                      <a:pt x="35" y="7"/>
                      <a:pt x="41" y="0"/>
                      <a:pt x="48" y="4"/>
                    </a:cubicBezTo>
                    <a:cubicBezTo>
                      <a:pt x="55" y="8"/>
                      <a:pt x="64" y="26"/>
                      <a:pt x="69" y="36"/>
                    </a:cubicBezTo>
                    <a:cubicBezTo>
                      <a:pt x="74" y="46"/>
                      <a:pt x="75" y="55"/>
                      <a:pt x="77" y="64"/>
                    </a:cubicBezTo>
                    <a:cubicBezTo>
                      <a:pt x="79" y="73"/>
                      <a:pt x="79" y="81"/>
                      <a:pt x="79" y="88"/>
                    </a:cubicBezTo>
                    <a:cubicBezTo>
                      <a:pt x="79" y="95"/>
                      <a:pt x="76" y="102"/>
                      <a:pt x="74" y="108"/>
                    </a:cubicBezTo>
                    <a:cubicBezTo>
                      <a:pt x="72" y="114"/>
                      <a:pt x="70" y="123"/>
                      <a:pt x="67" y="122"/>
                    </a:cubicBezTo>
                    <a:cubicBezTo>
                      <a:pt x="64" y="121"/>
                      <a:pt x="57" y="107"/>
                      <a:pt x="55" y="100"/>
                    </a:cubicBezTo>
                    <a:cubicBezTo>
                      <a:pt x="53" y="93"/>
                      <a:pt x="55" y="89"/>
                      <a:pt x="55" y="81"/>
                    </a:cubicBezTo>
                    <a:cubicBezTo>
                      <a:pt x="55" y="73"/>
                      <a:pt x="54" y="61"/>
                      <a:pt x="57" y="52"/>
                    </a:cubicBezTo>
                    <a:cubicBezTo>
                      <a:pt x="60" y="43"/>
                      <a:pt x="67" y="33"/>
                      <a:pt x="72" y="26"/>
                    </a:cubicBezTo>
                    <a:cubicBezTo>
                      <a:pt x="77" y="19"/>
                      <a:pt x="81" y="13"/>
                      <a:pt x="86" y="9"/>
                    </a:cubicBezTo>
                    <a:cubicBezTo>
                      <a:pt x="91" y="5"/>
                      <a:pt x="93" y="0"/>
                      <a:pt x="101" y="2"/>
                    </a:cubicBezTo>
                    <a:cubicBezTo>
                      <a:pt x="109" y="4"/>
                      <a:pt x="125" y="13"/>
                      <a:pt x="132" y="19"/>
                    </a:cubicBezTo>
                    <a:cubicBezTo>
                      <a:pt x="139" y="25"/>
                      <a:pt x="139" y="29"/>
                      <a:pt x="141" y="36"/>
                    </a:cubicBezTo>
                    <a:cubicBezTo>
                      <a:pt x="143" y="43"/>
                      <a:pt x="145" y="53"/>
                      <a:pt x="146" y="60"/>
                    </a:cubicBezTo>
                    <a:cubicBezTo>
                      <a:pt x="147" y="67"/>
                      <a:pt x="146" y="73"/>
                      <a:pt x="146" y="81"/>
                    </a:cubicBezTo>
                    <a:cubicBezTo>
                      <a:pt x="146" y="89"/>
                      <a:pt x="146" y="103"/>
                      <a:pt x="144" y="110"/>
                    </a:cubicBezTo>
                    <a:cubicBezTo>
                      <a:pt x="142" y="117"/>
                      <a:pt x="137" y="123"/>
                      <a:pt x="134" y="122"/>
                    </a:cubicBezTo>
                    <a:cubicBezTo>
                      <a:pt x="131" y="121"/>
                      <a:pt x="127" y="111"/>
                      <a:pt x="125" y="103"/>
                    </a:cubicBezTo>
                    <a:cubicBezTo>
                      <a:pt x="123" y="95"/>
                      <a:pt x="124" y="81"/>
                      <a:pt x="125" y="72"/>
                    </a:cubicBezTo>
                    <a:cubicBezTo>
                      <a:pt x="126" y="63"/>
                      <a:pt x="129" y="58"/>
                      <a:pt x="134" y="48"/>
                    </a:cubicBezTo>
                    <a:cubicBezTo>
                      <a:pt x="139" y="38"/>
                      <a:pt x="147" y="22"/>
                      <a:pt x="153" y="14"/>
                    </a:cubicBezTo>
                    <a:cubicBezTo>
                      <a:pt x="159" y="6"/>
                      <a:pt x="162" y="3"/>
                      <a:pt x="168" y="2"/>
                    </a:cubicBezTo>
                    <a:cubicBezTo>
                      <a:pt x="174" y="1"/>
                      <a:pt x="187" y="4"/>
                      <a:pt x="192" y="7"/>
                    </a:cubicBezTo>
                    <a:cubicBezTo>
                      <a:pt x="197" y="10"/>
                      <a:pt x="197" y="13"/>
                      <a:pt x="201" y="19"/>
                    </a:cubicBezTo>
                    <a:cubicBezTo>
                      <a:pt x="205" y="25"/>
                      <a:pt x="211" y="36"/>
                      <a:pt x="213" y="45"/>
                    </a:cubicBezTo>
                    <a:cubicBezTo>
                      <a:pt x="215" y="54"/>
                      <a:pt x="215" y="64"/>
                      <a:pt x="216" y="72"/>
                    </a:cubicBezTo>
                    <a:cubicBezTo>
                      <a:pt x="217" y="80"/>
                      <a:pt x="218" y="83"/>
                      <a:pt x="216" y="91"/>
                    </a:cubicBezTo>
                    <a:cubicBezTo>
                      <a:pt x="214" y="99"/>
                      <a:pt x="208" y="119"/>
                      <a:pt x="204" y="120"/>
                    </a:cubicBezTo>
                    <a:cubicBezTo>
                      <a:pt x="200" y="121"/>
                      <a:pt x="196" y="106"/>
                      <a:pt x="194" y="98"/>
                    </a:cubicBezTo>
                    <a:cubicBezTo>
                      <a:pt x="192" y="90"/>
                      <a:pt x="192" y="82"/>
                      <a:pt x="194" y="74"/>
                    </a:cubicBezTo>
                    <a:cubicBezTo>
                      <a:pt x="196" y="66"/>
                      <a:pt x="199" y="58"/>
                      <a:pt x="204" y="48"/>
                    </a:cubicBezTo>
                    <a:cubicBezTo>
                      <a:pt x="209" y="38"/>
                      <a:pt x="218" y="20"/>
                      <a:pt x="225" y="12"/>
                    </a:cubicBezTo>
                    <a:cubicBezTo>
                      <a:pt x="232" y="4"/>
                      <a:pt x="242" y="0"/>
                      <a:pt x="249" y="0"/>
                    </a:cubicBezTo>
                    <a:cubicBezTo>
                      <a:pt x="256" y="0"/>
                      <a:pt x="262" y="8"/>
                      <a:pt x="266" y="12"/>
                    </a:cubicBezTo>
                    <a:cubicBezTo>
                      <a:pt x="270" y="16"/>
                      <a:pt x="270" y="19"/>
                      <a:pt x="273" y="24"/>
                    </a:cubicBezTo>
                    <a:cubicBezTo>
                      <a:pt x="276" y="29"/>
                      <a:pt x="282" y="33"/>
                      <a:pt x="285" y="43"/>
                    </a:cubicBezTo>
                    <a:cubicBezTo>
                      <a:pt x="288" y="53"/>
                      <a:pt x="288" y="77"/>
                      <a:pt x="288" y="86"/>
                    </a:cubicBezTo>
                    <a:cubicBezTo>
                      <a:pt x="288" y="95"/>
                      <a:pt x="290" y="95"/>
                      <a:pt x="288" y="100"/>
                    </a:cubicBezTo>
                    <a:cubicBezTo>
                      <a:pt x="286" y="105"/>
                      <a:pt x="282" y="118"/>
                      <a:pt x="278" y="117"/>
                    </a:cubicBezTo>
                    <a:cubicBezTo>
                      <a:pt x="274" y="116"/>
                      <a:pt x="263" y="104"/>
                      <a:pt x="261" y="96"/>
                    </a:cubicBezTo>
                    <a:cubicBezTo>
                      <a:pt x="259" y="88"/>
                      <a:pt x="263" y="75"/>
                      <a:pt x="264" y="67"/>
                    </a:cubicBezTo>
                    <a:cubicBezTo>
                      <a:pt x="265" y="59"/>
                      <a:pt x="265" y="53"/>
                      <a:pt x="269" y="45"/>
                    </a:cubicBezTo>
                    <a:cubicBezTo>
                      <a:pt x="273" y="37"/>
                      <a:pt x="281" y="23"/>
                      <a:pt x="288" y="16"/>
                    </a:cubicBezTo>
                    <a:cubicBezTo>
                      <a:pt x="295" y="9"/>
                      <a:pt x="305" y="3"/>
                      <a:pt x="312" y="4"/>
                    </a:cubicBezTo>
                    <a:cubicBezTo>
                      <a:pt x="319" y="5"/>
                      <a:pt x="326" y="15"/>
                      <a:pt x="331" y="21"/>
                    </a:cubicBezTo>
                    <a:cubicBezTo>
                      <a:pt x="336" y="27"/>
                      <a:pt x="343" y="35"/>
                      <a:pt x="345" y="38"/>
                    </a:cubicBezTo>
                  </a:path>
                </a:pathLst>
              </a:custGeom>
              <a:grpFill/>
              <a:ln w="28575">
                <a:solidFill>
                  <a:srgbClr val="99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65" name="Freeform 28"/>
              <p:cNvSpPr>
                <a:spLocks/>
              </p:cNvSpPr>
              <p:nvPr/>
            </p:nvSpPr>
            <p:spPr bwMode="auto">
              <a:xfrm>
                <a:off x="4286" y="1981"/>
                <a:ext cx="293" cy="125"/>
              </a:xfrm>
              <a:custGeom>
                <a:avLst/>
                <a:gdLst>
                  <a:gd name="T0" fmla="*/ 27 w 293"/>
                  <a:gd name="T1" fmla="*/ 47 h 125"/>
                  <a:gd name="T2" fmla="*/ 27 w 293"/>
                  <a:gd name="T3" fmla="*/ 61 h 125"/>
                  <a:gd name="T4" fmla="*/ 27 w 293"/>
                  <a:gd name="T5" fmla="*/ 81 h 125"/>
                  <a:gd name="T6" fmla="*/ 24 w 293"/>
                  <a:gd name="T7" fmla="*/ 105 h 125"/>
                  <a:gd name="T8" fmla="*/ 17 w 293"/>
                  <a:gd name="T9" fmla="*/ 124 h 125"/>
                  <a:gd name="T10" fmla="*/ 5 w 293"/>
                  <a:gd name="T11" fmla="*/ 114 h 125"/>
                  <a:gd name="T12" fmla="*/ 0 w 293"/>
                  <a:gd name="T13" fmla="*/ 90 h 125"/>
                  <a:gd name="T14" fmla="*/ 5 w 293"/>
                  <a:gd name="T15" fmla="*/ 61 h 125"/>
                  <a:gd name="T16" fmla="*/ 29 w 293"/>
                  <a:gd name="T17" fmla="*/ 16 h 125"/>
                  <a:gd name="T18" fmla="*/ 43 w 293"/>
                  <a:gd name="T19" fmla="*/ 4 h 125"/>
                  <a:gd name="T20" fmla="*/ 60 w 293"/>
                  <a:gd name="T21" fmla="*/ 1 h 125"/>
                  <a:gd name="T22" fmla="*/ 77 w 293"/>
                  <a:gd name="T23" fmla="*/ 13 h 125"/>
                  <a:gd name="T24" fmla="*/ 91 w 293"/>
                  <a:gd name="T25" fmla="*/ 37 h 125"/>
                  <a:gd name="T26" fmla="*/ 96 w 293"/>
                  <a:gd name="T27" fmla="*/ 59 h 125"/>
                  <a:gd name="T28" fmla="*/ 96 w 293"/>
                  <a:gd name="T29" fmla="*/ 76 h 125"/>
                  <a:gd name="T30" fmla="*/ 94 w 293"/>
                  <a:gd name="T31" fmla="*/ 97 h 125"/>
                  <a:gd name="T32" fmla="*/ 84 w 293"/>
                  <a:gd name="T33" fmla="*/ 117 h 125"/>
                  <a:gd name="T34" fmla="*/ 72 w 293"/>
                  <a:gd name="T35" fmla="*/ 100 h 125"/>
                  <a:gd name="T36" fmla="*/ 72 w 293"/>
                  <a:gd name="T37" fmla="*/ 81 h 125"/>
                  <a:gd name="T38" fmla="*/ 75 w 293"/>
                  <a:gd name="T39" fmla="*/ 57 h 125"/>
                  <a:gd name="T40" fmla="*/ 91 w 293"/>
                  <a:gd name="T41" fmla="*/ 25 h 125"/>
                  <a:gd name="T42" fmla="*/ 108 w 293"/>
                  <a:gd name="T43" fmla="*/ 6 h 125"/>
                  <a:gd name="T44" fmla="*/ 127 w 293"/>
                  <a:gd name="T45" fmla="*/ 1 h 125"/>
                  <a:gd name="T46" fmla="*/ 142 w 293"/>
                  <a:gd name="T47" fmla="*/ 6 h 125"/>
                  <a:gd name="T48" fmla="*/ 149 w 293"/>
                  <a:gd name="T49" fmla="*/ 18 h 125"/>
                  <a:gd name="T50" fmla="*/ 161 w 293"/>
                  <a:gd name="T51" fmla="*/ 35 h 125"/>
                  <a:gd name="T52" fmla="*/ 166 w 293"/>
                  <a:gd name="T53" fmla="*/ 71 h 125"/>
                  <a:gd name="T54" fmla="*/ 163 w 293"/>
                  <a:gd name="T55" fmla="*/ 107 h 125"/>
                  <a:gd name="T56" fmla="*/ 156 w 293"/>
                  <a:gd name="T57" fmla="*/ 119 h 125"/>
                  <a:gd name="T58" fmla="*/ 142 w 293"/>
                  <a:gd name="T59" fmla="*/ 100 h 125"/>
                  <a:gd name="T60" fmla="*/ 142 w 293"/>
                  <a:gd name="T61" fmla="*/ 81 h 125"/>
                  <a:gd name="T62" fmla="*/ 144 w 293"/>
                  <a:gd name="T63" fmla="*/ 61 h 125"/>
                  <a:gd name="T64" fmla="*/ 156 w 293"/>
                  <a:gd name="T65" fmla="*/ 25 h 125"/>
                  <a:gd name="T66" fmla="*/ 180 w 293"/>
                  <a:gd name="T67" fmla="*/ 4 h 125"/>
                  <a:gd name="T68" fmla="*/ 207 w 293"/>
                  <a:gd name="T69" fmla="*/ 4 h 125"/>
                  <a:gd name="T70" fmla="*/ 223 w 293"/>
                  <a:gd name="T71" fmla="*/ 23 h 125"/>
                  <a:gd name="T72" fmla="*/ 235 w 293"/>
                  <a:gd name="T73" fmla="*/ 52 h 125"/>
                  <a:gd name="T74" fmla="*/ 238 w 293"/>
                  <a:gd name="T75" fmla="*/ 78 h 125"/>
                  <a:gd name="T76" fmla="*/ 233 w 293"/>
                  <a:gd name="T77" fmla="*/ 102 h 125"/>
                  <a:gd name="T78" fmla="*/ 223 w 293"/>
                  <a:gd name="T79" fmla="*/ 114 h 125"/>
                  <a:gd name="T80" fmla="*/ 214 w 293"/>
                  <a:gd name="T81" fmla="*/ 102 h 125"/>
                  <a:gd name="T82" fmla="*/ 214 w 293"/>
                  <a:gd name="T83" fmla="*/ 78 h 125"/>
                  <a:gd name="T84" fmla="*/ 214 w 293"/>
                  <a:gd name="T85" fmla="*/ 61 h 125"/>
                  <a:gd name="T86" fmla="*/ 223 w 293"/>
                  <a:gd name="T87" fmla="*/ 45 h 125"/>
                  <a:gd name="T88" fmla="*/ 235 w 293"/>
                  <a:gd name="T89" fmla="*/ 18 h 125"/>
                  <a:gd name="T90" fmla="*/ 247 w 293"/>
                  <a:gd name="T91" fmla="*/ 11 h 125"/>
                  <a:gd name="T92" fmla="*/ 259 w 293"/>
                  <a:gd name="T93" fmla="*/ 1 h 125"/>
                  <a:gd name="T94" fmla="*/ 276 w 293"/>
                  <a:gd name="T95" fmla="*/ 13 h 125"/>
                  <a:gd name="T96" fmla="*/ 288 w 293"/>
                  <a:gd name="T97" fmla="*/ 33 h 125"/>
                  <a:gd name="T98" fmla="*/ 293 w 293"/>
                  <a:gd name="T99" fmla="*/ 47 h 12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93"/>
                  <a:gd name="T151" fmla="*/ 0 h 125"/>
                  <a:gd name="T152" fmla="*/ 293 w 293"/>
                  <a:gd name="T153" fmla="*/ 125 h 12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93" h="125">
                    <a:moveTo>
                      <a:pt x="27" y="47"/>
                    </a:moveTo>
                    <a:cubicBezTo>
                      <a:pt x="27" y="51"/>
                      <a:pt x="27" y="55"/>
                      <a:pt x="27" y="61"/>
                    </a:cubicBezTo>
                    <a:cubicBezTo>
                      <a:pt x="27" y="67"/>
                      <a:pt x="27" y="74"/>
                      <a:pt x="27" y="81"/>
                    </a:cubicBezTo>
                    <a:cubicBezTo>
                      <a:pt x="27" y="88"/>
                      <a:pt x="26" y="98"/>
                      <a:pt x="24" y="105"/>
                    </a:cubicBezTo>
                    <a:cubicBezTo>
                      <a:pt x="22" y="112"/>
                      <a:pt x="20" y="123"/>
                      <a:pt x="17" y="124"/>
                    </a:cubicBezTo>
                    <a:cubicBezTo>
                      <a:pt x="14" y="125"/>
                      <a:pt x="8" y="120"/>
                      <a:pt x="5" y="114"/>
                    </a:cubicBezTo>
                    <a:cubicBezTo>
                      <a:pt x="2" y="108"/>
                      <a:pt x="0" y="99"/>
                      <a:pt x="0" y="90"/>
                    </a:cubicBezTo>
                    <a:cubicBezTo>
                      <a:pt x="0" y="81"/>
                      <a:pt x="0" y="73"/>
                      <a:pt x="5" y="61"/>
                    </a:cubicBezTo>
                    <a:cubicBezTo>
                      <a:pt x="10" y="49"/>
                      <a:pt x="23" y="25"/>
                      <a:pt x="29" y="16"/>
                    </a:cubicBezTo>
                    <a:cubicBezTo>
                      <a:pt x="35" y="7"/>
                      <a:pt x="38" y="6"/>
                      <a:pt x="43" y="4"/>
                    </a:cubicBezTo>
                    <a:cubicBezTo>
                      <a:pt x="48" y="2"/>
                      <a:pt x="54" y="0"/>
                      <a:pt x="60" y="1"/>
                    </a:cubicBezTo>
                    <a:cubicBezTo>
                      <a:pt x="66" y="2"/>
                      <a:pt x="72" y="7"/>
                      <a:pt x="77" y="13"/>
                    </a:cubicBezTo>
                    <a:cubicBezTo>
                      <a:pt x="82" y="19"/>
                      <a:pt x="88" y="29"/>
                      <a:pt x="91" y="37"/>
                    </a:cubicBezTo>
                    <a:cubicBezTo>
                      <a:pt x="94" y="45"/>
                      <a:pt x="95" y="53"/>
                      <a:pt x="96" y="59"/>
                    </a:cubicBezTo>
                    <a:cubicBezTo>
                      <a:pt x="97" y="65"/>
                      <a:pt x="96" y="70"/>
                      <a:pt x="96" y="76"/>
                    </a:cubicBezTo>
                    <a:cubicBezTo>
                      <a:pt x="96" y="82"/>
                      <a:pt x="96" y="90"/>
                      <a:pt x="94" y="97"/>
                    </a:cubicBezTo>
                    <a:cubicBezTo>
                      <a:pt x="92" y="104"/>
                      <a:pt x="88" y="117"/>
                      <a:pt x="84" y="117"/>
                    </a:cubicBezTo>
                    <a:cubicBezTo>
                      <a:pt x="80" y="117"/>
                      <a:pt x="74" y="106"/>
                      <a:pt x="72" y="100"/>
                    </a:cubicBezTo>
                    <a:cubicBezTo>
                      <a:pt x="70" y="94"/>
                      <a:pt x="72" y="88"/>
                      <a:pt x="72" y="81"/>
                    </a:cubicBezTo>
                    <a:cubicBezTo>
                      <a:pt x="72" y="74"/>
                      <a:pt x="72" y="66"/>
                      <a:pt x="75" y="57"/>
                    </a:cubicBezTo>
                    <a:cubicBezTo>
                      <a:pt x="78" y="48"/>
                      <a:pt x="85" y="33"/>
                      <a:pt x="91" y="25"/>
                    </a:cubicBezTo>
                    <a:cubicBezTo>
                      <a:pt x="97" y="17"/>
                      <a:pt x="102" y="10"/>
                      <a:pt x="108" y="6"/>
                    </a:cubicBezTo>
                    <a:cubicBezTo>
                      <a:pt x="114" y="2"/>
                      <a:pt x="121" y="1"/>
                      <a:pt x="127" y="1"/>
                    </a:cubicBezTo>
                    <a:cubicBezTo>
                      <a:pt x="133" y="1"/>
                      <a:pt x="138" y="3"/>
                      <a:pt x="142" y="6"/>
                    </a:cubicBezTo>
                    <a:cubicBezTo>
                      <a:pt x="146" y="9"/>
                      <a:pt x="146" y="13"/>
                      <a:pt x="149" y="18"/>
                    </a:cubicBezTo>
                    <a:cubicBezTo>
                      <a:pt x="152" y="23"/>
                      <a:pt x="158" y="26"/>
                      <a:pt x="161" y="35"/>
                    </a:cubicBezTo>
                    <a:cubicBezTo>
                      <a:pt x="164" y="44"/>
                      <a:pt x="166" y="59"/>
                      <a:pt x="166" y="71"/>
                    </a:cubicBezTo>
                    <a:cubicBezTo>
                      <a:pt x="166" y="83"/>
                      <a:pt x="165" y="99"/>
                      <a:pt x="163" y="107"/>
                    </a:cubicBezTo>
                    <a:cubicBezTo>
                      <a:pt x="161" y="115"/>
                      <a:pt x="159" y="120"/>
                      <a:pt x="156" y="119"/>
                    </a:cubicBezTo>
                    <a:cubicBezTo>
                      <a:pt x="153" y="118"/>
                      <a:pt x="144" y="106"/>
                      <a:pt x="142" y="100"/>
                    </a:cubicBezTo>
                    <a:cubicBezTo>
                      <a:pt x="140" y="94"/>
                      <a:pt x="142" y="87"/>
                      <a:pt x="142" y="81"/>
                    </a:cubicBezTo>
                    <a:cubicBezTo>
                      <a:pt x="142" y="75"/>
                      <a:pt x="142" y="70"/>
                      <a:pt x="144" y="61"/>
                    </a:cubicBezTo>
                    <a:cubicBezTo>
                      <a:pt x="146" y="52"/>
                      <a:pt x="150" y="34"/>
                      <a:pt x="156" y="25"/>
                    </a:cubicBezTo>
                    <a:cubicBezTo>
                      <a:pt x="162" y="16"/>
                      <a:pt x="172" y="7"/>
                      <a:pt x="180" y="4"/>
                    </a:cubicBezTo>
                    <a:cubicBezTo>
                      <a:pt x="188" y="1"/>
                      <a:pt x="200" y="1"/>
                      <a:pt x="207" y="4"/>
                    </a:cubicBezTo>
                    <a:cubicBezTo>
                      <a:pt x="214" y="7"/>
                      <a:pt x="218" y="15"/>
                      <a:pt x="223" y="23"/>
                    </a:cubicBezTo>
                    <a:cubicBezTo>
                      <a:pt x="228" y="31"/>
                      <a:pt x="233" y="43"/>
                      <a:pt x="235" y="52"/>
                    </a:cubicBezTo>
                    <a:cubicBezTo>
                      <a:pt x="237" y="61"/>
                      <a:pt x="238" y="70"/>
                      <a:pt x="238" y="78"/>
                    </a:cubicBezTo>
                    <a:cubicBezTo>
                      <a:pt x="238" y="86"/>
                      <a:pt x="235" y="96"/>
                      <a:pt x="233" y="102"/>
                    </a:cubicBezTo>
                    <a:cubicBezTo>
                      <a:pt x="231" y="108"/>
                      <a:pt x="226" y="114"/>
                      <a:pt x="223" y="114"/>
                    </a:cubicBezTo>
                    <a:cubicBezTo>
                      <a:pt x="220" y="114"/>
                      <a:pt x="215" y="108"/>
                      <a:pt x="214" y="102"/>
                    </a:cubicBezTo>
                    <a:cubicBezTo>
                      <a:pt x="213" y="96"/>
                      <a:pt x="214" y="85"/>
                      <a:pt x="214" y="78"/>
                    </a:cubicBezTo>
                    <a:cubicBezTo>
                      <a:pt x="214" y="71"/>
                      <a:pt x="213" y="66"/>
                      <a:pt x="214" y="61"/>
                    </a:cubicBezTo>
                    <a:cubicBezTo>
                      <a:pt x="215" y="56"/>
                      <a:pt x="220" y="52"/>
                      <a:pt x="223" y="45"/>
                    </a:cubicBezTo>
                    <a:cubicBezTo>
                      <a:pt x="226" y="38"/>
                      <a:pt x="231" y="24"/>
                      <a:pt x="235" y="18"/>
                    </a:cubicBezTo>
                    <a:cubicBezTo>
                      <a:pt x="239" y="12"/>
                      <a:pt x="243" y="14"/>
                      <a:pt x="247" y="11"/>
                    </a:cubicBezTo>
                    <a:cubicBezTo>
                      <a:pt x="251" y="8"/>
                      <a:pt x="254" y="1"/>
                      <a:pt x="259" y="1"/>
                    </a:cubicBezTo>
                    <a:cubicBezTo>
                      <a:pt x="264" y="1"/>
                      <a:pt x="271" y="8"/>
                      <a:pt x="276" y="13"/>
                    </a:cubicBezTo>
                    <a:cubicBezTo>
                      <a:pt x="281" y="18"/>
                      <a:pt x="285" y="27"/>
                      <a:pt x="288" y="33"/>
                    </a:cubicBezTo>
                    <a:cubicBezTo>
                      <a:pt x="291" y="39"/>
                      <a:pt x="291" y="43"/>
                      <a:pt x="293" y="47"/>
                    </a:cubicBezTo>
                  </a:path>
                </a:pathLst>
              </a:custGeom>
              <a:grpFill/>
              <a:ln w="28575">
                <a:solidFill>
                  <a:srgbClr val="99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66" name="Freeform 29"/>
              <p:cNvSpPr>
                <a:spLocks/>
              </p:cNvSpPr>
              <p:nvPr/>
            </p:nvSpPr>
            <p:spPr bwMode="auto">
              <a:xfrm>
                <a:off x="4296" y="2014"/>
                <a:ext cx="17" cy="24"/>
              </a:xfrm>
              <a:custGeom>
                <a:avLst/>
                <a:gdLst>
                  <a:gd name="T0" fmla="*/ 17 w 17"/>
                  <a:gd name="T1" fmla="*/ 24 h 24"/>
                  <a:gd name="T2" fmla="*/ 0 w 17"/>
                  <a:gd name="T3" fmla="*/ 0 h 24"/>
                  <a:gd name="T4" fmla="*/ 0 60000 65536"/>
                  <a:gd name="T5" fmla="*/ 0 60000 65536"/>
                  <a:gd name="T6" fmla="*/ 0 w 17"/>
                  <a:gd name="T7" fmla="*/ 0 h 24"/>
                  <a:gd name="T8" fmla="*/ 17 w 17"/>
                  <a:gd name="T9" fmla="*/ 24 h 2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" h="24">
                    <a:moveTo>
                      <a:pt x="17" y="24"/>
                    </a:moveTo>
                    <a:cubicBezTo>
                      <a:pt x="10" y="14"/>
                      <a:pt x="3" y="4"/>
                      <a:pt x="0" y="0"/>
                    </a:cubicBezTo>
                  </a:path>
                </a:pathLst>
              </a:custGeom>
              <a:grpFill/>
              <a:ln w="28575">
                <a:solidFill>
                  <a:srgbClr val="99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" y="446158"/>
            <a:ext cx="3479326" cy="354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68039" y="472440"/>
            <a:ext cx="56845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1800" b="1" i="1" dirty="0">
                <a:solidFill>
                  <a:srgbClr val="D60093"/>
                </a:solidFill>
              </a:rPr>
              <a:t>How can we pump/probe the fleeting matter to measure its response?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b="1" i="1" dirty="0">
                <a:solidFill>
                  <a:srgbClr val="0033CC"/>
                </a:solidFill>
              </a:rPr>
              <a:t>Does asymptotic freedom </a:t>
            </a:r>
            <a:r>
              <a:rPr lang="en-US" sz="1800" b="1" i="1" dirty="0">
                <a:solidFill>
                  <a:srgbClr val="0033CC"/>
                </a:solidFill>
                <a:sym typeface="Symbol" pitchFamily="18" charset="2"/>
              </a:rPr>
              <a:t></a:t>
            </a:r>
            <a:r>
              <a:rPr lang="en-US" sz="1800" b="1" i="1" dirty="0">
                <a:solidFill>
                  <a:srgbClr val="0033CC"/>
                </a:solidFill>
              </a:rPr>
              <a:t> high-density (of color charge) ideal Quark-Gluon Plasma gas</a:t>
            </a:r>
            <a:r>
              <a:rPr lang="en-US" sz="1800" b="1" i="1" dirty="0" smtClean="0">
                <a:solidFill>
                  <a:srgbClr val="0033CC"/>
                </a:solidFill>
              </a:rPr>
              <a:t>?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b="1" i="1" dirty="0">
                <a:solidFill>
                  <a:srgbClr val="D60093"/>
                </a:solidFill>
              </a:rPr>
              <a:t>Does rich topological structure of QCD vacuum </a:t>
            </a:r>
            <a:r>
              <a:rPr lang="en-US" sz="1800" b="1" i="1" dirty="0">
                <a:solidFill>
                  <a:srgbClr val="D60093"/>
                </a:solidFill>
                <a:sym typeface="Symbol" pitchFamily="18" charset="2"/>
              </a:rPr>
              <a:t> local symmetry violation from </a:t>
            </a:r>
            <a:r>
              <a:rPr lang="en-US" sz="1800" b="1" i="1" dirty="0" smtClean="0">
                <a:solidFill>
                  <a:srgbClr val="D60093"/>
                </a:solidFill>
                <a:sym typeface="Symbol" pitchFamily="18" charset="2"/>
              </a:rPr>
              <a:t>high-temp. </a:t>
            </a:r>
            <a:r>
              <a:rPr lang="en-US" sz="1800" b="1" i="1" dirty="0">
                <a:solidFill>
                  <a:srgbClr val="D60093"/>
                </a:solidFill>
                <a:sym typeface="Symbol" pitchFamily="18" charset="2"/>
              </a:rPr>
              <a:t>“</a:t>
            </a:r>
            <a:r>
              <a:rPr lang="en-US" sz="1800" b="1" i="1" dirty="0" err="1" smtClean="0">
                <a:solidFill>
                  <a:srgbClr val="D60093"/>
                </a:solidFill>
                <a:sym typeface="Symbol" pitchFamily="18" charset="2"/>
              </a:rPr>
              <a:t>sphaleron</a:t>
            </a:r>
            <a:r>
              <a:rPr lang="en-US" sz="1800" b="1" i="1" dirty="0" smtClean="0">
                <a:solidFill>
                  <a:srgbClr val="D60093"/>
                </a:solidFill>
                <a:sym typeface="Symbol" pitchFamily="18" charset="2"/>
              </a:rPr>
              <a:t>” fluctuations near </a:t>
            </a:r>
            <a:r>
              <a:rPr lang="en-US" sz="1800" b="1" i="1" dirty="0">
                <a:solidFill>
                  <a:srgbClr val="D60093"/>
                </a:solidFill>
                <a:sym typeface="Symbol" pitchFamily="18" charset="2"/>
              </a:rPr>
              <a:t>QGP transition, analogous </a:t>
            </a:r>
            <a:r>
              <a:rPr lang="en-US" sz="1800" b="1" i="1" dirty="0" smtClean="0">
                <a:solidFill>
                  <a:srgbClr val="D60093"/>
                </a:solidFill>
                <a:sym typeface="Symbol" pitchFamily="18" charset="2"/>
              </a:rPr>
              <a:t>to EW transition </a:t>
            </a:r>
            <a:r>
              <a:rPr lang="en-US" sz="1800" b="1" i="1" dirty="0" err="1" smtClean="0">
                <a:solidFill>
                  <a:srgbClr val="D60093"/>
                </a:solidFill>
                <a:sym typeface="Symbol" pitchFamily="18" charset="2"/>
              </a:rPr>
              <a:t>sphalerons</a:t>
            </a:r>
            <a:r>
              <a:rPr lang="en-US" sz="1800" b="1" i="1" dirty="0" smtClean="0">
                <a:solidFill>
                  <a:srgbClr val="D60093"/>
                </a:solidFill>
                <a:sym typeface="Symbol" pitchFamily="18" charset="2"/>
              </a:rPr>
              <a:t> as possible site of baryon-antibaryon imbalance?</a:t>
            </a:r>
            <a:endParaRPr lang="en-US" sz="1800" b="1" i="1" dirty="0" smtClean="0">
              <a:solidFill>
                <a:srgbClr val="D60093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800" b="1" i="1" dirty="0" smtClean="0">
                <a:solidFill>
                  <a:srgbClr val="0033CC"/>
                </a:solidFill>
              </a:rPr>
              <a:t>Is there a unique Critical Endpoint in the QCD phase diagram?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b="1" i="1" dirty="0">
                <a:solidFill>
                  <a:srgbClr val="D60093"/>
                </a:solidFill>
                <a:sym typeface="Symbol" pitchFamily="18" charset="2"/>
              </a:rPr>
              <a:t>Do gluon self-interactions  “universal” saturated gluon matter at the heart of all hadrons/nuclei viewed at light speed?     </a:t>
            </a:r>
            <a:r>
              <a:rPr lang="en-US" sz="1800" b="1" i="1" dirty="0" smtClean="0">
                <a:solidFill>
                  <a:srgbClr val="D60093"/>
                </a:solidFill>
              </a:rPr>
              <a:t> </a:t>
            </a:r>
            <a:endParaRPr lang="en-US" sz="1800" b="1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052100" y="52080"/>
            <a:ext cx="6064603" cy="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</a:rPr>
              <a:t>Beyond v</a:t>
            </a:r>
            <a:r>
              <a:rPr lang="en-US" sz="2400" b="1" baseline="-25000" dirty="0" smtClean="0">
                <a:solidFill>
                  <a:srgbClr val="042B7F"/>
                </a:solidFill>
                <a:latin typeface="Comic Sans MS" pitchFamily="66" charset="0"/>
              </a:rPr>
              <a:t>2</a:t>
            </a: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</a:rPr>
              <a:t> to Quantify Near-Perfection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191" y="4513090"/>
            <a:ext cx="3298824" cy="233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69" name="Group 7168"/>
          <p:cNvGrpSpPr/>
          <p:nvPr/>
        </p:nvGrpSpPr>
        <p:grpSpPr>
          <a:xfrm>
            <a:off x="1494" y="4496982"/>
            <a:ext cx="5822164" cy="2361720"/>
            <a:chOff x="1494" y="4496982"/>
            <a:chExt cx="5822164" cy="236172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4" y="4513089"/>
              <a:ext cx="3050606" cy="2336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12"/>
            <a:stretch/>
          </p:blipFill>
          <p:spPr bwMode="auto">
            <a:xfrm>
              <a:off x="2961568" y="4496982"/>
              <a:ext cx="2862090" cy="2352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8" name="TextBox 7167"/>
            <p:cNvSpPr txBox="1"/>
            <p:nvPr/>
          </p:nvSpPr>
          <p:spPr>
            <a:xfrm>
              <a:off x="1546155" y="6550925"/>
              <a:ext cx="21796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B. </a:t>
              </a:r>
              <a:r>
                <a:rPr lang="en-US" sz="1400" b="1" dirty="0" err="1" smtClean="0">
                  <a:solidFill>
                    <a:srgbClr val="008000"/>
                  </a:solidFill>
                </a:rPr>
                <a:t>Schenke</a:t>
              </a:r>
              <a:r>
                <a:rPr lang="en-US" sz="1400" b="1" dirty="0" smtClean="0">
                  <a:solidFill>
                    <a:srgbClr val="008000"/>
                  </a:solidFill>
                </a:rPr>
                <a:t> et al., 2011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7174" name="Group 7173"/>
          <p:cNvGrpSpPr/>
          <p:nvPr/>
        </p:nvGrpSpPr>
        <p:grpSpPr>
          <a:xfrm>
            <a:off x="126692" y="52080"/>
            <a:ext cx="9100498" cy="3448816"/>
            <a:chOff x="126692" y="52080"/>
            <a:chExt cx="9100498" cy="3448816"/>
          </a:xfrm>
        </p:grpSpPr>
        <p:grpSp>
          <p:nvGrpSpPr>
            <p:cNvPr id="30" name="Group 29"/>
            <p:cNvGrpSpPr/>
            <p:nvPr/>
          </p:nvGrpSpPr>
          <p:grpSpPr>
            <a:xfrm>
              <a:off x="126692" y="228597"/>
              <a:ext cx="9100498" cy="3272299"/>
              <a:chOff x="126692" y="228597"/>
              <a:chExt cx="9100498" cy="3272299"/>
            </a:xfrm>
          </p:grpSpPr>
          <p:grpSp>
            <p:nvGrpSpPr>
              <p:cNvPr id="4" name="Group 1"/>
              <p:cNvGrpSpPr>
                <a:grpSpLocks/>
              </p:cNvGrpSpPr>
              <p:nvPr/>
            </p:nvGrpSpPr>
            <p:grpSpPr bwMode="auto">
              <a:xfrm>
                <a:off x="126692" y="228597"/>
                <a:ext cx="2326562" cy="1669250"/>
                <a:chOff x="366713" y="3479772"/>
                <a:chExt cx="2902021" cy="2109816"/>
              </a:xfrm>
            </p:grpSpPr>
            <p:pic>
              <p:nvPicPr>
                <p:cNvPr id="9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66713" y="3587750"/>
                  <a:ext cx="2819400" cy="20018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2" name="Group 47"/>
                <p:cNvGrpSpPr>
                  <a:grpSpLocks/>
                </p:cNvGrpSpPr>
                <p:nvPr/>
              </p:nvGrpSpPr>
              <p:grpSpPr bwMode="auto">
                <a:xfrm>
                  <a:off x="886874" y="3479772"/>
                  <a:ext cx="2381860" cy="1941989"/>
                  <a:chOff x="346959" y="838200"/>
                  <a:chExt cx="3816499" cy="2783305"/>
                </a:xfrm>
              </p:grpSpPr>
              <p:sp>
                <p:nvSpPr>
                  <p:cNvPr id="13" name="Freeform 54"/>
                  <p:cNvSpPr>
                    <a:spLocks/>
                  </p:cNvSpPr>
                  <p:nvPr/>
                </p:nvSpPr>
                <p:spPr bwMode="auto">
                  <a:xfrm rot="-4547805">
                    <a:off x="798381" y="994660"/>
                    <a:ext cx="1908437" cy="2811281"/>
                  </a:xfrm>
                  <a:custGeom>
                    <a:avLst/>
                    <a:gdLst>
                      <a:gd name="T0" fmla="*/ 40942160 w 1492584"/>
                      <a:gd name="T1" fmla="*/ 2147483647 h 1437373"/>
                      <a:gd name="T2" fmla="*/ 259876797 w 1492584"/>
                      <a:gd name="T3" fmla="*/ 2147483647 h 1437373"/>
                      <a:gd name="T4" fmla="*/ 470991697 w 1492584"/>
                      <a:gd name="T5" fmla="*/ 2147483647 h 1437373"/>
                      <a:gd name="T6" fmla="*/ 775935469 w 1492584"/>
                      <a:gd name="T7" fmla="*/ 180684670 h 1437373"/>
                      <a:gd name="T8" fmla="*/ 1041784715 w 1492584"/>
                      <a:gd name="T9" fmla="*/ 2147483647 h 1437373"/>
                      <a:gd name="T10" fmla="*/ 1198166086 w 1492584"/>
                      <a:gd name="T11" fmla="*/ 2147483647 h 1437373"/>
                      <a:gd name="T12" fmla="*/ 1127794535 w 1492584"/>
                      <a:gd name="T13" fmla="*/ 2147483647 h 1437373"/>
                      <a:gd name="T14" fmla="*/ 854127463 w 1492584"/>
                      <a:gd name="T15" fmla="*/ 2147483647 h 1437373"/>
                      <a:gd name="T16" fmla="*/ 564820651 w 1492584"/>
                      <a:gd name="T17" fmla="*/ 2147483647 h 1437373"/>
                      <a:gd name="T18" fmla="*/ 283332726 w 1492584"/>
                      <a:gd name="T19" fmla="*/ 2147483647 h 1437373"/>
                      <a:gd name="T20" fmla="*/ 95675433 w 1492584"/>
                      <a:gd name="T21" fmla="*/ 2147483647 h 1437373"/>
                      <a:gd name="T22" fmla="*/ 5213295 w 1492584"/>
                      <a:gd name="T23" fmla="*/ 2147483647 h 1437373"/>
                      <a:gd name="T24" fmla="*/ 40942160 w 1492584"/>
                      <a:gd name="T25" fmla="*/ 2147483647 h 143737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492584"/>
                      <a:gd name="T40" fmla="*/ 0 h 1437373"/>
                      <a:gd name="T41" fmla="*/ 1492584 w 1492584"/>
                      <a:gd name="T42" fmla="*/ 1437373 h 1437373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492584" h="1437373">
                        <a:moveTo>
                          <a:pt x="50399" y="752374"/>
                        </a:moveTo>
                        <a:cubicBezTo>
                          <a:pt x="94381" y="650640"/>
                          <a:pt x="231675" y="437949"/>
                          <a:pt x="319907" y="328863"/>
                        </a:cubicBezTo>
                        <a:cubicBezTo>
                          <a:pt x="408139" y="219777"/>
                          <a:pt x="473911" y="152400"/>
                          <a:pt x="579789" y="97857"/>
                        </a:cubicBezTo>
                        <a:cubicBezTo>
                          <a:pt x="685667" y="43314"/>
                          <a:pt x="838067" y="0"/>
                          <a:pt x="955174" y="1604"/>
                        </a:cubicBezTo>
                        <a:cubicBezTo>
                          <a:pt x="1072281" y="3208"/>
                          <a:pt x="1195806" y="40105"/>
                          <a:pt x="1282433" y="107482"/>
                        </a:cubicBezTo>
                        <a:cubicBezTo>
                          <a:pt x="1369060" y="174859"/>
                          <a:pt x="1457292" y="280737"/>
                          <a:pt x="1474938" y="405865"/>
                        </a:cubicBezTo>
                        <a:cubicBezTo>
                          <a:pt x="1492584" y="530993"/>
                          <a:pt x="1458896" y="715477"/>
                          <a:pt x="1388311" y="858252"/>
                        </a:cubicBezTo>
                        <a:cubicBezTo>
                          <a:pt x="1317726" y="1001027"/>
                          <a:pt x="1166930" y="1169469"/>
                          <a:pt x="1051427" y="1262513"/>
                        </a:cubicBezTo>
                        <a:cubicBezTo>
                          <a:pt x="935924" y="1355557"/>
                          <a:pt x="812400" y="1395663"/>
                          <a:pt x="695292" y="1416518"/>
                        </a:cubicBezTo>
                        <a:cubicBezTo>
                          <a:pt x="578185" y="1437373"/>
                          <a:pt x="445035" y="1427747"/>
                          <a:pt x="348782" y="1387642"/>
                        </a:cubicBezTo>
                        <a:cubicBezTo>
                          <a:pt x="252529" y="1347537"/>
                          <a:pt x="174837" y="1254760"/>
                          <a:pt x="117776" y="1175886"/>
                        </a:cubicBezTo>
                        <a:cubicBezTo>
                          <a:pt x="60715" y="1097012"/>
                          <a:pt x="12834" y="991402"/>
                          <a:pt x="6417" y="914400"/>
                        </a:cubicBezTo>
                        <a:cubicBezTo>
                          <a:pt x="0" y="837398"/>
                          <a:pt x="37699" y="882984"/>
                          <a:pt x="50399" y="752374"/>
                        </a:cubicBezTo>
                        <a:close/>
                      </a:path>
                    </a:pathLst>
                  </a:custGeom>
                  <a:noFill/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4" name="Freeform 55"/>
                  <p:cNvSpPr>
                    <a:spLocks/>
                  </p:cNvSpPr>
                  <p:nvPr/>
                </p:nvSpPr>
                <p:spPr bwMode="auto">
                  <a:xfrm rot="-4393937">
                    <a:off x="749279" y="699392"/>
                    <a:ext cx="2367788" cy="3043499"/>
                  </a:xfrm>
                  <a:custGeom>
                    <a:avLst/>
                    <a:gdLst>
                      <a:gd name="T0" fmla="*/ 426848404 w 1645920"/>
                      <a:gd name="T1" fmla="*/ 2147483647 h 1719714"/>
                      <a:gd name="T2" fmla="*/ 1005151963 w 1645920"/>
                      <a:gd name="T3" fmla="*/ 2147483647 h 1719714"/>
                      <a:gd name="T4" fmla="*/ 1748683296 w 1645920"/>
                      <a:gd name="T5" fmla="*/ 2147483647 h 1719714"/>
                      <a:gd name="T6" fmla="*/ 1996527442 w 1645920"/>
                      <a:gd name="T7" fmla="*/ 2147483647 h 1719714"/>
                      <a:gd name="T8" fmla="*/ 2079142157 w 1645920"/>
                      <a:gd name="T9" fmla="*/ 2147483647 h 1719714"/>
                      <a:gd name="T10" fmla="*/ 1748683296 w 1645920"/>
                      <a:gd name="T11" fmla="*/ 2147483647 h 1719714"/>
                      <a:gd name="T12" fmla="*/ 1005151963 w 1645920"/>
                      <a:gd name="T13" fmla="*/ 2147483647 h 1719714"/>
                      <a:gd name="T14" fmla="*/ 509462014 w 1645920"/>
                      <a:gd name="T15" fmla="*/ 2147483647 h 1719714"/>
                      <a:gd name="T16" fmla="*/ 592074888 w 1645920"/>
                      <a:gd name="T17" fmla="*/ 2147483647 h 1719714"/>
                      <a:gd name="T18" fmla="*/ 1170379921 w 1645920"/>
                      <a:gd name="T19" fmla="*/ 1566079543 h 1719714"/>
                      <a:gd name="T20" fmla="*/ 1996527442 w 1645920"/>
                      <a:gd name="T21" fmla="*/ 244704757 h 1719714"/>
                      <a:gd name="T22" fmla="*/ 2147483647 w 1645920"/>
                      <a:gd name="T23" fmla="*/ 97880878 h 1719714"/>
                      <a:gd name="T24" fmla="*/ 2147483647 w 1645920"/>
                      <a:gd name="T25" fmla="*/ 685156374 h 1719714"/>
                      <a:gd name="T26" fmla="*/ 2147483647 w 1645920"/>
                      <a:gd name="T27" fmla="*/ 2147483647 h 1719714"/>
                      <a:gd name="T28" fmla="*/ 2147483647 w 1645920"/>
                      <a:gd name="T29" fmla="*/ 2147483647 h 1719714"/>
                      <a:gd name="T30" fmla="*/ 2147483647 w 1645920"/>
                      <a:gd name="T31" fmla="*/ 2147483647 h 1719714"/>
                      <a:gd name="T32" fmla="*/ 2147483647 w 1645920"/>
                      <a:gd name="T33" fmla="*/ 2147483647 h 1719714"/>
                      <a:gd name="T34" fmla="*/ 2147483647 w 1645920"/>
                      <a:gd name="T35" fmla="*/ 2147483647 h 1719714"/>
                      <a:gd name="T36" fmla="*/ 2147483647 w 1645920"/>
                      <a:gd name="T37" fmla="*/ 2147483647 h 1719714"/>
                      <a:gd name="T38" fmla="*/ 2147483647 w 1645920"/>
                      <a:gd name="T39" fmla="*/ 2147483647 h 1719714"/>
                      <a:gd name="T40" fmla="*/ 2147483647 w 1645920"/>
                      <a:gd name="T41" fmla="*/ 2147483647 h 1719714"/>
                      <a:gd name="T42" fmla="*/ 2147483647 w 1645920"/>
                      <a:gd name="T43" fmla="*/ 2147483647 h 1719714"/>
                      <a:gd name="T44" fmla="*/ 2147483647 w 1645920"/>
                      <a:gd name="T45" fmla="*/ 2147483647 h 1719714"/>
                      <a:gd name="T46" fmla="*/ 2147483647 w 1645920"/>
                      <a:gd name="T47" fmla="*/ 2147483647 h 1719714"/>
                      <a:gd name="T48" fmla="*/ 2147483647 w 1645920"/>
                      <a:gd name="T49" fmla="*/ 2147483647 h 1719714"/>
                      <a:gd name="T50" fmla="*/ 2147483647 w 1645920"/>
                      <a:gd name="T51" fmla="*/ 2147483647 h 1719714"/>
                      <a:gd name="T52" fmla="*/ 2147483647 w 1645920"/>
                      <a:gd name="T53" fmla="*/ 2147483647 h 1719714"/>
                      <a:gd name="T54" fmla="*/ 2147483647 w 1645920"/>
                      <a:gd name="T55" fmla="*/ 2147483647 h 1719714"/>
                      <a:gd name="T56" fmla="*/ 1913917146 w 1645920"/>
                      <a:gd name="T57" fmla="*/ 2147483647 h 1719714"/>
                      <a:gd name="T58" fmla="*/ 261612989 w 1645920"/>
                      <a:gd name="T59" fmla="*/ 2147483647 h 1719714"/>
                      <a:gd name="T60" fmla="*/ 426848404 w 1645920"/>
                      <a:gd name="T61" fmla="*/ 2147483647 h 1719714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1645920"/>
                      <a:gd name="T94" fmla="*/ 0 h 1719714"/>
                      <a:gd name="T95" fmla="*/ 1645920 w 1645920"/>
                      <a:gd name="T96" fmla="*/ 1719714 h 1719714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1645920" h="1719714">
                        <a:moveTo>
                          <a:pt x="49731" y="1161448"/>
                        </a:moveTo>
                        <a:cubicBezTo>
                          <a:pt x="64169" y="1081238"/>
                          <a:pt x="91441" y="1084446"/>
                          <a:pt x="117108" y="1045945"/>
                        </a:cubicBezTo>
                        <a:cubicBezTo>
                          <a:pt x="142775" y="1007444"/>
                          <a:pt x="184485" y="960922"/>
                          <a:pt x="203735" y="930442"/>
                        </a:cubicBezTo>
                        <a:cubicBezTo>
                          <a:pt x="222985" y="899962"/>
                          <a:pt x="226194" y="882315"/>
                          <a:pt x="232611" y="863065"/>
                        </a:cubicBezTo>
                        <a:cubicBezTo>
                          <a:pt x="239028" y="843815"/>
                          <a:pt x="247049" y="837398"/>
                          <a:pt x="242236" y="814939"/>
                        </a:cubicBezTo>
                        <a:cubicBezTo>
                          <a:pt x="237423" y="792480"/>
                          <a:pt x="224590" y="766812"/>
                          <a:pt x="203735" y="728311"/>
                        </a:cubicBezTo>
                        <a:cubicBezTo>
                          <a:pt x="182880" y="689810"/>
                          <a:pt x="141171" y="641684"/>
                          <a:pt x="117108" y="583933"/>
                        </a:cubicBezTo>
                        <a:cubicBezTo>
                          <a:pt x="93045" y="526182"/>
                          <a:pt x="67377" y="439554"/>
                          <a:pt x="59356" y="381802"/>
                        </a:cubicBezTo>
                        <a:cubicBezTo>
                          <a:pt x="51335" y="324050"/>
                          <a:pt x="56147" y="283945"/>
                          <a:pt x="68981" y="237423"/>
                        </a:cubicBezTo>
                        <a:cubicBezTo>
                          <a:pt x="81815" y="190901"/>
                          <a:pt x="109086" y="139566"/>
                          <a:pt x="136358" y="102669"/>
                        </a:cubicBezTo>
                        <a:cubicBezTo>
                          <a:pt x="163630" y="65772"/>
                          <a:pt x="194110" y="32084"/>
                          <a:pt x="232611" y="16042"/>
                        </a:cubicBezTo>
                        <a:cubicBezTo>
                          <a:pt x="271112" y="0"/>
                          <a:pt x="319239" y="1604"/>
                          <a:pt x="367365" y="6417"/>
                        </a:cubicBezTo>
                        <a:cubicBezTo>
                          <a:pt x="415491" y="11230"/>
                          <a:pt x="471639" y="19251"/>
                          <a:pt x="521369" y="44918"/>
                        </a:cubicBezTo>
                        <a:cubicBezTo>
                          <a:pt x="571099" y="70585"/>
                          <a:pt x="620830" y="113899"/>
                          <a:pt x="665748" y="160421"/>
                        </a:cubicBezTo>
                        <a:cubicBezTo>
                          <a:pt x="710666" y="206943"/>
                          <a:pt x="757188" y="267903"/>
                          <a:pt x="790876" y="324050"/>
                        </a:cubicBezTo>
                        <a:cubicBezTo>
                          <a:pt x="824564" y="380197"/>
                          <a:pt x="837398" y="462012"/>
                          <a:pt x="867878" y="497305"/>
                        </a:cubicBezTo>
                        <a:cubicBezTo>
                          <a:pt x="898358" y="532598"/>
                          <a:pt x="911192" y="527785"/>
                          <a:pt x="973756" y="535806"/>
                        </a:cubicBezTo>
                        <a:cubicBezTo>
                          <a:pt x="1036320" y="543827"/>
                          <a:pt x="1158241" y="527785"/>
                          <a:pt x="1243264" y="545431"/>
                        </a:cubicBezTo>
                        <a:cubicBezTo>
                          <a:pt x="1328287" y="563077"/>
                          <a:pt x="1419727" y="591953"/>
                          <a:pt x="1483895" y="641684"/>
                        </a:cubicBezTo>
                        <a:cubicBezTo>
                          <a:pt x="1548063" y="691415"/>
                          <a:pt x="1610628" y="774834"/>
                          <a:pt x="1628274" y="843815"/>
                        </a:cubicBezTo>
                        <a:cubicBezTo>
                          <a:pt x="1645920" y="912796"/>
                          <a:pt x="1628274" y="996214"/>
                          <a:pt x="1589773" y="1055570"/>
                        </a:cubicBezTo>
                        <a:cubicBezTo>
                          <a:pt x="1551272" y="1114926"/>
                          <a:pt x="1487104" y="1169469"/>
                          <a:pt x="1397268" y="1199949"/>
                        </a:cubicBezTo>
                        <a:cubicBezTo>
                          <a:pt x="1307432" y="1230429"/>
                          <a:pt x="1132573" y="1233637"/>
                          <a:pt x="1050758" y="1238450"/>
                        </a:cubicBezTo>
                        <a:lnTo>
                          <a:pt x="906379" y="1228825"/>
                        </a:lnTo>
                        <a:cubicBezTo>
                          <a:pt x="874295" y="1227221"/>
                          <a:pt x="880712" y="1209575"/>
                          <a:pt x="858253" y="1228825"/>
                        </a:cubicBezTo>
                        <a:cubicBezTo>
                          <a:pt x="835794" y="1248075"/>
                          <a:pt x="811731" y="1286576"/>
                          <a:pt x="771626" y="1344328"/>
                        </a:cubicBezTo>
                        <a:cubicBezTo>
                          <a:pt x="731521" y="1402080"/>
                          <a:pt x="683394" y="1515979"/>
                          <a:pt x="617621" y="1575335"/>
                        </a:cubicBezTo>
                        <a:cubicBezTo>
                          <a:pt x="551848" y="1634691"/>
                          <a:pt x="442762" y="1681213"/>
                          <a:pt x="376990" y="1700463"/>
                        </a:cubicBezTo>
                        <a:cubicBezTo>
                          <a:pt x="311218" y="1719713"/>
                          <a:pt x="280738" y="1719714"/>
                          <a:pt x="222986" y="1690838"/>
                        </a:cubicBezTo>
                        <a:cubicBezTo>
                          <a:pt x="165234" y="1661962"/>
                          <a:pt x="60960" y="1615440"/>
                          <a:pt x="30480" y="1527208"/>
                        </a:cubicBezTo>
                        <a:cubicBezTo>
                          <a:pt x="0" y="1438976"/>
                          <a:pt x="35293" y="1241659"/>
                          <a:pt x="49731" y="1161448"/>
                        </a:cubicBezTo>
                        <a:close/>
                      </a:path>
                    </a:pathLst>
                  </a:custGeom>
                  <a:noFill/>
                  <a:ln w="28575" cap="flat" cmpd="sng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5" name="Freeform 56"/>
                  <p:cNvSpPr>
                    <a:spLocks/>
                  </p:cNvSpPr>
                  <p:nvPr/>
                </p:nvSpPr>
                <p:spPr bwMode="auto">
                  <a:xfrm rot="-2314612">
                    <a:off x="457200" y="1066801"/>
                    <a:ext cx="2608446" cy="2554704"/>
                  </a:xfrm>
                  <a:custGeom>
                    <a:avLst/>
                    <a:gdLst>
                      <a:gd name="T0" fmla="*/ 666812322 w 1621857"/>
                      <a:gd name="T1" fmla="*/ 2147483647 h 1613835"/>
                      <a:gd name="T2" fmla="*/ 21506594 w 1621857"/>
                      <a:gd name="T3" fmla="*/ 2147483647 h 1613835"/>
                      <a:gd name="T4" fmla="*/ 795871789 w 1621857"/>
                      <a:gd name="T5" fmla="*/ 2147483647 h 1613835"/>
                      <a:gd name="T6" fmla="*/ 2147483647 w 1621857"/>
                      <a:gd name="T7" fmla="*/ 2147483647 h 1613835"/>
                      <a:gd name="T8" fmla="*/ 2147483647 w 1621857"/>
                      <a:gd name="T9" fmla="*/ 2147483647 h 1613835"/>
                      <a:gd name="T10" fmla="*/ 2147483647 w 1621857"/>
                      <a:gd name="T11" fmla="*/ 2147483647 h 1613835"/>
                      <a:gd name="T12" fmla="*/ 2147483647 w 1621857"/>
                      <a:gd name="T13" fmla="*/ 1472374760 h 1613835"/>
                      <a:gd name="T14" fmla="*/ 2147483647 w 1621857"/>
                      <a:gd name="T15" fmla="*/ 156638884 h 1613835"/>
                      <a:gd name="T16" fmla="*/ 2147483647 w 1621857"/>
                      <a:gd name="T17" fmla="*/ 532565468 h 1613835"/>
                      <a:gd name="T18" fmla="*/ 2147483647 w 1621857"/>
                      <a:gd name="T19" fmla="*/ 1660339496 h 1613835"/>
                      <a:gd name="T20" fmla="*/ 2147483647 w 1621857"/>
                      <a:gd name="T21" fmla="*/ 2147483647 h 1613835"/>
                      <a:gd name="T22" fmla="*/ 2147483647 w 1621857"/>
                      <a:gd name="T23" fmla="*/ 2147483647 h 1613835"/>
                      <a:gd name="T24" fmla="*/ 2147483647 w 1621857"/>
                      <a:gd name="T25" fmla="*/ 2147483647 h 1613835"/>
                      <a:gd name="T26" fmla="*/ 2147483647 w 1621857"/>
                      <a:gd name="T27" fmla="*/ 2147483647 h 1613835"/>
                      <a:gd name="T28" fmla="*/ 2147483647 w 1621857"/>
                      <a:gd name="T29" fmla="*/ 2147483647 h 1613835"/>
                      <a:gd name="T30" fmla="*/ 2147483647 w 1621857"/>
                      <a:gd name="T31" fmla="*/ 2147483647 h 1613835"/>
                      <a:gd name="T32" fmla="*/ 2147483647 w 1621857"/>
                      <a:gd name="T33" fmla="*/ 2147483647 h 1613835"/>
                      <a:gd name="T34" fmla="*/ 2147483647 w 1621857"/>
                      <a:gd name="T35" fmla="*/ 2147483647 h 1613835"/>
                      <a:gd name="T36" fmla="*/ 2147483647 w 1621857"/>
                      <a:gd name="T37" fmla="*/ 2147483647 h 1613835"/>
                      <a:gd name="T38" fmla="*/ 2147483647 w 1621857"/>
                      <a:gd name="T39" fmla="*/ 2147483647 h 1613835"/>
                      <a:gd name="T40" fmla="*/ 2147483647 w 1621857"/>
                      <a:gd name="T41" fmla="*/ 2147483647 h 1613835"/>
                      <a:gd name="T42" fmla="*/ 2147483647 w 1621857"/>
                      <a:gd name="T43" fmla="*/ 2147483647 h 1613835"/>
                      <a:gd name="T44" fmla="*/ 2147483647 w 1621857"/>
                      <a:gd name="T45" fmla="*/ 2147483647 h 1613835"/>
                      <a:gd name="T46" fmla="*/ 2147483647 w 1621857"/>
                      <a:gd name="T47" fmla="*/ 2147483647 h 1613835"/>
                      <a:gd name="T48" fmla="*/ 2147483647 w 1621857"/>
                      <a:gd name="T49" fmla="*/ 2147483647 h 1613835"/>
                      <a:gd name="T50" fmla="*/ 2147483647 w 1621857"/>
                      <a:gd name="T51" fmla="*/ 2147483647 h 1613835"/>
                      <a:gd name="T52" fmla="*/ 2147483647 w 1621857"/>
                      <a:gd name="T53" fmla="*/ 2147483647 h 1613835"/>
                      <a:gd name="T54" fmla="*/ 2147483647 w 1621857"/>
                      <a:gd name="T55" fmla="*/ 2147483647 h 1613835"/>
                      <a:gd name="T56" fmla="*/ 666812322 w 1621857"/>
                      <a:gd name="T57" fmla="*/ 2147483647 h 1613835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1621857"/>
                      <a:gd name="T88" fmla="*/ 0 h 1613835"/>
                      <a:gd name="T89" fmla="*/ 1621857 w 1621857"/>
                      <a:gd name="T90" fmla="*/ 1613835 h 1613835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1621857" h="1613835">
                        <a:moveTo>
                          <a:pt x="49730" y="689810"/>
                        </a:moveTo>
                        <a:cubicBezTo>
                          <a:pt x="16042" y="640080"/>
                          <a:pt x="0" y="599974"/>
                          <a:pt x="1604" y="545431"/>
                        </a:cubicBezTo>
                        <a:cubicBezTo>
                          <a:pt x="3208" y="490888"/>
                          <a:pt x="17646" y="402656"/>
                          <a:pt x="59355" y="362551"/>
                        </a:cubicBezTo>
                        <a:cubicBezTo>
                          <a:pt x="101064" y="322446"/>
                          <a:pt x="181276" y="311216"/>
                          <a:pt x="251861" y="304799"/>
                        </a:cubicBezTo>
                        <a:lnTo>
                          <a:pt x="482867" y="324050"/>
                        </a:lnTo>
                        <a:cubicBezTo>
                          <a:pt x="551848" y="330467"/>
                          <a:pt x="604787" y="372177"/>
                          <a:pt x="665747" y="343301"/>
                        </a:cubicBezTo>
                        <a:cubicBezTo>
                          <a:pt x="726707" y="314425"/>
                          <a:pt x="778042" y="205338"/>
                          <a:pt x="848627" y="150795"/>
                        </a:cubicBezTo>
                        <a:cubicBezTo>
                          <a:pt x="919212" y="96252"/>
                          <a:pt x="1025091" y="32084"/>
                          <a:pt x="1089259" y="16042"/>
                        </a:cubicBezTo>
                        <a:cubicBezTo>
                          <a:pt x="1153427" y="0"/>
                          <a:pt x="1195137" y="28876"/>
                          <a:pt x="1233638" y="54543"/>
                        </a:cubicBezTo>
                        <a:cubicBezTo>
                          <a:pt x="1272139" y="80210"/>
                          <a:pt x="1301015" y="121920"/>
                          <a:pt x="1320265" y="170046"/>
                        </a:cubicBezTo>
                        <a:cubicBezTo>
                          <a:pt x="1339515" y="218172"/>
                          <a:pt x="1353954" y="277528"/>
                          <a:pt x="1349141" y="343301"/>
                        </a:cubicBezTo>
                        <a:cubicBezTo>
                          <a:pt x="1344328" y="409074"/>
                          <a:pt x="1301014" y="510139"/>
                          <a:pt x="1291389" y="564682"/>
                        </a:cubicBezTo>
                        <a:cubicBezTo>
                          <a:pt x="1281764" y="619225"/>
                          <a:pt x="1260909" y="625641"/>
                          <a:pt x="1291389" y="670559"/>
                        </a:cubicBezTo>
                        <a:cubicBezTo>
                          <a:pt x="1321869" y="715477"/>
                          <a:pt x="1421330" y="768416"/>
                          <a:pt x="1474269" y="834189"/>
                        </a:cubicBezTo>
                        <a:cubicBezTo>
                          <a:pt x="1527208" y="899962"/>
                          <a:pt x="1596189" y="991401"/>
                          <a:pt x="1609023" y="1065195"/>
                        </a:cubicBezTo>
                        <a:cubicBezTo>
                          <a:pt x="1621857" y="1138989"/>
                          <a:pt x="1604210" y="1233637"/>
                          <a:pt x="1551271" y="1276951"/>
                        </a:cubicBezTo>
                        <a:cubicBezTo>
                          <a:pt x="1498332" y="1320265"/>
                          <a:pt x="1371599" y="1321869"/>
                          <a:pt x="1291389" y="1325077"/>
                        </a:cubicBezTo>
                        <a:cubicBezTo>
                          <a:pt x="1211179" y="1328285"/>
                          <a:pt x="1116530" y="1305827"/>
                          <a:pt x="1070008" y="1296202"/>
                        </a:cubicBezTo>
                        <a:cubicBezTo>
                          <a:pt x="1023486" y="1286577"/>
                          <a:pt x="1037924" y="1267326"/>
                          <a:pt x="1012257" y="1267326"/>
                        </a:cubicBezTo>
                        <a:cubicBezTo>
                          <a:pt x="986590" y="1267326"/>
                          <a:pt x="944880" y="1273743"/>
                          <a:pt x="916004" y="1296202"/>
                        </a:cubicBezTo>
                        <a:cubicBezTo>
                          <a:pt x="887128" y="1318661"/>
                          <a:pt x="879107" y="1357161"/>
                          <a:pt x="839002" y="1402079"/>
                        </a:cubicBezTo>
                        <a:cubicBezTo>
                          <a:pt x="798897" y="1446997"/>
                          <a:pt x="741144" y="1533625"/>
                          <a:pt x="675372" y="1565709"/>
                        </a:cubicBezTo>
                        <a:cubicBezTo>
                          <a:pt x="609600" y="1597793"/>
                          <a:pt x="510138" y="1613835"/>
                          <a:pt x="444366" y="1594585"/>
                        </a:cubicBezTo>
                        <a:cubicBezTo>
                          <a:pt x="378594" y="1575335"/>
                          <a:pt x="304800" y="1527208"/>
                          <a:pt x="280737" y="1450206"/>
                        </a:cubicBezTo>
                        <a:cubicBezTo>
                          <a:pt x="256674" y="1373204"/>
                          <a:pt x="295175" y="1199949"/>
                          <a:pt x="299987" y="1132572"/>
                        </a:cubicBezTo>
                        <a:cubicBezTo>
                          <a:pt x="304799" y="1065195"/>
                          <a:pt x="306404" y="1071612"/>
                          <a:pt x="309612" y="1045945"/>
                        </a:cubicBezTo>
                        <a:cubicBezTo>
                          <a:pt x="312820" y="1020278"/>
                          <a:pt x="336884" y="1012256"/>
                          <a:pt x="319238" y="978568"/>
                        </a:cubicBezTo>
                        <a:cubicBezTo>
                          <a:pt x="301592" y="944880"/>
                          <a:pt x="250256" y="895149"/>
                          <a:pt x="203734" y="843814"/>
                        </a:cubicBezTo>
                        <a:cubicBezTo>
                          <a:pt x="157212" y="792479"/>
                          <a:pt x="83418" y="739540"/>
                          <a:pt x="49730" y="689810"/>
                        </a:cubicBezTo>
                        <a:close/>
                      </a:path>
                    </a:pathLst>
                  </a:custGeom>
                  <a:noFill/>
                  <a:ln w="2857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6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676400" y="2286000"/>
                    <a:ext cx="152400" cy="152400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/>
                  <a:lstStyle/>
                  <a:p>
                    <a:pPr algn="ctr" eaLnBrk="0" hangingPunct="0"/>
                    <a:endParaRPr lang="en-US" sz="2400">
                      <a:latin typeface="Tahoma" pitchFamily="34" charset="0"/>
                    </a:endParaRPr>
                  </a:p>
                </p:txBody>
              </p:sp>
              <p:cxnSp>
                <p:nvCxnSpPr>
                  <p:cNvPr id="17" name="Straight Arrow Connector 58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1676400" y="990600"/>
                    <a:ext cx="1447800" cy="1143000"/>
                  </a:xfrm>
                  <a:prstGeom prst="straightConnector1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18" name="Straight Arrow Connector 5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828800" y="2357735"/>
                    <a:ext cx="2334658" cy="4466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19" name="Straight Arrow Connector 60"/>
                  <p:cNvCxnSpPr>
                    <a:cxnSpLocks noChangeShapeType="1"/>
                    <a:stCxn id="16" idx="3"/>
                  </p:cNvCxnSpPr>
                  <p:nvPr/>
                </p:nvCxnSpPr>
                <p:spPr bwMode="auto">
                  <a:xfrm>
                    <a:off x="1828800" y="2362200"/>
                    <a:ext cx="1752600" cy="106680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 type="arrow" w="med" len="med"/>
                  </a:ln>
                </p:spPr>
              </p:cxnSp>
            </p:grpSp>
          </p:grpSp>
          <p:pic>
            <p:nvPicPr>
              <p:cNvPr id="5" name="Picture 46" descr="fig2a.eps"/>
              <p:cNvPicPr>
                <a:picLocks noChangeAspect="1"/>
              </p:cNvPicPr>
              <p:nvPr/>
            </p:nvPicPr>
            <p:blipFill>
              <a:blip r:embed="rId6" cstate="print"/>
              <a:srcRect l="51398" t="4546"/>
              <a:stretch>
                <a:fillRect/>
              </a:stretch>
            </p:blipFill>
            <p:spPr bwMode="auto">
              <a:xfrm>
                <a:off x="6251382" y="437043"/>
                <a:ext cx="2865322" cy="2630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48" descr="fig2b.eps"/>
              <p:cNvPicPr>
                <a:picLocks noChangeAspect="1"/>
              </p:cNvPicPr>
              <p:nvPr/>
            </p:nvPicPr>
            <p:blipFill>
              <a:blip r:embed="rId7" cstate="print"/>
              <a:srcRect l="51073"/>
              <a:stretch>
                <a:fillRect/>
              </a:stretch>
            </p:blipFill>
            <p:spPr bwMode="auto">
              <a:xfrm>
                <a:off x="3119594" y="416384"/>
                <a:ext cx="2509951" cy="2397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ight Arrow 20"/>
              <p:cNvSpPr>
                <a:spLocks noChangeArrowheads="1"/>
              </p:cNvSpPr>
              <p:nvPr/>
            </p:nvSpPr>
            <p:spPr bwMode="auto">
              <a:xfrm>
                <a:off x="2630102" y="725314"/>
                <a:ext cx="536486" cy="231718"/>
              </a:xfrm>
              <a:prstGeom prst="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" name="Right Arrow 21"/>
              <p:cNvSpPr>
                <a:spLocks noChangeArrowheads="1"/>
              </p:cNvSpPr>
              <p:nvPr/>
            </p:nvSpPr>
            <p:spPr bwMode="auto">
              <a:xfrm>
                <a:off x="5647835" y="1495700"/>
                <a:ext cx="536486" cy="231718"/>
              </a:xfrm>
              <a:prstGeom prst="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6606227" y="2000928"/>
                <a:ext cx="2620963" cy="1499968"/>
                <a:chOff x="6619875" y="3449857"/>
                <a:chExt cx="2620963" cy="1499968"/>
              </a:xfrm>
            </p:grpSpPr>
            <p:cxnSp>
              <p:nvCxnSpPr>
                <p:cNvPr id="23" name="Straight Arrow Connector 25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840538" y="3948332"/>
                  <a:ext cx="998538" cy="158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FF0000"/>
                  </a:solidFill>
                  <a:prstDash val="dash"/>
                  <a:round/>
                  <a:headEnd/>
                  <a:tailEnd type="arrow" w="med" len="med"/>
                </a:ln>
              </p:spPr>
            </p:cxnSp>
            <p:cxnSp>
              <p:nvCxnSpPr>
                <p:cNvPr id="24" name="Straight Arrow Connector 27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7924800" y="3826095"/>
                  <a:ext cx="841375" cy="304800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FF0000"/>
                  </a:solidFill>
                  <a:prstDash val="dash"/>
                  <a:round/>
                  <a:headEnd/>
                  <a:tailEnd type="arrow" w="med" len="med"/>
                </a:ln>
              </p:spPr>
            </p:cxnSp>
            <p:cxnSp>
              <p:nvCxnSpPr>
                <p:cNvPr id="25" name="Straight Arrow Connector 29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8284369" y="3887213"/>
                  <a:ext cx="860425" cy="201613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FF0000"/>
                  </a:solidFill>
                  <a:prstDash val="dash"/>
                  <a:round/>
                  <a:headEnd/>
                  <a:tailEnd type="arrow" w="med" len="med"/>
                </a:ln>
              </p:spPr>
            </p:cxnSp>
            <p:sp>
              <p:nvSpPr>
                <p:cNvPr id="26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6619875" y="4364038"/>
                  <a:ext cx="1317625" cy="5857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600" b="1">
                      <a:solidFill>
                        <a:srgbClr val="FF0000"/>
                      </a:solidFill>
                    </a:rPr>
                    <a:t>Near-side ‘ridge’</a:t>
                  </a:r>
                </a:p>
              </p:txBody>
            </p:sp>
            <p:sp>
              <p:nvSpPr>
                <p:cNvPr id="27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7827963" y="4356320"/>
                  <a:ext cx="1412875" cy="5857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600" b="1">
                      <a:solidFill>
                        <a:srgbClr val="FF0000"/>
                      </a:solidFill>
                    </a:rPr>
                    <a:t>Away-side ‘Mach cone’</a:t>
                  </a:r>
                </a:p>
              </p:txBody>
            </p:sp>
          </p:grpSp>
        </p:grpSp>
        <p:sp>
          <p:nvSpPr>
            <p:cNvPr id="7173" name="TextBox 7172"/>
            <p:cNvSpPr txBox="1"/>
            <p:nvPr/>
          </p:nvSpPr>
          <p:spPr>
            <a:xfrm>
              <a:off x="1869192" y="52080"/>
              <a:ext cx="584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v</a:t>
              </a:r>
              <a:r>
                <a:rPr lang="en-US" sz="1600" b="1" baseline="-25000" dirty="0" smtClean="0"/>
                <a:t>2</a:t>
              </a:r>
              <a:endParaRPr lang="en-US" sz="16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77506" y="1007642"/>
              <a:ext cx="584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33CC"/>
                  </a:solidFill>
                </a:rPr>
                <a:t>v</a:t>
              </a:r>
              <a:r>
                <a:rPr lang="en-US" sz="1600" b="1" baseline="-25000" dirty="0">
                  <a:solidFill>
                    <a:srgbClr val="0033CC"/>
                  </a:solidFill>
                </a:rPr>
                <a:t>3</a:t>
              </a:r>
              <a:endParaRPr lang="en-US" sz="1600" b="1" dirty="0">
                <a:solidFill>
                  <a:srgbClr val="0033CC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18938" y="1558141"/>
              <a:ext cx="584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v</a:t>
              </a:r>
              <a:r>
                <a:rPr lang="en-US" sz="1600" b="1" baseline="-25000" dirty="0">
                  <a:solidFill>
                    <a:srgbClr val="FF0000"/>
                  </a:solidFill>
                </a:rPr>
                <a:t>4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9211" y="2000927"/>
            <a:ext cx="6409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Low 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/s   asymmetry or                                  lumpiness in initial event                                             density distribution can                                                        seed higher flow </a:t>
            </a:r>
            <a:r>
              <a:rPr lang="en-US" sz="1800" b="1" i="1" dirty="0" err="1" smtClean="0">
                <a:solidFill>
                  <a:srgbClr val="0033CC"/>
                </a:solidFill>
                <a:sym typeface="Symbol"/>
              </a:rPr>
              <a:t>multipoles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, including odd ones.</a:t>
            </a:r>
            <a:endParaRPr lang="en-US" sz="1800" b="1" i="1" dirty="0">
              <a:solidFill>
                <a:srgbClr val="0033C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452" y="3137055"/>
            <a:ext cx="9058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D60093"/>
                </a:solidFill>
              </a:rPr>
              <a:t>All RHIC &amp; LHC </a:t>
            </a:r>
            <a:r>
              <a:rPr lang="en-US" sz="1800" b="1" i="1" dirty="0" err="1" smtClean="0">
                <a:solidFill>
                  <a:srgbClr val="D60093"/>
                </a:solidFill>
              </a:rPr>
              <a:t>exp’ts</a:t>
            </a:r>
            <a:r>
              <a:rPr lang="en-US" sz="1800" b="1" i="1" dirty="0" smtClean="0">
                <a:solidFill>
                  <a:srgbClr val="D60093"/>
                </a:solidFill>
              </a:rPr>
              <a:t> confirm that full flow power                                 spectrum, esp. n = odd, accounts ~ fully for the “ridge” and “Mach cone”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Higher n more rapidly damped, as per new 3+1-D event-by-event viscous relativistic hydro 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  path to quantify /s precisely, plus other QGP transport properties, &amp; to test fluctuation models (nucleon arrangements? Gluon field?)</a:t>
            </a:r>
            <a:endParaRPr lang="en-US" sz="1800" b="1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8" y="1884512"/>
            <a:ext cx="4253098" cy="311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24783"/>
            <a:ext cx="9144000" cy="50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</a:rPr>
              <a:t>Searching for Critical Point Fluctuations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72" y="4949146"/>
            <a:ext cx="3798867" cy="192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8071" y="653508"/>
            <a:ext cx="4231387" cy="1301344"/>
            <a:chOff x="4884477" y="621680"/>
            <a:chExt cx="4231387" cy="1301344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682" y="1380930"/>
              <a:ext cx="3556136" cy="542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477" y="621680"/>
              <a:ext cx="3528001" cy="68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328070" y="801860"/>
              <a:ext cx="731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~ </a:t>
              </a:r>
              <a:r>
                <a:rPr lang="en-US" sz="1800" b="1" dirty="0" smtClean="0">
                  <a:sym typeface="Symbol"/>
                </a:rPr>
                <a:t></a:t>
              </a:r>
              <a:r>
                <a:rPr lang="en-US" sz="1800" b="1" baseline="36000" dirty="0" smtClean="0">
                  <a:sym typeface="Symbol"/>
                </a:rPr>
                <a:t>4.5</a:t>
              </a:r>
              <a:endParaRPr lang="en-US" sz="18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84342" y="1439175"/>
              <a:ext cx="731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~ </a:t>
              </a:r>
              <a:r>
                <a:rPr lang="en-US" sz="1800" b="1" dirty="0" smtClean="0">
                  <a:sym typeface="Symbol"/>
                </a:rPr>
                <a:t></a:t>
              </a:r>
              <a:r>
                <a:rPr lang="en-US" sz="1800" b="1" baseline="36000" dirty="0">
                  <a:sym typeface="Symbol"/>
                </a:rPr>
                <a:t>7</a:t>
              </a:r>
              <a:endParaRPr lang="en-US" sz="1800" b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59988" y="5000776"/>
            <a:ext cx="2546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 smtClean="0"/>
              <a:t>Prefactor</a:t>
            </a:r>
            <a:r>
              <a:rPr lang="en-US" sz="1400" b="1" dirty="0" smtClean="0"/>
              <a:t> in </a:t>
            </a:r>
            <a:r>
              <a:rPr lang="en-US" sz="1400" b="1" dirty="0" smtClean="0">
                <a:sym typeface="Symbol"/>
              </a:rPr>
              <a:t></a:t>
            </a:r>
            <a:r>
              <a:rPr lang="en-US" sz="1400" b="1" baseline="36000" dirty="0" smtClean="0">
                <a:sym typeface="Symbol"/>
              </a:rPr>
              <a:t>7</a:t>
            </a:r>
            <a:r>
              <a:rPr lang="en-US" sz="1400" b="1" dirty="0" smtClean="0">
                <a:sym typeface="Symbol"/>
              </a:rPr>
              <a:t> dependence changes sign near      critical point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7114" y="6330462"/>
            <a:ext cx="2700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M. </a:t>
            </a:r>
            <a:r>
              <a:rPr lang="en-US" sz="1400" b="1" dirty="0" err="1" smtClean="0">
                <a:solidFill>
                  <a:srgbClr val="008000"/>
                </a:solidFill>
              </a:rPr>
              <a:t>Stephanov</a:t>
            </a:r>
            <a:r>
              <a:rPr lang="en-US" sz="1400" b="1" dirty="0" smtClean="0">
                <a:solidFill>
                  <a:srgbClr val="008000"/>
                </a:solidFill>
              </a:rPr>
              <a:t>, 1104.1627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7050" y="539120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Expect non-Gaussian fluctuations in event-by-event distributions of con-served quantities: charge, baryon #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D60093"/>
                </a:solidFill>
              </a:rPr>
              <a:t>Higher moments depend more strongly on correlation length </a:t>
            </a:r>
            <a:r>
              <a:rPr lang="en-US" sz="1800" b="1" i="1" dirty="0" smtClean="0">
                <a:solidFill>
                  <a:srgbClr val="D60093"/>
                </a:solidFill>
                <a:sym typeface="Symbol"/>
              </a:rPr>
              <a:t>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9816" y="1902982"/>
            <a:ext cx="4644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Early STAR results consistent with both Hadron Resonance Gas and LQCD at higher energies – stay tuned!</a:t>
            </a:r>
            <a:endParaRPr lang="en-US" sz="1800" b="1" i="1" dirty="0">
              <a:solidFill>
                <a:srgbClr val="0033CC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10166" y="2800350"/>
            <a:ext cx="3409950" cy="4057650"/>
            <a:chOff x="5610166" y="2800350"/>
            <a:chExt cx="3409950" cy="4057650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166" y="2800350"/>
              <a:ext cx="3409950" cy="4057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443006" y="4614201"/>
              <a:ext cx="1589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33CC"/>
                  </a:solidFill>
                </a:rPr>
                <a:t>2 more energies being analyzed</a:t>
              </a:r>
              <a:endParaRPr lang="en-US" sz="1400" b="1" dirty="0">
                <a:solidFill>
                  <a:srgbClr val="0033CC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7313152" y="5095217"/>
              <a:ext cx="1" cy="44745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>
              <a:off x="7507756" y="5092869"/>
              <a:ext cx="1" cy="44745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7077075" y="5981699"/>
              <a:ext cx="17335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STAR Preliminary</a:t>
              </a:r>
              <a:endParaRPr lang="en-US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76975" y="3404544"/>
              <a:ext cx="1133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Net-proton moments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32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24783"/>
            <a:ext cx="9144000" cy="50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</a:rPr>
              <a:t>More Recent Evidence from RHIC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63143" y="3817797"/>
            <a:ext cx="4263172" cy="3006865"/>
            <a:chOff x="984699" y="1579552"/>
            <a:chExt cx="3426115" cy="2579698"/>
          </a:xfrm>
        </p:grpSpPr>
        <p:pic>
          <p:nvPicPr>
            <p:cNvPr id="13" name="Picture 15" descr="phenix_forward_suppression_with_jpsi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8" r="8334"/>
            <a:stretch>
              <a:fillRect/>
            </a:stretch>
          </p:blipFill>
          <p:spPr bwMode="auto">
            <a:xfrm>
              <a:off x="1016155" y="1579552"/>
              <a:ext cx="3307813" cy="252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 bwMode="auto">
            <a:xfrm>
              <a:off x="1920875" y="3686175"/>
              <a:ext cx="2252663" cy="473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TextBox 32"/>
            <p:cNvSpPr txBox="1">
              <a:spLocks noChangeArrowheads="1"/>
            </p:cNvSpPr>
            <p:nvPr/>
          </p:nvSpPr>
          <p:spPr bwMode="auto">
            <a:xfrm>
              <a:off x="3781924" y="3639167"/>
              <a:ext cx="476678" cy="26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10</a:t>
              </a:r>
              <a:r>
                <a:rPr lang="en-US" sz="1400" baseline="36000">
                  <a:sym typeface="Symbol" pitchFamily="18" charset="2"/>
                </a:rPr>
                <a:t>1</a:t>
              </a:r>
              <a:endParaRPr lang="en-US" sz="1400"/>
            </a:p>
          </p:txBody>
        </p:sp>
        <p:sp>
          <p:nvSpPr>
            <p:cNvPr id="16" name="TextBox 33"/>
            <p:cNvSpPr txBox="1">
              <a:spLocks noChangeArrowheads="1"/>
            </p:cNvSpPr>
            <p:nvPr/>
          </p:nvSpPr>
          <p:spPr bwMode="auto">
            <a:xfrm>
              <a:off x="2851669" y="3638980"/>
              <a:ext cx="476678" cy="26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10</a:t>
              </a:r>
              <a:r>
                <a:rPr lang="en-US" sz="1400" baseline="36000">
                  <a:sym typeface="Symbol" pitchFamily="18" charset="2"/>
                </a:rPr>
                <a:t>2</a:t>
              </a:r>
              <a:endParaRPr lang="en-US" sz="1400"/>
            </a:p>
          </p:txBody>
        </p:sp>
        <p:sp>
          <p:nvSpPr>
            <p:cNvPr id="17" name="TextBox 34"/>
            <p:cNvSpPr txBox="1">
              <a:spLocks noChangeArrowheads="1"/>
            </p:cNvSpPr>
            <p:nvPr/>
          </p:nvSpPr>
          <p:spPr bwMode="auto">
            <a:xfrm>
              <a:off x="1914323" y="3642409"/>
              <a:ext cx="476678" cy="26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 dirty="0"/>
                <a:t>10</a:t>
              </a:r>
              <a:r>
                <a:rPr lang="en-US" sz="1400" baseline="36000" dirty="0">
                  <a:sym typeface="Symbol" pitchFamily="18" charset="2"/>
                </a:rPr>
                <a:t>3</a:t>
              </a:r>
              <a:endParaRPr lang="en-US" sz="1400" dirty="0"/>
            </a:p>
          </p:txBody>
        </p:sp>
        <p:sp>
          <p:nvSpPr>
            <p:cNvPr id="18" name="TextBox 30720"/>
            <p:cNvSpPr txBox="1">
              <a:spLocks noChangeArrowheads="1"/>
            </p:cNvSpPr>
            <p:nvPr/>
          </p:nvSpPr>
          <p:spPr bwMode="auto">
            <a:xfrm>
              <a:off x="1379468" y="3843404"/>
              <a:ext cx="3031346" cy="237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b="1" dirty="0"/>
                <a:t>Inferred momentum fraction of sampled gluons</a:t>
              </a: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016000" y="2079625"/>
              <a:ext cx="393700" cy="1258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TextBox 39"/>
            <p:cNvSpPr txBox="1">
              <a:spLocks noChangeArrowheads="1"/>
            </p:cNvSpPr>
            <p:nvPr/>
          </p:nvSpPr>
          <p:spPr bwMode="auto">
            <a:xfrm>
              <a:off x="1232432" y="2153128"/>
              <a:ext cx="347904" cy="26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 dirty="0"/>
                <a:t>1</a:t>
              </a:r>
            </a:p>
          </p:txBody>
        </p:sp>
        <p:sp>
          <p:nvSpPr>
            <p:cNvPr id="21" name="TextBox 40"/>
            <p:cNvSpPr txBox="1">
              <a:spLocks noChangeArrowheads="1"/>
            </p:cNvSpPr>
            <p:nvPr/>
          </p:nvSpPr>
          <p:spPr bwMode="auto">
            <a:xfrm>
              <a:off x="1142191" y="3055283"/>
              <a:ext cx="362686" cy="26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0.1</a:t>
              </a:r>
            </a:p>
          </p:txBody>
        </p:sp>
        <p:sp>
          <p:nvSpPr>
            <p:cNvPr id="23" name="TextBox 1"/>
            <p:cNvSpPr txBox="1">
              <a:spLocks noChangeArrowheads="1"/>
            </p:cNvSpPr>
            <p:nvPr/>
          </p:nvSpPr>
          <p:spPr bwMode="auto">
            <a:xfrm rot="16200000">
              <a:off x="152879" y="2550724"/>
              <a:ext cx="1886252" cy="222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b="1" dirty="0"/>
                <a:t>Hadron suppression factor</a:t>
              </a:r>
            </a:p>
          </p:txBody>
        </p:sp>
        <p:sp>
          <p:nvSpPr>
            <p:cNvPr id="24" name="TextBox 1"/>
            <p:cNvSpPr txBox="1">
              <a:spLocks noChangeArrowheads="1"/>
            </p:cNvSpPr>
            <p:nvPr/>
          </p:nvSpPr>
          <p:spPr bwMode="auto">
            <a:xfrm>
              <a:off x="1915067" y="3165377"/>
              <a:ext cx="1226702" cy="448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400" dirty="0">
                  <a:sym typeface="Symbol" pitchFamily="18" charset="2"/>
                </a:rPr>
                <a:t>s = 200 </a:t>
              </a:r>
              <a:r>
                <a:rPr lang="en-US" sz="1400" dirty="0" err="1">
                  <a:sym typeface="Symbol" pitchFamily="18" charset="2"/>
                </a:rPr>
                <a:t>GeV</a:t>
              </a:r>
              <a:r>
                <a:rPr lang="en-US" sz="1400" dirty="0">
                  <a:sym typeface="Symbol" pitchFamily="18" charset="2"/>
                </a:rPr>
                <a:t> </a:t>
              </a:r>
              <a:r>
                <a:rPr lang="en-US" sz="1400" dirty="0" err="1">
                  <a:sym typeface="Symbol" pitchFamily="18" charset="2"/>
                </a:rPr>
                <a:t>d+Au</a:t>
              </a:r>
              <a:r>
                <a:rPr lang="en-US" sz="1400" dirty="0">
                  <a:sym typeface="Symbol" pitchFamily="18" charset="2"/>
                </a:rPr>
                <a:t>/</a:t>
              </a:r>
              <a:r>
                <a:rPr lang="en-US" sz="1400" dirty="0" err="1">
                  <a:sym typeface="Symbol" pitchFamily="18" charset="2"/>
                </a:rPr>
                <a:t>p+p</a:t>
              </a:r>
              <a:endParaRPr lang="en-US" sz="1400" dirty="0"/>
            </a:p>
          </p:txBody>
        </p:sp>
        <p:sp>
          <p:nvSpPr>
            <p:cNvPr id="25" name="TextBox 2"/>
            <p:cNvSpPr txBox="1">
              <a:spLocks noChangeArrowheads="1"/>
            </p:cNvSpPr>
            <p:nvPr/>
          </p:nvSpPr>
          <p:spPr bwMode="auto">
            <a:xfrm>
              <a:off x="2356818" y="1718905"/>
              <a:ext cx="1828799" cy="290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100" dirty="0">
                  <a:solidFill>
                    <a:srgbClr val="FF0000"/>
                  </a:solidFill>
                </a:rPr>
                <a:t>h+</a:t>
              </a:r>
              <a:r>
                <a:rPr lang="en-US" sz="1100" dirty="0">
                  <a:solidFill>
                    <a:srgbClr val="FF0000"/>
                  </a:solidFill>
                  <a:sym typeface="Symbol" pitchFamily="18" charset="2"/>
                </a:rPr>
                <a:t></a:t>
              </a:r>
              <a:r>
                <a:rPr lang="en-US" sz="1100" baseline="36000" dirty="0">
                  <a:solidFill>
                    <a:srgbClr val="FF0000"/>
                  </a:solidFill>
                  <a:sym typeface="Symbol" pitchFamily="18" charset="2"/>
                </a:rPr>
                <a:t>0</a:t>
              </a:r>
              <a:r>
                <a:rPr lang="en-US" sz="1100" dirty="0">
                  <a:solidFill>
                    <a:srgbClr val="FF0000"/>
                  </a:solidFill>
                  <a:sym typeface="Symbol" pitchFamily="18" charset="2"/>
                </a:rPr>
                <a:t>, 60-88%, PHENIX Preliminary</a:t>
              </a:r>
            </a:p>
            <a:p>
              <a:pPr eaLnBrk="1" hangingPunct="1"/>
              <a:r>
                <a:rPr lang="en-US" sz="1100" dirty="0"/>
                <a:t>h+</a:t>
              </a:r>
              <a:r>
                <a:rPr lang="en-US" sz="1100" dirty="0">
                  <a:sym typeface="Symbol" pitchFamily="18" charset="2"/>
                </a:rPr>
                <a:t></a:t>
              </a:r>
              <a:r>
                <a:rPr lang="en-US" sz="1100" baseline="36000" dirty="0">
                  <a:sym typeface="Symbol" pitchFamily="18" charset="2"/>
                </a:rPr>
                <a:t>0</a:t>
              </a:r>
              <a:r>
                <a:rPr lang="en-US" sz="1100" dirty="0">
                  <a:sym typeface="Symbol" pitchFamily="18" charset="2"/>
                </a:rPr>
                <a:t>, 0-20%, PHENIX Preliminary</a:t>
              </a:r>
            </a:p>
          </p:txBody>
        </p:sp>
        <p:sp>
          <p:nvSpPr>
            <p:cNvPr id="26" name="TextBox 3"/>
            <p:cNvSpPr txBox="1">
              <a:spLocks noChangeArrowheads="1"/>
            </p:cNvSpPr>
            <p:nvPr/>
          </p:nvSpPr>
          <p:spPr bwMode="auto">
            <a:xfrm>
              <a:off x="1505874" y="1718478"/>
              <a:ext cx="852015" cy="237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FF"/>
                  </a:solidFill>
                </a:rPr>
                <a:t>J/</a:t>
              </a:r>
              <a:r>
                <a:rPr lang="en-US" sz="1200" dirty="0">
                  <a:solidFill>
                    <a:srgbClr val="0000FF"/>
                  </a:solidFill>
                  <a:sym typeface="Symbol" pitchFamily="18" charset="2"/>
                </a:rPr>
                <a:t>, 0-20%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1725613" y="1671638"/>
              <a:ext cx="46037" cy="8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0" name="TextBox 30"/>
          <p:cNvSpPr txBox="1">
            <a:spLocks noChangeArrowheads="1"/>
          </p:cNvSpPr>
          <p:nvPr/>
        </p:nvSpPr>
        <p:spPr bwMode="auto">
          <a:xfrm>
            <a:off x="5806694" y="881883"/>
            <a:ext cx="323022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Forward </a:t>
            </a:r>
            <a:r>
              <a:rPr lang="en-US" sz="1800" b="1" i="1" dirty="0">
                <a:solidFill>
                  <a:srgbClr val="0033CC"/>
                </a:solidFill>
              </a:rPr>
              <a:t>di-hadron coincidences probe very asymmetric </a:t>
            </a:r>
            <a:r>
              <a:rPr lang="en-US" sz="1800" b="1" i="1" dirty="0" err="1">
                <a:solidFill>
                  <a:srgbClr val="0033CC"/>
                </a:solidFill>
              </a:rPr>
              <a:t>parton</a:t>
            </a:r>
            <a:r>
              <a:rPr lang="en-US" sz="1800" b="1" i="1" dirty="0">
                <a:solidFill>
                  <a:srgbClr val="0033CC"/>
                </a:solidFill>
              </a:rPr>
              <a:t> collisions, </a:t>
            </a:r>
            <a:r>
              <a:rPr lang="en-US" sz="1800" b="1" i="1" dirty="0" smtClean="0">
                <a:solidFill>
                  <a:srgbClr val="0033CC"/>
                </a:solidFill>
              </a:rPr>
              <a:t>involving </a:t>
            </a:r>
            <a:r>
              <a:rPr lang="en-US" sz="1800" b="1" i="1" dirty="0">
                <a:solidFill>
                  <a:srgbClr val="0033CC"/>
                </a:solidFill>
              </a:rPr>
              <a:t>low-x gluon from one beam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D60093"/>
                </a:solidFill>
              </a:rPr>
              <a:t>In </a:t>
            </a:r>
            <a:r>
              <a:rPr lang="en-US" sz="1800" b="1" i="1" dirty="0">
                <a:solidFill>
                  <a:srgbClr val="D60093"/>
                </a:solidFill>
              </a:rPr>
              <a:t>CGC regime, expect 2</a:t>
            </a:r>
            <a:r>
              <a:rPr lang="en-US" sz="1800" b="1" i="1" dirty="0">
                <a:solidFill>
                  <a:srgbClr val="D60093"/>
                </a:solidFill>
                <a:sym typeface="Symbol" pitchFamily="18" charset="2"/>
              </a:rPr>
              <a:t>2 </a:t>
            </a:r>
            <a:r>
              <a:rPr lang="en-US" sz="1800" b="1" i="1" dirty="0" err="1">
                <a:solidFill>
                  <a:srgbClr val="D60093"/>
                </a:solidFill>
                <a:sym typeface="Symbol" pitchFamily="18" charset="2"/>
              </a:rPr>
              <a:t>parton</a:t>
            </a:r>
            <a:r>
              <a:rPr lang="en-US" sz="1800" b="1" i="1" dirty="0">
                <a:solidFill>
                  <a:srgbClr val="D60093"/>
                </a:solidFill>
                <a:sym typeface="Symbol" pitchFamily="18" charset="2"/>
              </a:rPr>
              <a:t> scattering to be replaced by scattering from a coherent gluon field  “</a:t>
            </a:r>
            <a:r>
              <a:rPr lang="en-US" sz="1800" b="1" i="1" dirty="0" err="1">
                <a:solidFill>
                  <a:srgbClr val="D60093"/>
                </a:solidFill>
                <a:sym typeface="Symbol" pitchFamily="18" charset="2"/>
              </a:rPr>
              <a:t>monojets</a:t>
            </a:r>
            <a:r>
              <a:rPr lang="en-US" sz="1800" b="1" i="1" dirty="0">
                <a:solidFill>
                  <a:srgbClr val="D60093"/>
                </a:solidFill>
                <a:sym typeface="Symbol" pitchFamily="18" charset="2"/>
              </a:rPr>
              <a:t>”</a:t>
            </a:r>
            <a:endParaRPr lang="en-US" sz="1800" b="1" i="1" dirty="0">
              <a:solidFill>
                <a:srgbClr val="D60093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-161013" y="677863"/>
            <a:ext cx="6001242" cy="6099175"/>
            <a:chOff x="-161013" y="677863"/>
            <a:chExt cx="6001242" cy="6099175"/>
          </a:xfrm>
        </p:grpSpPr>
        <p:grpSp>
          <p:nvGrpSpPr>
            <p:cNvPr id="34" name="Group 33"/>
            <p:cNvGrpSpPr/>
            <p:nvPr/>
          </p:nvGrpSpPr>
          <p:grpSpPr>
            <a:xfrm>
              <a:off x="93479" y="677863"/>
              <a:ext cx="5746750" cy="6099175"/>
              <a:chOff x="93479" y="677863"/>
              <a:chExt cx="5746750" cy="6099175"/>
            </a:xfrm>
          </p:grpSpPr>
          <p:grpSp>
            <p:nvGrpSpPr>
              <p:cNvPr id="3" name="Group 27"/>
              <p:cNvGrpSpPr>
                <a:grpSpLocks/>
              </p:cNvGrpSpPr>
              <p:nvPr/>
            </p:nvGrpSpPr>
            <p:grpSpPr bwMode="auto">
              <a:xfrm>
                <a:off x="93479" y="677863"/>
                <a:ext cx="5746750" cy="6099175"/>
                <a:chOff x="595343" y="758118"/>
                <a:chExt cx="5746575" cy="6099882"/>
              </a:xfrm>
            </p:grpSpPr>
            <p:sp>
              <p:nvSpPr>
                <p:cNvPr id="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209387" y="768108"/>
                  <a:ext cx="1955171" cy="4238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8522" tIns="29261" rIns="58522" bIns="29261"/>
                <a:lstStyle>
                  <a:lvl1pPr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r>
                    <a:rPr lang="en-US" altLang="ja-JP" sz="1600" b="1">
                      <a:solidFill>
                        <a:srgbClr val="3333CC"/>
                      </a:solidFill>
                      <a:ea typeface="Arial Unicode MS" pitchFamily="34" charset="-128"/>
                      <a:cs typeface="Arial Unicode MS" pitchFamily="34" charset="-128"/>
                    </a:rPr>
                    <a:t>dAu peripheral</a:t>
                  </a:r>
                  <a:endParaRPr lang="en-US" sz="1600" b="1"/>
                </a:p>
              </p:txBody>
            </p:sp>
            <p:pic>
              <p:nvPicPr>
                <p:cNvPr id="5" name="Picture 18" descr="m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979" r="9807" b="7777"/>
                <a:stretch>
                  <a:fillRect/>
                </a:stretch>
              </p:blipFill>
              <p:spPr bwMode="auto">
                <a:xfrm>
                  <a:off x="3358652" y="1117421"/>
                  <a:ext cx="2983266" cy="26889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864598" y="758118"/>
                  <a:ext cx="987362" cy="424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8522" tIns="29261" rIns="58522" bIns="29261"/>
                <a:lstStyle>
                  <a:lvl1pPr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r>
                    <a:rPr lang="en-US" altLang="ja-JP" sz="1600" b="1">
                      <a:solidFill>
                        <a:srgbClr val="3333CC"/>
                      </a:solidFill>
                      <a:ea typeface="Arial Unicode MS" pitchFamily="34" charset="-128"/>
                      <a:cs typeface="Arial Unicode MS" pitchFamily="34" charset="-128"/>
                    </a:rPr>
                    <a:t>pp data</a:t>
                  </a:r>
                  <a:endParaRPr lang="en-US" sz="1600" b="1"/>
                </a:p>
              </p:txBody>
            </p:sp>
            <p:grpSp>
              <p:nvGrpSpPr>
                <p:cNvPr id="7" name="Group 27"/>
                <p:cNvGrpSpPr>
                  <a:grpSpLocks/>
                </p:cNvGrpSpPr>
                <p:nvPr/>
              </p:nvGrpSpPr>
              <p:grpSpPr bwMode="auto">
                <a:xfrm>
                  <a:off x="595343" y="961344"/>
                  <a:ext cx="2844774" cy="2913176"/>
                  <a:chOff x="196" y="684"/>
                  <a:chExt cx="1676" cy="1716"/>
                </a:xfrm>
              </p:grpSpPr>
              <p:pic>
                <p:nvPicPr>
                  <p:cNvPr id="10" name="Picture 28" descr="m4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0535" r="15573" b="8705"/>
                  <a:stretch>
                    <a:fillRect/>
                  </a:stretch>
                </p:blipFill>
                <p:spPr bwMode="auto">
                  <a:xfrm>
                    <a:off x="240" y="768"/>
                    <a:ext cx="1632" cy="15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196" y="684"/>
                    <a:ext cx="344" cy="171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8" name="Picture 5" descr="a.pdf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345"/>
                <a:stretch>
                  <a:fillRect/>
                </a:stretch>
              </p:blipFill>
              <p:spPr bwMode="auto">
                <a:xfrm>
                  <a:off x="683314" y="4055057"/>
                  <a:ext cx="3124756" cy="28029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725543" y="3786439"/>
                  <a:ext cx="1423988" cy="403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8522" tIns="29261" rIns="58522" bIns="29261"/>
                <a:lstStyle>
                  <a:lvl1pPr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r>
                    <a:rPr lang="en-US" altLang="ja-JP" sz="1600" b="1">
                      <a:solidFill>
                        <a:srgbClr val="3333CC"/>
                      </a:solidFill>
                      <a:ea typeface="Arial Unicode MS" pitchFamily="34" charset="-128"/>
                      <a:cs typeface="Arial Unicode MS" pitchFamily="34" charset="-128"/>
                    </a:rPr>
                    <a:t>dAu central</a:t>
                  </a:r>
                  <a:endParaRPr lang="en-US" sz="1600" b="1"/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1404977" y="4569898"/>
                <a:ext cx="149409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rgbClr val="0033CC"/>
                    </a:solidFill>
                  </a:rPr>
                  <a:t>CGC + offset, C. </a:t>
                </a:r>
                <a:r>
                  <a:rPr lang="en-US" sz="1200" b="1" dirty="0" err="1" smtClean="0">
                    <a:solidFill>
                      <a:srgbClr val="0033CC"/>
                    </a:solidFill>
                  </a:rPr>
                  <a:t>Marquet</a:t>
                </a:r>
                <a:r>
                  <a:rPr lang="en-US" sz="1200" b="1" dirty="0" smtClean="0">
                    <a:solidFill>
                      <a:srgbClr val="0033CC"/>
                    </a:solidFill>
                  </a:rPr>
                  <a:t> 2007</a:t>
                </a:r>
                <a:endParaRPr lang="en-US" sz="1200" b="1" dirty="0">
                  <a:solidFill>
                    <a:srgbClr val="0033CC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 bwMode="auto">
              <a:xfrm>
                <a:off x="1362773" y="4710578"/>
                <a:ext cx="190479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8" name="Text Box 37"/>
            <p:cNvSpPr txBox="1">
              <a:spLocks noChangeArrowheads="1"/>
            </p:cNvSpPr>
            <p:nvPr/>
          </p:nvSpPr>
          <p:spPr bwMode="auto">
            <a:xfrm rot="10800000">
              <a:off x="-161013" y="1217613"/>
              <a:ext cx="552450" cy="4914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lIns="58522" tIns="29261" rIns="58522" bIns="29261" anchor="b"/>
            <a:lstStyle>
              <a:lvl1pPr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ja-JP" sz="1600" b="1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Uncorrelated Coincidence Probability (radian</a:t>
              </a:r>
              <a:r>
                <a:rPr lang="en-US" altLang="ja-JP" sz="1600" b="1" baseline="30000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  <a:sym typeface="Symbol" pitchFamily="18" charset="2"/>
                </a:rPr>
                <a:t></a:t>
              </a:r>
              <a:r>
                <a:rPr lang="en-US" altLang="ja-JP" sz="1600" b="1" baseline="30000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1</a:t>
              </a:r>
              <a:r>
                <a:rPr lang="en-US" altLang="ja-JP" sz="1600" b="1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)</a:t>
              </a:r>
              <a:endParaRPr lang="en-US" sz="1600" b="1" dirty="0"/>
            </a:p>
          </p:txBody>
        </p:sp>
      </p:grpSp>
      <p:sp>
        <p:nvSpPr>
          <p:cNvPr id="35" name="TextBox 31"/>
          <p:cNvSpPr txBox="1">
            <a:spLocks noChangeArrowheads="1"/>
          </p:cNvSpPr>
          <p:nvPr/>
        </p:nvSpPr>
        <p:spPr bwMode="auto">
          <a:xfrm>
            <a:off x="2971799" y="4172247"/>
            <a:ext cx="212984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New </a:t>
            </a:r>
            <a:r>
              <a:rPr lang="en-US" sz="1800" b="1" i="1" dirty="0">
                <a:solidFill>
                  <a:srgbClr val="0033CC"/>
                </a:solidFill>
              </a:rPr>
              <a:t>STAR </a:t>
            </a:r>
            <a:r>
              <a:rPr lang="en-US" sz="1800" b="1" i="1" dirty="0" smtClean="0">
                <a:solidFill>
                  <a:srgbClr val="0033CC"/>
                </a:solidFill>
              </a:rPr>
              <a:t>&amp; PHENIX data </a:t>
            </a:r>
            <a:r>
              <a:rPr lang="en-US" sz="1800" b="1" i="1" dirty="0">
                <a:solidFill>
                  <a:srgbClr val="0033CC"/>
                </a:solidFill>
              </a:rPr>
              <a:t>confirm disappearance of away-side jet in central </a:t>
            </a:r>
            <a:r>
              <a:rPr lang="en-US" sz="1800" b="1" i="1" dirty="0" err="1">
                <a:solidFill>
                  <a:srgbClr val="0033CC"/>
                </a:solidFill>
              </a:rPr>
              <a:t>d+Au</a:t>
            </a:r>
            <a:r>
              <a:rPr lang="en-US" sz="1800" b="1" i="1" dirty="0">
                <a:solidFill>
                  <a:srgbClr val="0033CC"/>
                </a:solidFill>
              </a:rPr>
              <a:t> forward-forward di-hadron </a:t>
            </a:r>
            <a:r>
              <a:rPr lang="en-US" sz="1800" b="1" i="1" dirty="0" err="1">
                <a:solidFill>
                  <a:srgbClr val="0033CC"/>
                </a:solidFill>
              </a:rPr>
              <a:t>coinc</a:t>
            </a:r>
            <a:r>
              <a:rPr lang="en-US" sz="1800" b="1" i="1" dirty="0">
                <a:solidFill>
                  <a:srgbClr val="00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576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41275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</a:rPr>
              <a:t>RHIC Remains </a:t>
            </a:r>
            <a:r>
              <a:rPr lang="en-US" sz="2400" b="1" dirty="0">
                <a:solidFill>
                  <a:srgbClr val="042B7F"/>
                </a:solidFill>
                <a:latin typeface="Comic Sans MS" pitchFamily="66" charset="0"/>
              </a:rPr>
              <a:t>Essential to Pursue Upcoming Science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6563" y="750888"/>
            <a:ext cx="8270875" cy="5908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800" b="1" dirty="0"/>
              <a:t>Spans the energy “sweet spot” where transition to QGP appears to set in, permitting study of early universe matter above and below transition</a:t>
            </a:r>
          </a:p>
          <a:p>
            <a:pPr marL="742950" lvl="1" indent="-285750">
              <a:buFont typeface="Wingdings" pitchFamily="2" charset="2"/>
              <a:buChar char="Ø"/>
              <a:defRPr/>
            </a:pPr>
            <a:r>
              <a:rPr lang="en-US" sz="1800" b="1" i="1" dirty="0">
                <a:solidFill>
                  <a:srgbClr val="FF0000"/>
                </a:solidFill>
              </a:rPr>
              <a:t>Can’t be done at LHC, where injection energy is well above top RHIC 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800" b="1" dirty="0"/>
              <a:t>Flexibility in colliding beam species + dedicated heavy-ion focus permits systematic unraveling of various sensitivities of QGP behavior </a:t>
            </a:r>
          </a:p>
          <a:p>
            <a:pPr marL="742950" lvl="1" indent="-285750">
              <a:buFont typeface="Wingdings" pitchFamily="2" charset="2"/>
              <a:buChar char="Ø"/>
              <a:defRPr/>
            </a:pPr>
            <a:r>
              <a:rPr lang="en-US" sz="1800" b="1" i="1" dirty="0">
                <a:solidFill>
                  <a:srgbClr val="FF0000"/>
                </a:solidFill>
              </a:rPr>
              <a:t>Magnet design and </a:t>
            </a:r>
            <a:r>
              <a:rPr lang="en-US" sz="1800" b="1" i="1" dirty="0" err="1">
                <a:solidFill>
                  <a:srgbClr val="FF0000"/>
                </a:solidFill>
              </a:rPr>
              <a:t>pp</a:t>
            </a:r>
            <a:r>
              <a:rPr lang="en-US" sz="1800" b="1" i="1" dirty="0">
                <a:solidFill>
                  <a:srgbClr val="FF0000"/>
                </a:solidFill>
              </a:rPr>
              <a:t> focus makes this very challenging at LHC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800" b="1" dirty="0"/>
              <a:t>In combination with LHC, provides very large energy lever arm to constrain how quarks and gluons interact inside QGP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800" b="1" dirty="0"/>
              <a:t>RHIC detectors best suited for measurements related to QGP temperature determination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800" b="1" dirty="0"/>
              <a:t>RHIC is world’s only polarized proton collider, yielding unique spin program</a:t>
            </a:r>
          </a:p>
          <a:p>
            <a:pPr marL="742950" lvl="1" indent="-285750">
              <a:buFont typeface="Wingdings" pitchFamily="2" charset="2"/>
              <a:buChar char="Ø"/>
              <a:defRPr/>
            </a:pPr>
            <a:r>
              <a:rPr lang="en-US" sz="1800" b="1" i="1" dirty="0">
                <a:solidFill>
                  <a:srgbClr val="FF0000"/>
                </a:solidFill>
              </a:rPr>
              <a:t>Polarized protons extraordinarily difficult technically at LHC energies, and would not yield sizable quark spin preferences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800" b="1" dirty="0"/>
              <a:t>Provides cost-effective path to a future polarized Electron-Ion Collider identified in 2007 Nuclear Physics Long Range Plan as highest priority next-generation facility for study of quarks and gluons in matter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800" b="1" dirty="0"/>
              <a:t>Maintains critical collider R&amp;D capabilities in U.S., where RHIC is now only operating collider</a:t>
            </a:r>
          </a:p>
          <a:p>
            <a:pPr>
              <a:defRPr/>
            </a:pPr>
            <a:endParaRPr lang="en-US" sz="1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0" y="423093"/>
            <a:ext cx="7356143" cy="3319689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227120"/>
              </p:ext>
            </p:extLst>
          </p:nvPr>
        </p:nvGraphicFramePr>
        <p:xfrm>
          <a:off x="501356" y="3862320"/>
          <a:ext cx="6878471" cy="28341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44063"/>
                <a:gridCol w="1959881"/>
                <a:gridCol w="3274527"/>
              </a:tblGrid>
              <a:tr h="464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Collision partners</a:t>
                      </a:r>
                      <a:endParaRPr lang="en-U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Beam energies (GeV/nucleon)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Peak </a:t>
                      </a:r>
                      <a:r>
                        <a:rPr lang="en-US" sz="1200" dirty="0" err="1">
                          <a:effectLst/>
                        </a:rPr>
                        <a:t>pp</a:t>
                      </a:r>
                      <a:r>
                        <a:rPr lang="en-US" sz="1200" dirty="0">
                          <a:effectLst/>
                        </a:rPr>
                        <a:t>-equivalent luminosities achieved to date, scaled to 100 </a:t>
                      </a:r>
                      <a:r>
                        <a:rPr lang="en-US" sz="1200" dirty="0" err="1">
                          <a:effectLst/>
                        </a:rPr>
                        <a:t>GeV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en-US" sz="1200" dirty="0" err="1">
                          <a:effectLst/>
                        </a:rPr>
                        <a:t>n</a:t>
                      </a:r>
                      <a:r>
                        <a:rPr lang="en-US" sz="1200" baseline="30000" dirty="0" err="1">
                          <a:effectLst/>
                        </a:rPr>
                        <a:t>b</a:t>
                      </a:r>
                      <a:r>
                        <a:rPr lang="en-US" sz="1200" baseline="300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</a:tr>
              <a:tr h="21609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Used to date</a:t>
                      </a:r>
                      <a:endParaRPr lang="en-U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53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Au+Au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3.85, 4.6, 5.75, </a:t>
                      </a:r>
                      <a:r>
                        <a:rPr lang="fr-FR" sz="1200" dirty="0" smtClean="0">
                          <a:effectLst/>
                        </a:rPr>
                        <a:t>9.8, </a:t>
                      </a:r>
                      <a:r>
                        <a:rPr lang="fr-FR" sz="1200" dirty="0">
                          <a:effectLst/>
                        </a:rPr>
                        <a:t>13.5, 19.5, 28, 31, 65, 100</a:t>
                      </a:r>
                      <a:endParaRPr lang="en-U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195 </a:t>
                      </a:r>
                      <a:r>
                        <a:rPr lang="fr-FR" sz="1200">
                          <a:effectLst/>
                          <a:sym typeface="Symbol"/>
                        </a:rPr>
                        <a:t></a:t>
                      </a:r>
                      <a:r>
                        <a:rPr lang="fr-FR" sz="1200">
                          <a:effectLst/>
                        </a:rPr>
                        <a:t> 10</a:t>
                      </a:r>
                      <a:r>
                        <a:rPr lang="fr-FR" sz="1200" baseline="30000">
                          <a:effectLst/>
                        </a:rPr>
                        <a:t>30</a:t>
                      </a:r>
                      <a:r>
                        <a:rPr lang="fr-FR" sz="1200">
                          <a:effectLst/>
                        </a:rPr>
                        <a:t> cm</a:t>
                      </a:r>
                      <a:r>
                        <a:rPr lang="fr-FR" sz="1200" baseline="30000">
                          <a:effectLst/>
                          <a:sym typeface="Symbol"/>
                        </a:rPr>
                        <a:t></a:t>
                      </a:r>
                      <a:r>
                        <a:rPr lang="fr-FR" sz="1200" baseline="30000">
                          <a:effectLst/>
                        </a:rPr>
                        <a:t>2</a:t>
                      </a:r>
                      <a:r>
                        <a:rPr lang="fr-FR" sz="1200">
                          <a:effectLst/>
                        </a:rPr>
                        <a:t>s</a:t>
                      </a:r>
                      <a:r>
                        <a:rPr lang="fr-FR" sz="1200" baseline="30000">
                          <a:effectLst/>
                          <a:sym typeface="Symbol"/>
                        </a:rPr>
                        <a:t></a:t>
                      </a:r>
                      <a:r>
                        <a:rPr lang="fr-FR" sz="1200" baseline="300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</a:tr>
              <a:tr h="2160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d+Au</a:t>
                      </a:r>
                      <a:r>
                        <a:rPr lang="fr-FR" sz="1200" baseline="30000">
                          <a:effectLst/>
                        </a:rPr>
                        <a:t>a)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100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100 </a:t>
                      </a:r>
                      <a:r>
                        <a:rPr lang="fr-FR" sz="1200">
                          <a:effectLst/>
                          <a:sym typeface="Symbol"/>
                        </a:rPr>
                        <a:t></a:t>
                      </a:r>
                      <a:r>
                        <a:rPr lang="fr-FR" sz="1200">
                          <a:effectLst/>
                        </a:rPr>
                        <a:t> 10</a:t>
                      </a:r>
                      <a:r>
                        <a:rPr lang="fr-FR" sz="1200" baseline="30000">
                          <a:effectLst/>
                        </a:rPr>
                        <a:t>30</a:t>
                      </a:r>
                      <a:r>
                        <a:rPr lang="fr-FR" sz="1200">
                          <a:effectLst/>
                        </a:rPr>
                        <a:t> cm</a:t>
                      </a:r>
                      <a:r>
                        <a:rPr lang="fr-FR" sz="1200" baseline="30000">
                          <a:effectLst/>
                          <a:sym typeface="Symbol"/>
                        </a:rPr>
                        <a:t></a:t>
                      </a:r>
                      <a:r>
                        <a:rPr lang="fr-FR" sz="1200" baseline="30000">
                          <a:effectLst/>
                        </a:rPr>
                        <a:t>2</a:t>
                      </a:r>
                      <a:r>
                        <a:rPr lang="fr-FR" sz="1200">
                          <a:effectLst/>
                        </a:rPr>
                        <a:t>s</a:t>
                      </a:r>
                      <a:r>
                        <a:rPr lang="fr-FR" sz="1200" baseline="30000">
                          <a:effectLst/>
                          <a:sym typeface="Symbol"/>
                        </a:rPr>
                        <a:t></a:t>
                      </a:r>
                      <a:r>
                        <a:rPr lang="fr-FR" sz="1200" baseline="300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</a:tr>
              <a:tr h="2160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Cu+Cu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11, 31, 100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80 </a:t>
                      </a:r>
                      <a:r>
                        <a:rPr lang="fr-FR" sz="1200">
                          <a:effectLst/>
                          <a:sym typeface="Symbol"/>
                        </a:rPr>
                        <a:t></a:t>
                      </a:r>
                      <a:r>
                        <a:rPr lang="fr-FR" sz="1200">
                          <a:effectLst/>
                        </a:rPr>
                        <a:t> 10</a:t>
                      </a:r>
                      <a:r>
                        <a:rPr lang="fr-FR" sz="1200" baseline="30000">
                          <a:effectLst/>
                        </a:rPr>
                        <a:t>30</a:t>
                      </a:r>
                      <a:r>
                        <a:rPr lang="fr-FR" sz="1200">
                          <a:effectLst/>
                        </a:rPr>
                        <a:t> cm</a:t>
                      </a:r>
                      <a:r>
                        <a:rPr lang="fr-FR" sz="1200" baseline="30000">
                          <a:effectLst/>
                          <a:sym typeface="Symbol"/>
                        </a:rPr>
                        <a:t></a:t>
                      </a:r>
                      <a:r>
                        <a:rPr lang="fr-FR" sz="1200" baseline="30000">
                          <a:effectLst/>
                        </a:rPr>
                        <a:t>2</a:t>
                      </a:r>
                      <a:r>
                        <a:rPr lang="fr-FR" sz="1200">
                          <a:effectLst/>
                        </a:rPr>
                        <a:t>s</a:t>
                      </a:r>
                      <a:r>
                        <a:rPr lang="fr-FR" sz="1200" baseline="30000">
                          <a:effectLst/>
                          <a:sym typeface="Symbol"/>
                        </a:rPr>
                        <a:t></a:t>
                      </a:r>
                      <a:r>
                        <a:rPr lang="fr-FR" sz="1200" baseline="300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</a:tr>
              <a:tr h="4321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</a:t>
                      </a:r>
                      <a:r>
                        <a:rPr lang="en-US" sz="1200">
                          <a:effectLst/>
                          <a:sym typeface="Symbol"/>
                        </a:rPr>
                        <a:t></a:t>
                      </a:r>
                      <a:r>
                        <a:rPr lang="fr-FR" sz="1200">
                          <a:effectLst/>
                        </a:rPr>
                        <a:t>+p</a:t>
                      </a:r>
                      <a:r>
                        <a:rPr lang="en-US" sz="1200">
                          <a:effectLst/>
                          <a:sym typeface="Symbol"/>
                        </a:rPr>
                        <a:t></a:t>
                      </a:r>
                      <a:r>
                        <a:rPr lang="fr-FR" sz="1200">
                          <a:effectLst/>
                        </a:rPr>
                        <a:t> (polarized)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11, 31, 100, 205, </a:t>
                      </a:r>
                      <a:r>
                        <a:rPr lang="fr-FR" sz="1200" dirty="0" smtClean="0">
                          <a:effectLst/>
                        </a:rPr>
                        <a:t>250, 255</a:t>
                      </a:r>
                      <a:endParaRPr lang="en-U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150 </a:t>
                      </a:r>
                      <a:r>
                        <a:rPr lang="fr-FR" sz="1200">
                          <a:effectLst/>
                          <a:sym typeface="Symbol"/>
                        </a:rPr>
                        <a:t></a:t>
                      </a:r>
                      <a:r>
                        <a:rPr lang="fr-FR" sz="1200">
                          <a:effectLst/>
                        </a:rPr>
                        <a:t> 10</a:t>
                      </a:r>
                      <a:r>
                        <a:rPr lang="fr-FR" sz="1200" baseline="30000">
                          <a:effectLst/>
                        </a:rPr>
                        <a:t>30</a:t>
                      </a:r>
                      <a:r>
                        <a:rPr lang="fr-FR" sz="1200">
                          <a:effectLst/>
                        </a:rPr>
                        <a:t> cm</a:t>
                      </a:r>
                      <a:r>
                        <a:rPr lang="fr-FR" sz="1200" baseline="30000">
                          <a:effectLst/>
                          <a:sym typeface="Symbol"/>
                        </a:rPr>
                        <a:t></a:t>
                      </a:r>
                      <a:r>
                        <a:rPr lang="fr-FR" sz="1200" baseline="30000">
                          <a:effectLst/>
                        </a:rPr>
                        <a:t>2</a:t>
                      </a:r>
                      <a:r>
                        <a:rPr lang="fr-FR" sz="1200">
                          <a:effectLst/>
                        </a:rPr>
                        <a:t>s</a:t>
                      </a:r>
                      <a:r>
                        <a:rPr lang="fr-FR" sz="1200" baseline="30000">
                          <a:effectLst/>
                          <a:sym typeface="Symbol"/>
                        </a:rPr>
                        <a:t></a:t>
                      </a:r>
                      <a:r>
                        <a:rPr lang="fr-FR" sz="1200" baseline="30000">
                          <a:effectLst/>
                        </a:rPr>
                        <a:t>1</a:t>
                      </a:r>
                      <a:r>
                        <a:rPr lang="fr-FR" sz="1200">
                          <a:effectLst/>
                        </a:rPr>
                        <a:t> at 250 GeV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</a:tr>
              <a:tr h="21609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Considered for future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0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Au+Au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2.5, 7.5</a:t>
                      </a:r>
                      <a:endParaRPr lang="en-U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</a:tr>
              <a:tr h="2160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Cu+Au</a:t>
                      </a:r>
                      <a:r>
                        <a:rPr lang="fr-FR" sz="1200" baseline="30000">
                          <a:effectLst/>
                        </a:rPr>
                        <a:t>a)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100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Running in May 2012</a:t>
                      </a:r>
                      <a:r>
                        <a:rPr lang="fr-F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</a:tr>
              <a:tr h="2160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U+U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96</a:t>
                      </a:r>
                      <a:endParaRPr lang="en-US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dirty="0" smtClean="0">
                          <a:effectLst/>
                        </a:rPr>
                        <a:t>Running in April-May 2012</a:t>
                      </a:r>
                      <a:endParaRPr lang="en-US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-9525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</a:rPr>
              <a:t>Incremental Upgrades </a:t>
            </a: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  <a:sym typeface="Symbol"/>
              </a:rPr>
              <a:t> Steadily Improving Performance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585623" y="571499"/>
            <a:ext cx="3911313" cy="3108145"/>
            <a:chOff x="2269362" y="3003265"/>
            <a:chExt cx="3335528" cy="2827746"/>
          </a:xfrm>
        </p:grpSpPr>
        <p:grpSp>
          <p:nvGrpSpPr>
            <p:cNvPr id="47" name="Group 46"/>
            <p:cNvGrpSpPr/>
            <p:nvPr/>
          </p:nvGrpSpPr>
          <p:grpSpPr>
            <a:xfrm>
              <a:off x="2446219" y="3150035"/>
              <a:ext cx="3158671" cy="2680976"/>
              <a:chOff x="1362475" y="2958122"/>
              <a:chExt cx="3158671" cy="2680976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2475" y="2970886"/>
                <a:ext cx="3123825" cy="2538415"/>
              </a:xfrm>
              <a:prstGeom prst="rect">
                <a:avLst/>
              </a:prstGeom>
            </p:spPr>
          </p:pic>
          <p:grpSp>
            <p:nvGrpSpPr>
              <p:cNvPr id="51" name="Group 50"/>
              <p:cNvGrpSpPr/>
              <p:nvPr/>
            </p:nvGrpSpPr>
            <p:grpSpPr>
              <a:xfrm>
                <a:off x="1714984" y="5209015"/>
                <a:ext cx="2806162" cy="245789"/>
                <a:chOff x="5113024" y="2688348"/>
                <a:chExt cx="2806162" cy="245789"/>
              </a:xfrm>
              <a:solidFill>
                <a:schemeClr val="bg1"/>
              </a:solidFill>
            </p:grpSpPr>
            <p:sp>
              <p:nvSpPr>
                <p:cNvPr id="73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5113024" y="2689765"/>
                  <a:ext cx="310734" cy="24437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100" b="1" dirty="0">
                      <a:cs typeface="Arial" charset="0"/>
                    </a:rPr>
                    <a:t>0       </a:t>
                  </a:r>
                </a:p>
              </p:txBody>
            </p:sp>
            <p:sp>
              <p:nvSpPr>
                <p:cNvPr id="74" name="TextBox 74"/>
                <p:cNvSpPr txBox="1">
                  <a:spLocks noChangeArrowheads="1"/>
                </p:cNvSpPr>
                <p:nvPr/>
              </p:nvSpPr>
              <p:spPr bwMode="auto">
                <a:xfrm>
                  <a:off x="5373371" y="2688393"/>
                  <a:ext cx="310734" cy="24437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100" b="1" dirty="0">
                      <a:cs typeface="Arial" charset="0"/>
                    </a:rPr>
                    <a:t>2       </a:t>
                  </a:r>
                </a:p>
              </p:txBody>
            </p:sp>
            <p:sp>
              <p:nvSpPr>
                <p:cNvPr id="75" name="TextBox 75"/>
                <p:cNvSpPr txBox="1">
                  <a:spLocks noChangeArrowheads="1"/>
                </p:cNvSpPr>
                <p:nvPr/>
              </p:nvSpPr>
              <p:spPr bwMode="auto">
                <a:xfrm>
                  <a:off x="5625320" y="2688388"/>
                  <a:ext cx="310734" cy="24437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100" b="1" dirty="0">
                      <a:cs typeface="Arial" charset="0"/>
                    </a:rPr>
                    <a:t>4       </a:t>
                  </a:r>
                </a:p>
              </p:txBody>
            </p:sp>
            <p:sp>
              <p:nvSpPr>
                <p:cNvPr id="76" name="TextBox 76"/>
                <p:cNvSpPr txBox="1">
                  <a:spLocks noChangeArrowheads="1"/>
                </p:cNvSpPr>
                <p:nvPr/>
              </p:nvSpPr>
              <p:spPr bwMode="auto">
                <a:xfrm>
                  <a:off x="5877269" y="2688383"/>
                  <a:ext cx="310734" cy="24437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100" b="1" dirty="0">
                      <a:cs typeface="Arial" charset="0"/>
                    </a:rPr>
                    <a:t>6       </a:t>
                  </a:r>
                </a:p>
              </p:txBody>
            </p:sp>
            <p:sp>
              <p:nvSpPr>
                <p:cNvPr id="77" name="TextBox 77"/>
                <p:cNvSpPr txBox="1">
                  <a:spLocks noChangeArrowheads="1"/>
                </p:cNvSpPr>
                <p:nvPr/>
              </p:nvSpPr>
              <p:spPr bwMode="auto">
                <a:xfrm>
                  <a:off x="6120820" y="2688378"/>
                  <a:ext cx="310734" cy="24437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100" b="1" dirty="0">
                      <a:cs typeface="Arial" charset="0"/>
                    </a:rPr>
                    <a:t>8       </a:t>
                  </a:r>
                </a:p>
              </p:txBody>
            </p:sp>
            <p:sp>
              <p:nvSpPr>
                <p:cNvPr id="78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6347573" y="2688373"/>
                  <a:ext cx="310734" cy="24437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100" b="1">
                      <a:cs typeface="Arial" charset="0"/>
                    </a:rPr>
                    <a:t>10       </a:t>
                  </a:r>
                </a:p>
              </p:txBody>
            </p:sp>
            <p:sp>
              <p:nvSpPr>
                <p:cNvPr id="79" name="TextBox 79"/>
                <p:cNvSpPr txBox="1">
                  <a:spLocks noChangeArrowheads="1"/>
                </p:cNvSpPr>
                <p:nvPr/>
              </p:nvSpPr>
              <p:spPr bwMode="auto">
                <a:xfrm>
                  <a:off x="6600089" y="2688368"/>
                  <a:ext cx="310734" cy="24437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100" b="1" dirty="0">
                      <a:cs typeface="Arial" charset="0"/>
                    </a:rPr>
                    <a:t>12      </a:t>
                  </a:r>
                </a:p>
              </p:txBody>
            </p:sp>
            <p:sp>
              <p:nvSpPr>
                <p:cNvPr id="80" name="TextBox 80"/>
                <p:cNvSpPr txBox="1">
                  <a:spLocks noChangeArrowheads="1"/>
                </p:cNvSpPr>
                <p:nvPr/>
              </p:nvSpPr>
              <p:spPr bwMode="auto">
                <a:xfrm>
                  <a:off x="6852038" y="2688363"/>
                  <a:ext cx="310734" cy="24437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100" b="1" dirty="0">
                      <a:cs typeface="Arial" charset="0"/>
                    </a:rPr>
                    <a:t>14      </a:t>
                  </a:r>
                </a:p>
              </p:txBody>
            </p:sp>
            <p:sp>
              <p:nvSpPr>
                <p:cNvPr id="81" name="TextBox 81"/>
                <p:cNvSpPr txBox="1">
                  <a:spLocks noChangeArrowheads="1"/>
                </p:cNvSpPr>
                <p:nvPr/>
              </p:nvSpPr>
              <p:spPr bwMode="auto">
                <a:xfrm>
                  <a:off x="7103987" y="2688358"/>
                  <a:ext cx="310734" cy="24437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100" b="1" dirty="0">
                      <a:cs typeface="Arial" charset="0"/>
                    </a:rPr>
                    <a:t>16      </a:t>
                  </a:r>
                </a:p>
              </p:txBody>
            </p:sp>
            <p:sp>
              <p:nvSpPr>
                <p:cNvPr id="82" name="TextBox 82"/>
                <p:cNvSpPr txBox="1">
                  <a:spLocks noChangeArrowheads="1"/>
                </p:cNvSpPr>
                <p:nvPr/>
              </p:nvSpPr>
              <p:spPr bwMode="auto">
                <a:xfrm>
                  <a:off x="7356503" y="2688353"/>
                  <a:ext cx="310734" cy="24437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100" b="1" dirty="0">
                      <a:cs typeface="Arial" charset="0"/>
                    </a:rPr>
                    <a:t>18      </a:t>
                  </a:r>
                </a:p>
              </p:txBody>
            </p:sp>
            <p:sp>
              <p:nvSpPr>
                <p:cNvPr id="83" name="TextBox 83"/>
                <p:cNvSpPr txBox="1">
                  <a:spLocks noChangeArrowheads="1"/>
                </p:cNvSpPr>
                <p:nvPr/>
              </p:nvSpPr>
              <p:spPr bwMode="auto">
                <a:xfrm>
                  <a:off x="7608452" y="2688348"/>
                  <a:ext cx="310734" cy="24437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100" b="1" dirty="0">
                      <a:cs typeface="Arial" charset="0"/>
                    </a:rPr>
                    <a:t>20      </a:t>
                  </a:r>
                </a:p>
              </p:txBody>
            </p:sp>
          </p:grpSp>
          <p:sp>
            <p:nvSpPr>
              <p:cNvPr id="52" name="TextBox 72"/>
              <p:cNvSpPr txBox="1">
                <a:spLocks noChangeArrowheads="1"/>
              </p:cNvSpPr>
              <p:nvPr/>
            </p:nvSpPr>
            <p:spPr bwMode="auto">
              <a:xfrm>
                <a:off x="2372094" y="5394727"/>
                <a:ext cx="1436992" cy="2443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100" b="1" dirty="0">
                    <a:cs typeface="Arial" charset="0"/>
                  </a:rPr>
                  <a:t>Weeks in physics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566983" y="2960539"/>
                <a:ext cx="219837" cy="2332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627743" y="5044331"/>
                <a:ext cx="339531" cy="244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/>
                  <a:t>0</a:t>
                </a:r>
                <a:endParaRPr lang="en-US" sz="1100" b="1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572982" y="4517653"/>
                <a:ext cx="339531" cy="244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/>
                  <a:t>40</a:t>
                </a:r>
                <a:endParaRPr lang="en-US" sz="1100" b="1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507118" y="2958122"/>
                <a:ext cx="434568" cy="244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/>
                  <a:t>160</a:t>
                </a:r>
                <a:endParaRPr lang="en-US" sz="1100" b="1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506238" y="3469903"/>
                <a:ext cx="409113" cy="244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/>
                  <a:t>120</a:t>
                </a:r>
                <a:endParaRPr lang="en-US" sz="1100" b="1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1578959" y="4002746"/>
                <a:ext cx="339531" cy="244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8</a:t>
                </a:r>
                <a:r>
                  <a:rPr lang="en-US" sz="1100" b="1" dirty="0" smtClean="0"/>
                  <a:t>0</a:t>
                </a:r>
                <a:endParaRPr lang="en-US" sz="1100" b="1" dirty="0"/>
              </a:p>
            </p:txBody>
          </p:sp>
          <p:sp>
            <p:nvSpPr>
              <p:cNvPr id="59" name="TextBox 32"/>
              <p:cNvSpPr txBox="1">
                <a:spLocks noChangeArrowheads="1"/>
              </p:cNvSpPr>
              <p:nvPr/>
            </p:nvSpPr>
            <p:spPr bwMode="auto">
              <a:xfrm>
                <a:off x="3151198" y="5017587"/>
                <a:ext cx="839347" cy="143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b="1" dirty="0">
                    <a:cs typeface="Arial" charset="0"/>
                  </a:rPr>
                  <a:t>2003 P=34%</a:t>
                </a:r>
              </a:p>
            </p:txBody>
          </p:sp>
          <p:sp>
            <p:nvSpPr>
              <p:cNvPr id="60" name="TextBox 29"/>
              <p:cNvSpPr txBox="1">
                <a:spLocks noChangeArrowheads="1"/>
              </p:cNvSpPr>
              <p:nvPr/>
            </p:nvSpPr>
            <p:spPr bwMode="auto">
              <a:xfrm>
                <a:off x="3147485" y="4891391"/>
                <a:ext cx="810980" cy="143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b="1" dirty="0">
                    <a:cs typeface="Arial" charset="0"/>
                  </a:rPr>
                  <a:t>2005 P=47%</a:t>
                </a:r>
              </a:p>
            </p:txBody>
          </p:sp>
          <p:sp>
            <p:nvSpPr>
              <p:cNvPr id="61" name="TextBox 28"/>
              <p:cNvSpPr txBox="1">
                <a:spLocks noChangeArrowheads="1"/>
              </p:cNvSpPr>
              <p:nvPr/>
            </p:nvSpPr>
            <p:spPr bwMode="auto">
              <a:xfrm>
                <a:off x="3653459" y="4528294"/>
                <a:ext cx="713635" cy="143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b="1" dirty="0">
                    <a:cs typeface="Arial" charset="0"/>
                  </a:rPr>
                  <a:t>2006 P=55%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834855" y="4627338"/>
                <a:ext cx="520594" cy="970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33"/>
              <p:cNvSpPr txBox="1">
                <a:spLocks noChangeArrowheads="1"/>
              </p:cNvSpPr>
              <p:nvPr/>
            </p:nvSpPr>
            <p:spPr bwMode="auto">
              <a:xfrm>
                <a:off x="2814229" y="4625374"/>
                <a:ext cx="470768" cy="2874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b="1" dirty="0">
                    <a:cs typeface="Arial" charset="0"/>
                  </a:rPr>
                  <a:t>2008 </a:t>
                </a:r>
                <a:r>
                  <a:rPr lang="en-US" sz="1000" b="1" dirty="0" smtClean="0">
                    <a:cs typeface="Arial" charset="0"/>
                  </a:rPr>
                  <a:t>P=  44</a:t>
                </a:r>
                <a:r>
                  <a:rPr lang="en-US" sz="1000" b="1" dirty="0">
                    <a:cs typeface="Arial" charset="0"/>
                  </a:rPr>
                  <a:t>%</a:t>
                </a:r>
              </a:p>
            </p:txBody>
          </p:sp>
          <p:sp>
            <p:nvSpPr>
              <p:cNvPr id="64" name="TextBox 27"/>
              <p:cNvSpPr txBox="1">
                <a:spLocks noChangeArrowheads="1"/>
              </p:cNvSpPr>
              <p:nvPr/>
            </p:nvSpPr>
            <p:spPr bwMode="auto">
              <a:xfrm>
                <a:off x="3164409" y="4299293"/>
                <a:ext cx="777792" cy="143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b="1" dirty="0">
                    <a:cs typeface="Arial" charset="0"/>
                  </a:rPr>
                  <a:t>2009 </a:t>
                </a:r>
                <a:r>
                  <a:rPr lang="en-US" sz="1000" b="1" dirty="0" smtClean="0">
                    <a:cs typeface="Arial" charset="0"/>
                  </a:rPr>
                  <a:t>P=56%</a:t>
                </a:r>
                <a:endParaRPr lang="en-US" sz="1000" b="1" dirty="0">
                  <a:cs typeface="Arial" charset="0"/>
                </a:endParaRPr>
              </a:p>
            </p:txBody>
          </p:sp>
          <p:sp>
            <p:nvSpPr>
              <p:cNvPr id="65" name="TextBox 27"/>
              <p:cNvSpPr txBox="1">
                <a:spLocks noChangeArrowheads="1"/>
              </p:cNvSpPr>
              <p:nvPr/>
            </p:nvSpPr>
            <p:spPr bwMode="auto">
              <a:xfrm>
                <a:off x="3173684" y="4114033"/>
                <a:ext cx="768518" cy="143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b="1" dirty="0" smtClean="0">
                    <a:cs typeface="Arial" charset="0"/>
                  </a:rPr>
                  <a:t>2012 P=59%</a:t>
                </a:r>
                <a:endParaRPr lang="en-US" sz="1000" b="1" dirty="0">
                  <a:cs typeface="Arial" charset="0"/>
                </a:endParaRPr>
              </a:p>
            </p:txBody>
          </p:sp>
          <p:sp>
            <p:nvSpPr>
              <p:cNvPr id="66" name="TextBox 25"/>
              <p:cNvSpPr txBox="1">
                <a:spLocks noChangeArrowheads="1"/>
              </p:cNvSpPr>
              <p:nvPr/>
            </p:nvSpPr>
            <p:spPr bwMode="auto">
              <a:xfrm>
                <a:off x="2266074" y="4143471"/>
                <a:ext cx="534719" cy="2874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000" b="1" dirty="0">
                    <a:cs typeface="Arial" charset="0"/>
                  </a:rPr>
                  <a:t>2009 P=34%</a:t>
                </a:r>
              </a:p>
            </p:txBody>
          </p:sp>
          <p:sp>
            <p:nvSpPr>
              <p:cNvPr id="67" name="TextBox 26"/>
              <p:cNvSpPr txBox="1">
                <a:spLocks noChangeArrowheads="1"/>
              </p:cNvSpPr>
              <p:nvPr/>
            </p:nvSpPr>
            <p:spPr bwMode="auto">
              <a:xfrm>
                <a:off x="3164756" y="3831904"/>
                <a:ext cx="754600" cy="143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b="1" dirty="0">
                    <a:cs typeface="Arial" charset="0"/>
                  </a:rPr>
                  <a:t>2011 </a:t>
                </a:r>
                <a:r>
                  <a:rPr lang="en-US" sz="1000" b="1" dirty="0" smtClean="0">
                    <a:cs typeface="Arial" charset="0"/>
                  </a:rPr>
                  <a:t>P=48%</a:t>
                </a:r>
                <a:endParaRPr lang="en-US" sz="1000" b="1" dirty="0">
                  <a:cs typeface="Arial" charset="0"/>
                </a:endParaRPr>
              </a:p>
            </p:txBody>
          </p:sp>
          <p:sp>
            <p:nvSpPr>
              <p:cNvPr id="68" name="TextBox 26"/>
              <p:cNvSpPr txBox="1">
                <a:spLocks noChangeArrowheads="1"/>
              </p:cNvSpPr>
              <p:nvPr/>
            </p:nvSpPr>
            <p:spPr bwMode="auto">
              <a:xfrm>
                <a:off x="2301050" y="3263922"/>
                <a:ext cx="770861" cy="143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b="1" dirty="0" smtClean="0">
                    <a:cs typeface="Arial" charset="0"/>
                  </a:rPr>
                  <a:t>2012 P=52%</a:t>
                </a:r>
                <a:endParaRPr lang="en-US" sz="1000" b="1" dirty="0">
                  <a:cs typeface="Arial" charset="0"/>
                </a:endParaRPr>
              </a:p>
            </p:txBody>
          </p:sp>
          <p:sp>
            <p:nvSpPr>
              <p:cNvPr id="69" name="TextBox 37"/>
              <p:cNvSpPr txBox="1">
                <a:spLocks noChangeArrowheads="1"/>
              </p:cNvSpPr>
              <p:nvPr/>
            </p:nvSpPr>
            <p:spPr bwMode="auto">
              <a:xfrm>
                <a:off x="3363973" y="3151907"/>
                <a:ext cx="966259" cy="3162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8288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100" b="1" dirty="0" smtClean="0">
                    <a:cs typeface="Arial" charset="0"/>
                  </a:rPr>
                  <a:t>200 </a:t>
                </a:r>
                <a:r>
                  <a:rPr lang="en-US" sz="1100" b="1" dirty="0" err="1">
                    <a:cs typeface="Arial" charset="0"/>
                  </a:rPr>
                  <a:t>GeV</a:t>
                </a:r>
                <a:endParaRPr lang="en-US" sz="1100" b="1" dirty="0">
                  <a:cs typeface="Arial" charset="0"/>
                </a:endParaRPr>
              </a:p>
              <a:p>
                <a:pPr eaLnBrk="1" hangingPunct="1"/>
                <a:r>
                  <a:rPr lang="en-US" sz="1100" b="1" dirty="0" smtClean="0">
                    <a:cs typeface="Arial" charset="0"/>
                  </a:rPr>
                  <a:t>500/510 </a:t>
                </a:r>
                <a:r>
                  <a:rPr lang="en-US" sz="1100" b="1" dirty="0" err="1" smtClean="0">
                    <a:cs typeface="Arial" charset="0"/>
                  </a:rPr>
                  <a:t>GeV</a:t>
                </a:r>
                <a:endParaRPr lang="en-US" sz="1100" b="1" dirty="0" smtClean="0">
                  <a:cs typeface="Arial" charset="0"/>
                </a:endParaRP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3225237" y="3233307"/>
                <a:ext cx="25956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3225237" y="3378222"/>
                <a:ext cx="259567" cy="0"/>
              </a:xfrm>
              <a:prstGeom prst="line">
                <a:avLst/>
              </a:prstGeom>
              <a:ln w="19050">
                <a:solidFill>
                  <a:srgbClr val="008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3123937" y="3446335"/>
                <a:ext cx="1128762" cy="2443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/>
                  <a:t>P</a:t>
                </a:r>
                <a:r>
                  <a:rPr lang="en-US" sz="1100" dirty="0" smtClean="0"/>
                  <a:t> = Polarization</a:t>
                </a:r>
                <a:endParaRPr lang="en-US" sz="1100" b="1" dirty="0"/>
              </a:p>
            </p:txBody>
          </p:sp>
        </p:grpSp>
        <p:sp>
          <p:nvSpPr>
            <p:cNvPr id="48" name="TextBox 97"/>
            <p:cNvSpPr txBox="1">
              <a:spLocks noChangeArrowheads="1"/>
            </p:cNvSpPr>
            <p:nvPr/>
          </p:nvSpPr>
          <p:spPr bwMode="auto">
            <a:xfrm rot="16200000">
              <a:off x="1113434" y="4159193"/>
              <a:ext cx="2705559" cy="393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00" b="1" dirty="0">
                  <a:cs typeface="Arial" charset="0"/>
                </a:rPr>
                <a:t>Integrated polarized proton </a:t>
              </a:r>
              <a:r>
                <a:rPr lang="en-US" sz="1200" b="1" dirty="0" smtClean="0">
                  <a:cs typeface="Arial" charset="0"/>
                </a:rPr>
                <a:t>luminosity </a:t>
              </a:r>
              <a:r>
                <a:rPr lang="en-US" sz="1200" b="1" dirty="0">
                  <a:cs typeface="Arial" charset="0"/>
                </a:rPr>
                <a:t>(pb</a:t>
              </a:r>
              <a:r>
                <a:rPr lang="en-US" sz="1200" b="1" baseline="36000" dirty="0">
                  <a:cs typeface="Arial" charset="0"/>
                  <a:sym typeface="Symbol" pitchFamily="18" charset="2"/>
                </a:rPr>
                <a:t>1</a:t>
              </a:r>
              <a:r>
                <a:rPr lang="en-US" sz="1200" b="1" dirty="0">
                  <a:cs typeface="Arial" charset="0"/>
                  <a:sym typeface="Symbol" pitchFamily="18" charset="2"/>
                </a:rPr>
                <a:t>)</a:t>
              </a:r>
              <a:endParaRPr lang="en-US" sz="1200" b="1" dirty="0">
                <a:cs typeface="Arial" charset="0"/>
              </a:endParaRPr>
            </a:p>
          </p:txBody>
        </p:sp>
        <p:sp>
          <p:nvSpPr>
            <p:cNvPr id="49" name="TextBox 99"/>
            <p:cNvSpPr txBox="1">
              <a:spLocks noChangeArrowheads="1"/>
            </p:cNvSpPr>
            <p:nvPr/>
          </p:nvSpPr>
          <p:spPr bwMode="auto">
            <a:xfrm>
              <a:off x="3355520" y="3003266"/>
              <a:ext cx="1676443" cy="244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100" b="1" dirty="0">
                  <a:cs typeface="Arial" charset="0"/>
                </a:rPr>
                <a:t>Polarized proton runs</a:t>
              </a:r>
            </a:p>
          </p:txBody>
        </p:sp>
      </p:grpSp>
      <p:sp>
        <p:nvSpPr>
          <p:cNvPr id="3" name="Right Brace 2"/>
          <p:cNvSpPr/>
          <p:nvPr/>
        </p:nvSpPr>
        <p:spPr bwMode="auto">
          <a:xfrm>
            <a:off x="7401301" y="6225988"/>
            <a:ext cx="228044" cy="484094"/>
          </a:xfrm>
          <a:prstGeom prst="rightBrace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09948" y="5795682"/>
            <a:ext cx="1534053" cy="107721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 new colliding  beam species in 2012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766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24783"/>
            <a:ext cx="9144000" cy="50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</a:rPr>
              <a:t>Best Probe of Soft Gluon Densities is </a:t>
            </a:r>
            <a:r>
              <a:rPr lang="en-US" sz="2400" b="1" dirty="0" err="1" smtClean="0">
                <a:solidFill>
                  <a:srgbClr val="042B7F"/>
                </a:solidFill>
                <a:latin typeface="Comic Sans MS" pitchFamily="66" charset="0"/>
              </a:rPr>
              <a:t>e+A</a:t>
            </a: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</a:rPr>
              <a:t> Collider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806" y="564788"/>
            <a:ext cx="3767021" cy="3479453"/>
            <a:chOff x="6521565" y="592083"/>
            <a:chExt cx="2626023" cy="2436343"/>
          </a:xfrm>
        </p:grpSpPr>
        <p:grpSp>
          <p:nvGrpSpPr>
            <p:cNvPr id="13" name="Group 12"/>
            <p:cNvGrpSpPr/>
            <p:nvPr/>
          </p:nvGrpSpPr>
          <p:grpSpPr>
            <a:xfrm>
              <a:off x="6521565" y="592083"/>
              <a:ext cx="2626023" cy="2436343"/>
              <a:chOff x="5323562" y="579438"/>
              <a:chExt cx="3820438" cy="34174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530"/>
              <a:stretch>
                <a:fillRect/>
              </a:stretch>
            </p:blipFill>
            <p:spPr bwMode="auto">
              <a:xfrm>
                <a:off x="5323562" y="579438"/>
                <a:ext cx="3820438" cy="3417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5984455" y="1423911"/>
                <a:ext cx="2872463" cy="533247"/>
                <a:chOff x="5984455" y="1423911"/>
                <a:chExt cx="2872463" cy="533247"/>
              </a:xfrm>
            </p:grpSpPr>
            <p:cxnSp>
              <p:nvCxnSpPr>
                <p:cNvPr id="17" name="Straight Arrow Connector 16"/>
                <p:cNvCxnSpPr>
                  <a:cxnSpLocks noChangeAspect="1"/>
                </p:cNvCxnSpPr>
                <p:nvPr/>
              </p:nvCxnSpPr>
              <p:spPr bwMode="auto">
                <a:xfrm>
                  <a:off x="6169291" y="1660940"/>
                  <a:ext cx="2687627" cy="78121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800000"/>
                  </a:solidFill>
                  <a:prstDash val="dash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8" name="TextBox 17"/>
                <p:cNvSpPr txBox="1"/>
                <p:nvPr/>
              </p:nvSpPr>
              <p:spPr>
                <a:xfrm rot="120000">
                  <a:off x="5984455" y="1423911"/>
                  <a:ext cx="1652766" cy="5332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800000"/>
                      </a:solidFill>
                    </a:rPr>
                    <a:t>n</a:t>
                  </a:r>
                  <a:r>
                    <a:rPr lang="en-US" sz="1400" b="1" dirty="0" smtClean="0">
                      <a:solidFill>
                        <a:srgbClr val="800000"/>
                      </a:solidFill>
                    </a:rPr>
                    <a:t>uclear “oomph”</a:t>
                  </a:r>
                  <a:endParaRPr lang="en-US" sz="1400" b="1" dirty="0">
                    <a:solidFill>
                      <a:srgbClr val="800000"/>
                    </a:solidFill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 rot="21433435">
              <a:off x="7531146" y="2325272"/>
              <a:ext cx="1483555" cy="19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00"/>
                  </a:solidFill>
                </a:rPr>
                <a:t>Gluon occupancy &gt;&gt; 1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833" y="4183468"/>
            <a:ext cx="5604963" cy="2685545"/>
            <a:chOff x="16833" y="4183468"/>
            <a:chExt cx="5604963" cy="2685545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14"/>
            <a:stretch/>
          </p:blipFill>
          <p:spPr bwMode="auto">
            <a:xfrm>
              <a:off x="79806" y="4183469"/>
              <a:ext cx="2815299" cy="2674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3"/>
            <a:stretch/>
          </p:blipFill>
          <p:spPr bwMode="auto">
            <a:xfrm>
              <a:off x="2956065" y="4183468"/>
              <a:ext cx="2641630" cy="2674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424564" y="4234190"/>
              <a:ext cx="795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e+p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53309" y="4218950"/>
              <a:ext cx="10342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e+Au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6536" y="4736723"/>
              <a:ext cx="25742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J. Bartels, K.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Golec-Biernat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and </a:t>
              </a:r>
              <a:r>
                <a:rPr lang="en-US" sz="1400" b="1" dirty="0">
                  <a:solidFill>
                    <a:schemeClr val="bg1"/>
                  </a:solidFill>
                </a:rPr>
                <a:t>L. </a:t>
              </a:r>
              <a:r>
                <a:rPr lang="en-US" sz="1400" b="1" dirty="0" err="1">
                  <a:solidFill>
                    <a:schemeClr val="bg1"/>
                  </a:solidFill>
                </a:rPr>
                <a:t>Motyka</a:t>
              </a:r>
              <a:r>
                <a:rPr lang="en-US" sz="1400" b="1" dirty="0">
                  <a:solidFill>
                    <a:schemeClr val="bg1"/>
                  </a:solidFill>
                </a:rPr>
                <a:t>,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2011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47506" y="4660523"/>
              <a:ext cx="25742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Contours of F</a:t>
              </a:r>
              <a:r>
                <a:rPr lang="en-US" sz="1400" b="1" baseline="-25000" dirty="0" smtClean="0">
                  <a:solidFill>
                    <a:schemeClr val="bg1"/>
                  </a:solidFill>
                </a:rPr>
                <a:t>L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non-linearity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15926" y="6550223"/>
              <a:ext cx="961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Log</a:t>
              </a:r>
              <a:r>
                <a:rPr lang="en-US" sz="1400" b="1" baseline="-25000" dirty="0" smtClean="0">
                  <a:solidFill>
                    <a:schemeClr val="bg1"/>
                  </a:solidFill>
                </a:rPr>
                <a:t>10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(x)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96856" y="6561236"/>
              <a:ext cx="961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Log</a:t>
              </a:r>
              <a:r>
                <a:rPr lang="en-US" sz="1400" b="1" baseline="-25000" dirty="0" smtClean="0">
                  <a:solidFill>
                    <a:schemeClr val="bg1"/>
                  </a:solidFill>
                </a:rPr>
                <a:t>10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(x)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-372168" y="5296385"/>
              <a:ext cx="1085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Log</a:t>
              </a:r>
              <a:r>
                <a:rPr lang="en-US" sz="1400" b="1" baseline="-25000" dirty="0" smtClean="0">
                  <a:solidFill>
                    <a:schemeClr val="bg1"/>
                  </a:solidFill>
                </a:rPr>
                <a:t>10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(Q</a:t>
              </a:r>
              <a:r>
                <a:rPr lang="en-US" sz="1400" b="1" baseline="36000" dirty="0" smtClean="0">
                  <a:solidFill>
                    <a:schemeClr val="bg1"/>
                  </a:solidFill>
                </a:rPr>
                <a:t>2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)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68613" y="508516"/>
            <a:ext cx="52753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0033CC"/>
                </a:solidFill>
              </a:rPr>
              <a:t>In </a:t>
            </a:r>
            <a:r>
              <a:rPr lang="en-US" sz="1800" b="1" i="1" dirty="0" smtClean="0">
                <a:solidFill>
                  <a:srgbClr val="0033CC"/>
                </a:solidFill>
              </a:rPr>
              <a:t>low-x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e+A</a:t>
            </a:r>
            <a:r>
              <a:rPr lang="en-US" sz="1800" b="1" i="1" dirty="0" smtClean="0">
                <a:solidFill>
                  <a:srgbClr val="0033CC"/>
                </a:solidFill>
              </a:rPr>
              <a:t> DIS, when 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*</a:t>
            </a:r>
            <a:r>
              <a:rPr lang="en-US" sz="1800" b="1" i="1" dirty="0" smtClean="0">
                <a:solidFill>
                  <a:srgbClr val="0033CC"/>
                </a:solidFill>
              </a:rPr>
              <a:t> </a:t>
            </a:r>
            <a:r>
              <a:rPr lang="en-US" sz="1800" b="1" i="1" dirty="0">
                <a:solidFill>
                  <a:srgbClr val="0033CC"/>
                </a:solidFill>
              </a:rPr>
              <a:t>coherence length L ~ (</a:t>
            </a:r>
            <a:r>
              <a:rPr lang="en-US" sz="1800" b="1" i="1" dirty="0" smtClean="0">
                <a:solidFill>
                  <a:srgbClr val="0033CC"/>
                </a:solidFill>
              </a:rPr>
              <a:t>2m</a:t>
            </a:r>
            <a:r>
              <a:rPr lang="en-US" sz="1800" b="1" i="1" baseline="-25000" dirty="0" smtClean="0">
                <a:solidFill>
                  <a:srgbClr val="0033CC"/>
                </a:solidFill>
              </a:rPr>
              <a:t>N</a:t>
            </a:r>
            <a:r>
              <a:rPr lang="en-US" sz="1800" b="1" i="1" dirty="0" smtClean="0">
                <a:solidFill>
                  <a:srgbClr val="0033CC"/>
                </a:solidFill>
              </a:rPr>
              <a:t>x)</a:t>
            </a:r>
            <a:r>
              <a:rPr lang="en-US" sz="1800" b="1" i="1" baseline="36000" dirty="0" smtClean="0">
                <a:solidFill>
                  <a:srgbClr val="0033CC"/>
                </a:solidFill>
                <a:sym typeface="Symbol"/>
              </a:rPr>
              <a:t></a:t>
            </a:r>
            <a:r>
              <a:rPr lang="en-US" sz="1800" b="1" i="1" baseline="36000" dirty="0" smtClean="0">
                <a:solidFill>
                  <a:srgbClr val="0033CC"/>
                </a:solidFill>
              </a:rPr>
              <a:t>1</a:t>
            </a:r>
            <a:r>
              <a:rPr lang="en-US" sz="1800" b="1" i="1" dirty="0">
                <a:solidFill>
                  <a:srgbClr val="0033CC"/>
                </a:solidFill>
              </a:rPr>
              <a:t> </a:t>
            </a:r>
            <a:r>
              <a:rPr lang="en-US" sz="1800" b="1" i="1" dirty="0" smtClean="0">
                <a:solidFill>
                  <a:srgbClr val="0033CC"/>
                </a:solidFill>
              </a:rPr>
              <a:t>&gt; </a:t>
            </a:r>
            <a:r>
              <a:rPr lang="en-US" sz="1800" b="1" i="1" dirty="0">
                <a:solidFill>
                  <a:srgbClr val="0033CC"/>
                </a:solidFill>
              </a:rPr>
              <a:t>nuclear </a:t>
            </a:r>
            <a:r>
              <a:rPr lang="en-US" sz="1800" b="1" i="1" dirty="0" smtClean="0">
                <a:solidFill>
                  <a:srgbClr val="0033CC"/>
                </a:solidFill>
              </a:rPr>
              <a:t>diam., </a:t>
            </a:r>
            <a:r>
              <a:rPr lang="en-US" sz="1800" b="1" i="1" dirty="0">
                <a:solidFill>
                  <a:srgbClr val="0033CC"/>
                </a:solidFill>
              </a:rPr>
              <a:t>probe interacts coherently with all nucleons along path.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err="1" smtClean="0">
                <a:solidFill>
                  <a:srgbClr val="D60093"/>
                </a:solidFill>
              </a:rPr>
              <a:t>e+A</a:t>
            </a:r>
            <a:r>
              <a:rPr lang="en-US" sz="1800" b="1" i="1" dirty="0" smtClean="0">
                <a:solidFill>
                  <a:srgbClr val="D60093"/>
                </a:solidFill>
              </a:rPr>
              <a:t> can reach comparable gluon densities to </a:t>
            </a:r>
            <a:r>
              <a:rPr lang="en-US" sz="1800" b="1" i="1" dirty="0" err="1" smtClean="0">
                <a:solidFill>
                  <a:srgbClr val="D60093"/>
                </a:solidFill>
              </a:rPr>
              <a:t>e+p</a:t>
            </a:r>
            <a:r>
              <a:rPr lang="en-US" sz="1800" b="1" i="1" dirty="0" smtClean="0">
                <a:solidFill>
                  <a:srgbClr val="D60093"/>
                </a:solidFill>
              </a:rPr>
              <a:t> at factor ~ A lower </a:t>
            </a:r>
            <a:r>
              <a:rPr lang="en-US" sz="1800" b="1" i="1" dirty="0" err="1" smtClean="0">
                <a:solidFill>
                  <a:srgbClr val="D60093"/>
                </a:solidFill>
              </a:rPr>
              <a:t>Bjorken</a:t>
            </a:r>
            <a:r>
              <a:rPr lang="en-US" sz="1800" b="1" i="1" dirty="0" smtClean="0">
                <a:solidFill>
                  <a:srgbClr val="D60093"/>
                </a:solidFill>
              </a:rPr>
              <a:t> x</a:t>
            </a:r>
            <a:endParaRPr lang="en-US" sz="1800" b="1" i="1" dirty="0">
              <a:solidFill>
                <a:srgbClr val="D60093"/>
              </a:solidFill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7911" y="1985844"/>
            <a:ext cx="2236787" cy="628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14342" name="Group 14341"/>
          <p:cNvGrpSpPr/>
          <p:nvPr/>
        </p:nvGrpSpPr>
        <p:grpSpPr>
          <a:xfrm>
            <a:off x="5597695" y="3784998"/>
            <a:ext cx="3546304" cy="3073001"/>
            <a:chOff x="5597695" y="3784998"/>
            <a:chExt cx="3546304" cy="3073001"/>
          </a:xfrm>
        </p:grpSpPr>
        <p:grpSp>
          <p:nvGrpSpPr>
            <p:cNvPr id="14340" name="Group 14339"/>
            <p:cNvGrpSpPr/>
            <p:nvPr/>
          </p:nvGrpSpPr>
          <p:grpSpPr>
            <a:xfrm>
              <a:off x="5597695" y="3784998"/>
              <a:ext cx="3546304" cy="3073001"/>
              <a:chOff x="5597695" y="3784998"/>
              <a:chExt cx="3546304" cy="3073001"/>
            </a:xfrm>
          </p:grpSpPr>
          <p:pic>
            <p:nvPicPr>
              <p:cNvPr id="19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7695" y="3784998"/>
                <a:ext cx="3546304" cy="30730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accent1">
                          <a:gamma/>
                          <a:shade val="60000"/>
                          <a:invGamma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 bwMode="auto">
              <a:xfrm>
                <a:off x="5612271" y="6715125"/>
                <a:ext cx="188454" cy="14287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48" charset="-128"/>
                </a:endParaRPr>
              </a:p>
            </p:txBody>
          </p:sp>
          <p:sp>
            <p:nvSpPr>
              <p:cNvPr id="14336" name="TextBox 14335"/>
              <p:cNvSpPr txBox="1"/>
              <p:nvPr/>
            </p:nvSpPr>
            <p:spPr>
              <a:xfrm>
                <a:off x="6246056" y="6161648"/>
                <a:ext cx="26447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8000"/>
                    </a:solidFill>
                  </a:rPr>
                  <a:t>Dominguez, Xiao and Yuan (2010)</a:t>
                </a:r>
                <a:endParaRPr lang="en-US" sz="12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4337" name="Rectangle 14336"/>
              <p:cNvSpPr/>
              <p:nvPr/>
            </p:nvSpPr>
            <p:spPr bwMode="auto">
              <a:xfrm>
                <a:off x="6246056" y="3784998"/>
                <a:ext cx="2461846" cy="25924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48" charset="-128"/>
                </a:endParaRPr>
              </a:p>
            </p:txBody>
          </p:sp>
        </p:grpSp>
        <p:sp>
          <p:nvSpPr>
            <p:cNvPr id="14341" name="TextBox 14340"/>
            <p:cNvSpPr txBox="1"/>
            <p:nvPr/>
          </p:nvSpPr>
          <p:spPr>
            <a:xfrm>
              <a:off x="7132319" y="4518983"/>
              <a:ext cx="126609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D60093"/>
                  </a:solidFill>
                </a:rPr>
                <a:t>e+p</a:t>
              </a:r>
              <a:r>
                <a:rPr lang="en-US" sz="1400" b="1" dirty="0" smtClean="0">
                  <a:solidFill>
                    <a:srgbClr val="D60093"/>
                  </a:solidFill>
                </a:rPr>
                <a:t> (or   </a:t>
              </a:r>
              <a:r>
                <a:rPr lang="en-US" sz="1400" b="1" dirty="0" err="1" smtClean="0">
                  <a:solidFill>
                    <a:srgbClr val="D60093"/>
                  </a:solidFill>
                </a:rPr>
                <a:t>e+A</a:t>
              </a:r>
              <a:r>
                <a:rPr lang="en-US" sz="1400" b="1" dirty="0" smtClean="0">
                  <a:solidFill>
                    <a:srgbClr val="D60093"/>
                  </a:solidFill>
                </a:rPr>
                <a:t>) </a:t>
              </a:r>
              <a:r>
                <a:rPr lang="en-US" sz="1400" b="1" dirty="0" smtClean="0">
                  <a:solidFill>
                    <a:srgbClr val="D60093"/>
                  </a:solidFill>
                  <a:sym typeface="Symbol"/>
                </a:rPr>
                <a:t>      h</a:t>
              </a:r>
              <a:r>
                <a:rPr lang="en-US" sz="1400" b="1" baseline="-25000" dirty="0" smtClean="0">
                  <a:solidFill>
                    <a:srgbClr val="D60093"/>
                  </a:solidFill>
                  <a:sym typeface="Symbol"/>
                </a:rPr>
                <a:t>1</a:t>
              </a:r>
              <a:r>
                <a:rPr lang="en-US" sz="1400" b="1" dirty="0" smtClean="0">
                  <a:solidFill>
                    <a:srgbClr val="D60093"/>
                  </a:solidFill>
                  <a:sym typeface="Symbol"/>
                </a:rPr>
                <a:t> + h</a:t>
              </a:r>
              <a:r>
                <a:rPr lang="en-US" sz="1400" b="1" baseline="-25000" dirty="0" smtClean="0">
                  <a:solidFill>
                    <a:srgbClr val="D60093"/>
                  </a:solidFill>
                  <a:sym typeface="Symbol"/>
                </a:rPr>
                <a:t>2</a:t>
              </a:r>
              <a:r>
                <a:rPr lang="en-US" sz="1400" b="1" dirty="0" smtClean="0">
                  <a:solidFill>
                    <a:srgbClr val="D60093"/>
                  </a:solidFill>
                  <a:sym typeface="Symbol"/>
                </a:rPr>
                <a:t> + X sensitive to *g fusion </a:t>
              </a:r>
              <a:endParaRPr lang="en-US" sz="1400" b="1" dirty="0">
                <a:solidFill>
                  <a:srgbClr val="D60093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868614" y="2566913"/>
            <a:ext cx="52753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0033CC"/>
                </a:solidFill>
              </a:rPr>
              <a:t>Can extract gluon densities via scaling violations in F</a:t>
            </a:r>
            <a:r>
              <a:rPr lang="en-US" sz="1800" b="1" i="1" baseline="-25000" dirty="0">
                <a:solidFill>
                  <a:srgbClr val="0033CC"/>
                </a:solidFill>
              </a:rPr>
              <a:t>2</a:t>
            </a:r>
            <a:r>
              <a:rPr lang="en-US" sz="1800" b="1" i="1" dirty="0">
                <a:solidFill>
                  <a:srgbClr val="0033CC"/>
                </a:solidFill>
              </a:rPr>
              <a:t> or by isolating longitudinal structure </a:t>
            </a:r>
            <a:r>
              <a:rPr lang="en-US" sz="1800" b="1" i="1" dirty="0" err="1">
                <a:solidFill>
                  <a:srgbClr val="0033CC"/>
                </a:solidFill>
              </a:rPr>
              <a:t>fcn</a:t>
            </a:r>
            <a:r>
              <a:rPr lang="en-US" sz="1800" b="1" i="1" dirty="0">
                <a:solidFill>
                  <a:srgbClr val="0033CC"/>
                </a:solidFill>
              </a:rPr>
              <a:t>. F</a:t>
            </a:r>
            <a:r>
              <a:rPr lang="en-US" sz="1800" b="1" i="1" baseline="-25000" dirty="0">
                <a:solidFill>
                  <a:srgbClr val="0033CC"/>
                </a:solidFill>
              </a:rPr>
              <a:t>L</a:t>
            </a:r>
            <a:r>
              <a:rPr lang="en-US" sz="1800" b="1" i="1" dirty="0">
                <a:solidFill>
                  <a:srgbClr val="0033CC"/>
                </a:solidFill>
              </a:rPr>
              <a:t> </a:t>
            </a:r>
            <a:r>
              <a:rPr lang="en-US" sz="1800" b="1" i="1" dirty="0" err="1">
                <a:solidFill>
                  <a:srgbClr val="0033CC"/>
                </a:solidFill>
              </a:rPr>
              <a:t>from</a:t>
            </a:r>
            <a:r>
              <a:rPr lang="en-US" sz="1800" b="1" i="1" dirty="0" err="1">
                <a:solidFill>
                  <a:srgbClr val="0033CC"/>
                </a:solidFill>
                <a:sym typeface="Symbol" pitchFamily="18" charset="2"/>
              </a:rPr>
              <a:t>s</a:t>
            </a:r>
            <a:r>
              <a:rPr lang="en-US" sz="1800" b="1" i="1" dirty="0">
                <a:solidFill>
                  <a:srgbClr val="0033CC"/>
                </a:solidFill>
                <a:sym typeface="Symbol" pitchFamily="18" charset="2"/>
              </a:rPr>
              <a:t> </a:t>
            </a:r>
            <a:r>
              <a:rPr lang="en-US" sz="1800" b="1" i="1" dirty="0" smtClean="0">
                <a:solidFill>
                  <a:srgbClr val="0033CC"/>
                </a:solidFill>
                <a:sym typeface="Symbol" pitchFamily="18" charset="2"/>
              </a:rPr>
              <a:t>scan: F</a:t>
            </a:r>
            <a:r>
              <a:rPr lang="en-US" sz="1800" b="1" i="1" baseline="-25000" dirty="0" smtClean="0">
                <a:solidFill>
                  <a:srgbClr val="0033CC"/>
                </a:solidFill>
                <a:sym typeface="Symbol" pitchFamily="18" charset="2"/>
              </a:rPr>
              <a:t>L</a:t>
            </a:r>
            <a:r>
              <a:rPr lang="en-US" sz="1800" b="1" i="1" dirty="0" smtClean="0">
                <a:solidFill>
                  <a:srgbClr val="0033CC"/>
                </a:solidFill>
                <a:sym typeface="Symbol" pitchFamily="18" charset="2"/>
              </a:rPr>
              <a:t> </a:t>
            </a:r>
            <a:r>
              <a:rPr lang="en-US" sz="1800" b="1" i="1" dirty="0">
                <a:solidFill>
                  <a:srgbClr val="0033CC"/>
                </a:solidFill>
                <a:sym typeface="Symbol" pitchFamily="18" charset="2"/>
              </a:rPr>
              <a:t>~ </a:t>
            </a:r>
            <a:r>
              <a:rPr lang="en-US" sz="1800" b="1" i="1" baseline="-25000" dirty="0" err="1">
                <a:solidFill>
                  <a:srgbClr val="0033CC"/>
                </a:solidFill>
                <a:sym typeface="Symbol" pitchFamily="18" charset="2"/>
              </a:rPr>
              <a:t>s</a:t>
            </a:r>
            <a:r>
              <a:rPr lang="en-US" sz="1800" b="1" i="1" dirty="0" err="1">
                <a:solidFill>
                  <a:srgbClr val="0033CC"/>
                </a:solidFill>
                <a:sym typeface="Symbol" pitchFamily="18" charset="2"/>
              </a:rPr>
              <a:t>G</a:t>
            </a:r>
            <a:r>
              <a:rPr lang="en-US" sz="1800" b="1" i="1" dirty="0">
                <a:solidFill>
                  <a:srgbClr val="0033CC"/>
                </a:solidFill>
                <a:sym typeface="Symbol" pitchFamily="18" charset="2"/>
              </a:rPr>
              <a:t>(x,Q</a:t>
            </a:r>
            <a:r>
              <a:rPr lang="en-US" sz="1800" b="1" i="1" baseline="36000" dirty="0">
                <a:solidFill>
                  <a:srgbClr val="0033CC"/>
                </a:solidFill>
                <a:sym typeface="Symbol" pitchFamily="18" charset="2"/>
              </a:rPr>
              <a:t>2</a:t>
            </a:r>
            <a:r>
              <a:rPr lang="en-US" sz="1800" b="1" i="1" dirty="0" smtClean="0">
                <a:solidFill>
                  <a:srgbClr val="0033CC"/>
                </a:solidFill>
                <a:sym typeface="Symbol" pitchFamily="18" charset="2"/>
              </a:rPr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err="1">
                <a:solidFill>
                  <a:srgbClr val="D60093"/>
                </a:solidFill>
                <a:sym typeface="Symbol" pitchFamily="18" charset="2"/>
              </a:rPr>
              <a:t>e</a:t>
            </a:r>
            <a:r>
              <a:rPr lang="en-US" sz="1800" b="1" i="1" dirty="0" err="1" smtClean="0">
                <a:solidFill>
                  <a:srgbClr val="D60093"/>
                </a:solidFill>
                <a:sym typeface="Symbol" pitchFamily="18" charset="2"/>
              </a:rPr>
              <a:t>+A</a:t>
            </a:r>
            <a:r>
              <a:rPr lang="en-US" sz="1800" b="1" i="1" dirty="0" smtClean="0">
                <a:solidFill>
                  <a:srgbClr val="D60093"/>
                </a:solidFill>
                <a:sym typeface="Symbol" pitchFamily="18" charset="2"/>
              </a:rPr>
              <a:t> sensitivity indicated by early onset of F</a:t>
            </a:r>
            <a:r>
              <a:rPr lang="en-US" sz="1800" b="1" i="1" baseline="-25000" dirty="0" smtClean="0">
                <a:solidFill>
                  <a:srgbClr val="D60093"/>
                </a:solidFill>
                <a:sym typeface="Symbol" pitchFamily="18" charset="2"/>
              </a:rPr>
              <a:t>L</a:t>
            </a:r>
            <a:r>
              <a:rPr lang="en-US" sz="1800" b="1" i="1" dirty="0" smtClean="0">
                <a:solidFill>
                  <a:srgbClr val="D60093"/>
                </a:solidFill>
                <a:sym typeface="Symbol" pitchFamily="18" charset="2"/>
              </a:rPr>
              <a:t> non-linearity, or di-hadron </a:t>
            </a:r>
            <a:r>
              <a:rPr lang="en-US" sz="1800" b="1" i="1" dirty="0" err="1" smtClean="0">
                <a:solidFill>
                  <a:srgbClr val="D60093"/>
                </a:solidFill>
                <a:sym typeface="Symbol" pitchFamily="18" charset="2"/>
              </a:rPr>
              <a:t>coinc</a:t>
            </a:r>
            <a:r>
              <a:rPr lang="en-US" sz="1800" b="1" i="1" dirty="0" smtClean="0">
                <a:solidFill>
                  <a:srgbClr val="D60093"/>
                </a:solidFill>
                <a:sym typeface="Symbol" pitchFamily="18" charset="2"/>
              </a:rPr>
              <a:t>. </a:t>
            </a:r>
            <a:r>
              <a:rPr lang="en-US" sz="1800" b="1" i="1" dirty="0" err="1">
                <a:solidFill>
                  <a:srgbClr val="D60093"/>
                </a:solidFill>
                <a:sym typeface="Symbol" pitchFamily="18" charset="2"/>
              </a:rPr>
              <a:t>c</a:t>
            </a:r>
            <a:r>
              <a:rPr lang="en-US" sz="1800" b="1" i="1" dirty="0" err="1" smtClean="0">
                <a:solidFill>
                  <a:srgbClr val="D60093"/>
                </a:solidFill>
                <a:sym typeface="Symbol" pitchFamily="18" charset="2"/>
              </a:rPr>
              <a:t>alcs</a:t>
            </a:r>
            <a:r>
              <a:rPr lang="en-US" sz="1800" b="1" i="1" dirty="0" smtClean="0">
                <a:solidFill>
                  <a:srgbClr val="D60093"/>
                </a:solidFill>
                <a:sym typeface="Symbol" pitchFamily="18" charset="2"/>
              </a:rPr>
              <a:t>.</a:t>
            </a:r>
            <a:r>
              <a:rPr lang="en-US" sz="1800" b="1" i="1" dirty="0" smtClean="0">
                <a:solidFill>
                  <a:srgbClr val="0033CC"/>
                </a:solidFill>
                <a:sym typeface="Symbol" pitchFamily="18" charset="2"/>
              </a:rPr>
              <a:t> </a:t>
            </a:r>
            <a:endParaRPr lang="en-US" sz="1800" b="1" i="1" dirty="0">
              <a:solidFill>
                <a:srgbClr val="0033CC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7065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bnl.gov/bnlweb/pubaf/pr/photos/2011/04/Tang_fig1-HR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5882" r="10001" b="8235"/>
          <a:stretch>
            <a:fillRect/>
          </a:stretch>
        </p:blipFill>
        <p:spPr bwMode="auto">
          <a:xfrm>
            <a:off x="1141653" y="830106"/>
            <a:ext cx="3070811" cy="262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70"/>
          <a:stretch>
            <a:fillRect/>
          </a:stretch>
        </p:blipFill>
        <p:spPr bwMode="auto">
          <a:xfrm>
            <a:off x="4310994" y="937400"/>
            <a:ext cx="3791092" cy="272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f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76" y="3614347"/>
            <a:ext cx="7101110" cy="324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2152357" y="2299597"/>
            <a:ext cx="872197" cy="15549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04588"/>
            <a:ext cx="9144000" cy="37122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charset="0"/>
                <a:ea typeface="ＭＳ Ｐゴシック" pitchFamily="48" charset="-128"/>
                <a:cs typeface="ＭＳ Ｐゴシック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charset="0"/>
                <a:ea typeface="ＭＳ Ｐゴシック" pitchFamily="48" charset="-128"/>
                <a:cs typeface="ＭＳ Ｐゴシック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charset="0"/>
                <a:ea typeface="ＭＳ Ｐゴシック" pitchFamily="48" charset="-128"/>
                <a:cs typeface="ＭＳ Ｐゴシック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charset="0"/>
                <a:ea typeface="ＭＳ Ｐゴシック" pitchFamily="48" charset="-128"/>
                <a:cs typeface="ＭＳ Ｐゴシック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charset="0"/>
                <a:ea typeface="ＭＳ Ｐゴシック" pitchFamily="48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charset="0"/>
                <a:ea typeface="ＭＳ Ｐゴシック" pitchFamily="48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charset="0"/>
                <a:ea typeface="ＭＳ Ｐゴシック" pitchFamily="48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algn="ctr"/>
            <a:r>
              <a:rPr lang="en-US" sz="2000" dirty="0" smtClean="0">
                <a:latin typeface="+mn-lt"/>
                <a:sym typeface="Symbol" pitchFamily="18" charset="2"/>
              </a:rPr>
              <a:t>FY11 RHIC Highlights: Heaviest Anti-Nucleus Formed in QGP Debris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3893" y="422029"/>
            <a:ext cx="831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STAR TOF allows clear ID of rare anti-alpha tracks </a:t>
            </a:r>
            <a:r>
              <a:rPr lang="en-US" sz="1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 Nature article + 20</a:t>
            </a:r>
            <a:r>
              <a:rPr lang="en-US" sz="1800" b="1" i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th</a:t>
            </a:r>
            <a:r>
              <a:rPr lang="en-US" sz="1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 2011 science highlight in Discover Magazine</a:t>
            </a:r>
            <a:endParaRPr lang="en-US" sz="1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9342" y="5078438"/>
            <a:ext cx="2082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Rate of falloff consistent with stat. coalescence, provides baseline for AMS search for anti-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Symbol"/>
              </a:rPr>
              <a:t> in cosmic rays</a:t>
            </a:r>
            <a:endParaRPr lang="en-US" sz="14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95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/>
          <p:cNvGrpSpPr>
            <a:grpSpLocks/>
          </p:cNvGrpSpPr>
          <p:nvPr/>
        </p:nvGrpSpPr>
        <p:grpSpPr bwMode="auto">
          <a:xfrm>
            <a:off x="5076825" y="4616450"/>
            <a:ext cx="3989388" cy="1401763"/>
            <a:chOff x="5076966" y="4616510"/>
            <a:chExt cx="3988938" cy="1401770"/>
          </a:xfrm>
        </p:grpSpPr>
        <p:pic>
          <p:nvPicPr>
            <p:cNvPr id="13334" name="Picture 14" descr="TUXMH01f9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966" y="4616510"/>
              <a:ext cx="3988938" cy="140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5" name="TextBox 2"/>
            <p:cNvSpPr txBox="1">
              <a:spLocks noChangeArrowheads="1"/>
            </p:cNvSpPr>
            <p:nvPr/>
          </p:nvSpPr>
          <p:spPr bwMode="auto">
            <a:xfrm>
              <a:off x="6005015" y="4774577"/>
              <a:ext cx="1446663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1400"/>
                <a:t>Electron lens</a:t>
              </a:r>
            </a:p>
          </p:txBody>
        </p:sp>
      </p:grpSp>
      <p:sp>
        <p:nvSpPr>
          <p:cNvPr id="13315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/>
          </a:p>
        </p:txBody>
      </p:sp>
      <p:grpSp>
        <p:nvGrpSpPr>
          <p:cNvPr id="13316" name="Group 1"/>
          <p:cNvGrpSpPr>
            <a:grpSpLocks noChangeAspect="1"/>
          </p:cNvGrpSpPr>
          <p:nvPr/>
        </p:nvGrpSpPr>
        <p:grpSpPr bwMode="auto">
          <a:xfrm>
            <a:off x="139700" y="558800"/>
            <a:ext cx="4789488" cy="3746500"/>
            <a:chOff x="2383" y="7777"/>
            <a:chExt cx="5201" cy="4046"/>
          </a:xfrm>
        </p:grpSpPr>
        <p:sp>
          <p:nvSpPr>
            <p:cNvPr id="1332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2383" y="7777"/>
              <a:ext cx="5201" cy="4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3325" name="Picture 7" descr="pic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" y="7825"/>
              <a:ext cx="4431" cy="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6" name="TextBox 22"/>
            <p:cNvSpPr txBox="1">
              <a:spLocks noChangeArrowheads="1"/>
            </p:cNvSpPr>
            <p:nvPr/>
          </p:nvSpPr>
          <p:spPr bwMode="auto">
            <a:xfrm>
              <a:off x="6094" y="11004"/>
              <a:ext cx="1490" cy="32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1400">
                  <a:solidFill>
                    <a:srgbClr val="FFFFFF"/>
                  </a:solidFill>
                  <a:ea typeface="Arial Unicode MS" pitchFamily="34" charset="-128"/>
                  <a:cs typeface="Arial" charset="0"/>
                </a:rPr>
                <a:t>B  h+v pickups</a:t>
              </a:r>
              <a:endParaRPr lang="en-US" altLang="ja-JP" sz="1800"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13327" name="TextBox 23"/>
            <p:cNvSpPr txBox="1">
              <a:spLocks noChangeArrowheads="1"/>
            </p:cNvSpPr>
            <p:nvPr/>
          </p:nvSpPr>
          <p:spPr bwMode="auto">
            <a:xfrm>
              <a:off x="6110" y="10674"/>
              <a:ext cx="1443" cy="33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1400">
                  <a:solidFill>
                    <a:srgbClr val="000000"/>
                  </a:solidFill>
                  <a:ea typeface="Arial Unicode MS" pitchFamily="34" charset="-128"/>
                  <a:cs typeface="Arial" charset="0"/>
                </a:rPr>
                <a:t>Y  h+v kickers</a:t>
              </a:r>
              <a:endParaRPr lang="en-US" altLang="ja-JP" sz="1800"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13328" name="TextBox 22"/>
            <p:cNvSpPr txBox="1">
              <a:spLocks noChangeArrowheads="1"/>
            </p:cNvSpPr>
            <p:nvPr/>
          </p:nvSpPr>
          <p:spPr bwMode="auto">
            <a:xfrm>
              <a:off x="3066" y="8096"/>
              <a:ext cx="1469" cy="32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1400">
                  <a:solidFill>
                    <a:srgbClr val="FFFFFF"/>
                  </a:solidFill>
                  <a:ea typeface="Arial Unicode MS" pitchFamily="34" charset="-128"/>
                  <a:cs typeface="Arial" charset="0"/>
                </a:rPr>
                <a:t>B  h+v kickers</a:t>
              </a:r>
              <a:endParaRPr lang="en-US" altLang="ja-JP" sz="1800"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13329" name="TextBox 23"/>
            <p:cNvSpPr txBox="1">
              <a:spLocks noChangeArrowheads="1"/>
            </p:cNvSpPr>
            <p:nvPr/>
          </p:nvSpPr>
          <p:spPr bwMode="auto">
            <a:xfrm>
              <a:off x="3046" y="7777"/>
              <a:ext cx="1493" cy="32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1400">
                  <a:solidFill>
                    <a:srgbClr val="000000"/>
                  </a:solidFill>
                  <a:ea typeface="Arial Unicode MS" pitchFamily="34" charset="-128"/>
                  <a:cs typeface="Arial" charset="0"/>
                </a:rPr>
                <a:t>Y  h+v pickups</a:t>
              </a:r>
              <a:endParaRPr lang="en-US" altLang="ja-JP" sz="1800">
                <a:ea typeface="Arial Unicode MS" pitchFamily="34" charset="-128"/>
                <a:cs typeface="Arial" charset="0"/>
              </a:endParaRPr>
            </a:p>
          </p:txBody>
        </p:sp>
        <p:pic>
          <p:nvPicPr>
            <p:cNvPr id="13330" name="Picture 19" descr="2010 RHIC stochastic cooling, horizontal kicker, ope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/>
            <a:stretch>
              <a:fillRect/>
            </a:stretch>
          </p:blipFill>
          <p:spPr bwMode="auto">
            <a:xfrm>
              <a:off x="6236" y="9193"/>
              <a:ext cx="1329" cy="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1" name="TextBox 15"/>
            <p:cNvSpPr txBox="1">
              <a:spLocks noChangeArrowheads="1"/>
            </p:cNvSpPr>
            <p:nvPr/>
          </p:nvSpPr>
          <p:spPr bwMode="auto">
            <a:xfrm>
              <a:off x="3016" y="10026"/>
              <a:ext cx="2073" cy="1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ja-JP" sz="1400">
                  <a:solidFill>
                    <a:srgbClr val="000000"/>
                  </a:solidFill>
                  <a:ea typeface="Arial Unicode MS" pitchFamily="34" charset="-128"/>
                  <a:cs typeface="Arial" charset="0"/>
                </a:rPr>
                <a:t>Measure deviations from central moment-um in pickups, correct with kickers</a:t>
              </a:r>
              <a:endParaRPr lang="en-US" altLang="ja-JP" sz="1800"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13332" name="Text Box 3"/>
            <p:cNvSpPr txBox="1">
              <a:spLocks noChangeArrowheads="1"/>
            </p:cNvSpPr>
            <p:nvPr/>
          </p:nvSpPr>
          <p:spPr bwMode="auto">
            <a:xfrm>
              <a:off x="6190" y="8914"/>
              <a:ext cx="1394" cy="5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ja-JP" sz="1400" b="1">
                  <a:solidFill>
                    <a:srgbClr val="000000"/>
                  </a:solidFill>
                  <a:ea typeface="Arial Unicode MS" pitchFamily="34" charset="-128"/>
                  <a:cs typeface="Arial" charset="0"/>
                </a:rPr>
                <a:t>Horiz. Kicker (open)</a:t>
              </a:r>
              <a:endParaRPr lang="en-US" altLang="ja-JP" sz="1800"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13333" name="Line 2"/>
            <p:cNvSpPr>
              <a:spLocks noChangeShapeType="1"/>
            </p:cNvSpPr>
            <p:nvPr/>
          </p:nvSpPr>
          <p:spPr bwMode="auto">
            <a:xfrm>
              <a:off x="6867" y="9450"/>
              <a:ext cx="0" cy="32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90525" y="15875"/>
            <a:ext cx="8382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b="1" i="1" dirty="0">
                <a:solidFill>
                  <a:srgbClr val="042B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6" charset="-128"/>
              </a:rPr>
              <a:t>Recent and Ongoing Machine Upgrades</a:t>
            </a: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4967288" y="649288"/>
            <a:ext cx="4140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000" b="1" i="1" dirty="0">
                <a:solidFill>
                  <a:srgbClr val="D60093"/>
                </a:solidFill>
              </a:rPr>
              <a:t> </a:t>
            </a:r>
            <a:r>
              <a:rPr lang="en-US" sz="1800" b="1" i="1" dirty="0">
                <a:solidFill>
                  <a:srgbClr val="D60093"/>
                </a:solidFill>
              </a:rPr>
              <a:t>RHIC breakthrough in bunched-beam stochastic cooling facilitates </a:t>
            </a:r>
            <a:r>
              <a:rPr lang="en-US" sz="1800" b="1" i="1" dirty="0"/>
              <a:t>~x10 improvement in heavy-ion collision rates, 4 years earlier and at ~1/7 the cost </a:t>
            </a:r>
            <a:r>
              <a:rPr lang="en-US" sz="1800" b="1" i="1" dirty="0">
                <a:solidFill>
                  <a:srgbClr val="D60093"/>
                </a:solidFill>
              </a:rPr>
              <a:t>envisioned in 2007 NP Long Range Plan, </a:t>
            </a:r>
            <a:r>
              <a:rPr lang="en-US" sz="1800" b="1" i="1" dirty="0"/>
              <a:t>saving ~$80M</a:t>
            </a:r>
            <a:endParaRPr lang="en-US" sz="1800" b="1" i="1" dirty="0">
              <a:solidFill>
                <a:srgbClr val="D60093"/>
              </a:solidFill>
            </a:endParaRP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0066FF"/>
                </a:solidFill>
              </a:rPr>
              <a:t> </a:t>
            </a:r>
            <a:r>
              <a:rPr lang="en-US" sz="1800" b="1" i="1" dirty="0" smtClean="0">
                <a:solidFill>
                  <a:srgbClr val="0066FF"/>
                </a:solidFill>
              </a:rPr>
              <a:t>Most (6 planes of pickups &amp; kickers) of </a:t>
            </a:r>
            <a:r>
              <a:rPr lang="en-US" sz="1800" b="1" i="1" dirty="0">
                <a:solidFill>
                  <a:srgbClr val="0066FF"/>
                </a:solidFill>
              </a:rPr>
              <a:t>the new system commissioned during </a:t>
            </a:r>
            <a:r>
              <a:rPr lang="en-US" sz="1800" b="1" i="1" dirty="0" smtClean="0">
                <a:solidFill>
                  <a:srgbClr val="0066FF"/>
                </a:solidFill>
              </a:rPr>
              <a:t>2010-12, </a:t>
            </a:r>
            <a:r>
              <a:rPr lang="en-US" sz="1800" b="1" i="1" dirty="0">
                <a:solidFill>
                  <a:srgbClr val="0066FF"/>
                </a:solidFill>
              </a:rPr>
              <a:t>rest anticipated for </a:t>
            </a:r>
            <a:r>
              <a:rPr lang="en-US" sz="1800" b="1" i="1" dirty="0" smtClean="0">
                <a:solidFill>
                  <a:srgbClr val="0066FF"/>
                </a:solidFill>
              </a:rPr>
              <a:t>2014 run.</a:t>
            </a:r>
            <a:endParaRPr lang="en-US" sz="1800" b="1" i="1" dirty="0">
              <a:solidFill>
                <a:srgbClr val="0066FF"/>
              </a:solidFill>
            </a:endParaRPr>
          </a:p>
        </p:txBody>
      </p:sp>
      <p:sp>
        <p:nvSpPr>
          <p:cNvPr id="13319" name="TextBox 16"/>
          <p:cNvSpPr txBox="1">
            <a:spLocks noChangeArrowheads="1"/>
          </p:cNvSpPr>
          <p:nvPr/>
        </p:nvSpPr>
        <p:spPr bwMode="auto">
          <a:xfrm>
            <a:off x="4957763" y="3729038"/>
            <a:ext cx="4127500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D60093"/>
                </a:solidFill>
              </a:rPr>
              <a:t> Electron </a:t>
            </a:r>
            <a:r>
              <a:rPr lang="en-US" sz="1800" b="1" i="1" dirty="0" smtClean="0">
                <a:solidFill>
                  <a:srgbClr val="D60093"/>
                </a:solidFill>
              </a:rPr>
              <a:t>lenses </a:t>
            </a:r>
            <a:r>
              <a:rPr lang="en-US" sz="1800" b="1" i="1" dirty="0">
                <a:solidFill>
                  <a:srgbClr val="D60093"/>
                </a:solidFill>
              </a:rPr>
              <a:t>to be installed for 2013 run to improve polarized </a:t>
            </a:r>
            <a:r>
              <a:rPr lang="en-US" sz="1800" b="1" i="1" dirty="0" err="1">
                <a:solidFill>
                  <a:srgbClr val="D60093"/>
                </a:solidFill>
              </a:rPr>
              <a:t>pp</a:t>
            </a:r>
            <a:r>
              <a:rPr lang="en-US" sz="1800" b="1" i="1" dirty="0">
                <a:solidFill>
                  <a:srgbClr val="D60093"/>
                </a:solidFill>
              </a:rPr>
              <a:t> luminosity by factor ~2</a:t>
            </a:r>
          </a:p>
        </p:txBody>
      </p:sp>
      <p:sp>
        <p:nvSpPr>
          <p:cNvPr id="13320" name="TextBox 1"/>
          <p:cNvSpPr txBox="1">
            <a:spLocks noChangeArrowheads="1"/>
          </p:cNvSpPr>
          <p:nvPr/>
        </p:nvSpPr>
        <p:spPr bwMode="auto">
          <a:xfrm>
            <a:off x="3727450" y="5935663"/>
            <a:ext cx="5416550" cy="915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0033CC"/>
                </a:solidFill>
              </a:rPr>
              <a:t>New Electron Beam Ion Source (</a:t>
            </a:r>
            <a:r>
              <a:rPr lang="en-US" sz="1800" b="1" i="1" dirty="0" smtClean="0">
                <a:solidFill>
                  <a:srgbClr val="0033CC"/>
                </a:solidFill>
              </a:rPr>
              <a:t>EBIS, 2012) </a:t>
            </a:r>
            <a:r>
              <a:rPr lang="en-US" sz="1800" b="1" i="1" dirty="0">
                <a:solidFill>
                  <a:srgbClr val="0033CC"/>
                </a:solidFill>
              </a:rPr>
              <a:t>expands range of ions </a:t>
            </a:r>
            <a:r>
              <a:rPr lang="en-US" sz="1800" b="1" i="1" dirty="0" smtClean="0">
                <a:solidFill>
                  <a:srgbClr val="0033CC"/>
                </a:solidFill>
              </a:rPr>
              <a:t>available (e.g., U) </a:t>
            </a:r>
            <a:r>
              <a:rPr lang="en-US" sz="1800" b="1" i="1" dirty="0">
                <a:solidFill>
                  <a:srgbClr val="0033CC"/>
                </a:solidFill>
              </a:rPr>
              <a:t>and enhances cost-effectiveness of operations</a:t>
            </a:r>
          </a:p>
        </p:txBody>
      </p:sp>
      <p:grpSp>
        <p:nvGrpSpPr>
          <p:cNvPr id="13321" name="Group 3"/>
          <p:cNvGrpSpPr>
            <a:grpSpLocks/>
          </p:cNvGrpSpPr>
          <p:nvPr/>
        </p:nvGrpSpPr>
        <p:grpSpPr bwMode="auto">
          <a:xfrm>
            <a:off x="150813" y="4478338"/>
            <a:ext cx="3505200" cy="2336800"/>
            <a:chOff x="27296" y="4506037"/>
            <a:chExt cx="3505200" cy="2336800"/>
          </a:xfrm>
        </p:grpSpPr>
        <p:pic>
          <p:nvPicPr>
            <p:cNvPr id="13322" name="Picture 2" descr="C:\Documents and Settings\alessi.BNL\My Documents\My Pictures\EBIS\Bowman 8-09\1620-8-20-09w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96" y="4506037"/>
              <a:ext cx="3505200" cy="233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3" name="TextBox 20"/>
            <p:cNvSpPr txBox="1">
              <a:spLocks noChangeArrowheads="1"/>
            </p:cNvSpPr>
            <p:nvPr/>
          </p:nvSpPr>
          <p:spPr bwMode="auto">
            <a:xfrm>
              <a:off x="2429301" y="4506172"/>
              <a:ext cx="1103195" cy="33855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1600" b="1"/>
                <a:t>EBIS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  <p:bldP spid="133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6413" y="696913"/>
            <a:ext cx="6088062" cy="2847975"/>
            <a:chOff x="1895" y="355"/>
            <a:chExt cx="3835" cy="179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895" y="355"/>
              <a:ext cx="2500" cy="1526"/>
              <a:chOff x="528" y="816"/>
              <a:chExt cx="3511" cy="2448"/>
            </a:xfrm>
          </p:grpSpPr>
          <p:pic>
            <p:nvPicPr>
              <p:cNvPr id="24606" name="Picture 5" descr="svtx_top_assembly_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72" y="960"/>
                <a:ext cx="2167" cy="2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7" name="Picture 8" descr="FVTX_Half_Assy_3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8" y="816"/>
                <a:ext cx="1179" cy="2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608" name="Freeform 16"/>
              <p:cNvSpPr>
                <a:spLocks/>
              </p:cNvSpPr>
              <p:nvPr/>
            </p:nvSpPr>
            <p:spPr bwMode="auto">
              <a:xfrm>
                <a:off x="1728" y="1296"/>
                <a:ext cx="480" cy="432"/>
              </a:xfrm>
              <a:custGeom>
                <a:avLst/>
                <a:gdLst>
                  <a:gd name="T0" fmla="*/ 0 w 480"/>
                  <a:gd name="T1" fmla="*/ 0 h 144"/>
                  <a:gd name="T2" fmla="*/ 480 w 480"/>
                  <a:gd name="T3" fmla="*/ 314928 h 144"/>
                  <a:gd name="T4" fmla="*/ 0 60000 65536"/>
                  <a:gd name="T5" fmla="*/ 0 60000 65536"/>
                  <a:gd name="T6" fmla="*/ 0 w 480"/>
                  <a:gd name="T7" fmla="*/ 0 h 144"/>
                  <a:gd name="T8" fmla="*/ 480 w 480"/>
                  <a:gd name="T9" fmla="*/ 144 h 1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80" h="144">
                    <a:moveTo>
                      <a:pt x="0" y="0"/>
                    </a:moveTo>
                    <a:cubicBezTo>
                      <a:pt x="200" y="60"/>
                      <a:pt x="400" y="120"/>
                      <a:pt x="480" y="144"/>
                    </a:cubicBezTo>
                  </a:path>
                </a:pathLst>
              </a:custGeom>
              <a:noFill/>
              <a:ln w="57150">
                <a:solidFill>
                  <a:srgbClr val="FF8000"/>
                </a:solidFill>
                <a:round/>
                <a:headEnd type="stealth" w="lg" len="lg"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800"/>
              </a:p>
            </p:txBody>
          </p:sp>
          <p:sp>
            <p:nvSpPr>
              <p:cNvPr id="24609" name="Line 17"/>
              <p:cNvSpPr>
                <a:spLocks noChangeShapeType="1"/>
              </p:cNvSpPr>
              <p:nvPr/>
            </p:nvSpPr>
            <p:spPr bwMode="auto">
              <a:xfrm flipV="1">
                <a:off x="1392" y="2400"/>
                <a:ext cx="768" cy="288"/>
              </a:xfrm>
              <a:prstGeom prst="line">
                <a:avLst/>
              </a:prstGeom>
              <a:noFill/>
              <a:ln w="57150">
                <a:solidFill>
                  <a:srgbClr val="FF8000"/>
                </a:solidFill>
                <a:round/>
                <a:headEnd type="stealth" w="lg" len="lg"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4602" name="Picture 4" descr="svtx_barrel_half_assy_5-11-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" y="403"/>
              <a:ext cx="1265" cy="1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682" name="Text Box 10"/>
            <p:cNvSpPr txBox="1">
              <a:spLocks noChangeArrowheads="1"/>
            </p:cNvSpPr>
            <p:nvPr/>
          </p:nvSpPr>
          <p:spPr bwMode="auto">
            <a:xfrm>
              <a:off x="4755" y="1638"/>
              <a:ext cx="429" cy="21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>
                  <a:solidFill>
                    <a:srgbClr val="0033CC"/>
                  </a:solidFill>
                  <a:ea typeface="ＭＳ Ｐゴシック"/>
                  <a:cs typeface="ＭＳ Ｐゴシック"/>
                </a:rPr>
                <a:t>VTX</a:t>
              </a:r>
            </a:p>
          </p:txBody>
        </p:sp>
        <p:sp>
          <p:nvSpPr>
            <p:cNvPr id="156683" name="Text Box 11"/>
            <p:cNvSpPr txBox="1">
              <a:spLocks noChangeArrowheads="1"/>
            </p:cNvSpPr>
            <p:nvPr/>
          </p:nvSpPr>
          <p:spPr bwMode="auto">
            <a:xfrm>
              <a:off x="2016" y="1638"/>
              <a:ext cx="493" cy="21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rgbClr val="0033CC"/>
                  </a:solidFill>
                  <a:ea typeface="ＭＳ Ｐゴシック"/>
                  <a:cs typeface="ＭＳ Ｐゴシック"/>
                </a:rPr>
                <a:t>FVTX</a:t>
              </a:r>
            </a:p>
          </p:txBody>
        </p:sp>
        <p:sp>
          <p:nvSpPr>
            <p:cNvPr id="24605" name="Freeform 12"/>
            <p:cNvSpPr>
              <a:spLocks/>
            </p:cNvSpPr>
            <p:nvPr/>
          </p:nvSpPr>
          <p:spPr bwMode="auto">
            <a:xfrm rot="15286956" flipH="1">
              <a:off x="3843" y="1363"/>
              <a:ext cx="685" cy="887"/>
            </a:xfrm>
            <a:custGeom>
              <a:avLst/>
              <a:gdLst>
                <a:gd name="T0" fmla="*/ 0 w 1091"/>
                <a:gd name="T1" fmla="*/ 4 h 836"/>
                <a:gd name="T2" fmla="*/ 61 w 1091"/>
                <a:gd name="T3" fmla="*/ 198 h 836"/>
                <a:gd name="T4" fmla="*/ 35 w 1091"/>
                <a:gd name="T5" fmla="*/ 1193 h 836"/>
                <a:gd name="T6" fmla="*/ 0 60000 65536"/>
                <a:gd name="T7" fmla="*/ 0 60000 65536"/>
                <a:gd name="T8" fmla="*/ 0 60000 65536"/>
                <a:gd name="T9" fmla="*/ 0 w 1091"/>
                <a:gd name="T10" fmla="*/ 0 h 836"/>
                <a:gd name="T11" fmla="*/ 1091 w 1091"/>
                <a:gd name="T12" fmla="*/ 836 h 8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91" h="836">
                  <a:moveTo>
                    <a:pt x="0" y="4"/>
                  </a:moveTo>
                  <a:cubicBezTo>
                    <a:pt x="452" y="2"/>
                    <a:pt x="905" y="0"/>
                    <a:pt x="998" y="139"/>
                  </a:cubicBezTo>
                  <a:cubicBezTo>
                    <a:pt x="1091" y="278"/>
                    <a:pt x="630" y="720"/>
                    <a:pt x="557" y="836"/>
                  </a:cubicBezTo>
                </a:path>
              </a:pathLst>
            </a:custGeom>
            <a:noFill/>
            <a:ln w="57150">
              <a:solidFill>
                <a:srgbClr val="FE7402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0" name="Text Box 13"/>
          <p:cNvSpPr txBox="1">
            <a:spLocks noChangeArrowheads="1"/>
          </p:cNvSpPr>
          <p:nvPr/>
        </p:nvSpPr>
        <p:spPr bwMode="auto">
          <a:xfrm>
            <a:off x="190500" y="588963"/>
            <a:ext cx="2714625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0033CC"/>
                </a:solidFill>
              </a:rPr>
              <a:t> </a:t>
            </a:r>
            <a:r>
              <a:rPr lang="en-US" sz="1800" b="1" i="1" dirty="0" smtClean="0">
                <a:solidFill>
                  <a:srgbClr val="0033CC"/>
                </a:solidFill>
              </a:rPr>
              <a:t>PHENIX </a:t>
            </a:r>
            <a:r>
              <a:rPr lang="en-US" sz="1800" b="1" i="1" dirty="0">
                <a:solidFill>
                  <a:srgbClr val="0033CC"/>
                </a:solidFill>
              </a:rPr>
              <a:t>VTX &amp; FVTX </a:t>
            </a:r>
            <a:r>
              <a:rPr lang="en-US" sz="1800" b="1" i="1" dirty="0" smtClean="0">
                <a:solidFill>
                  <a:srgbClr val="0033CC"/>
                </a:solidFill>
              </a:rPr>
              <a:t>upgrades greatly improve vertex resolution, heavy flavor ID</a:t>
            </a:r>
            <a:endParaRPr lang="en-US" sz="1800" b="1" i="1" dirty="0">
              <a:solidFill>
                <a:srgbClr val="D60093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D60093"/>
                </a:solidFill>
              </a:rPr>
              <a:t> </a:t>
            </a:r>
            <a:r>
              <a:rPr lang="en-US" sz="1800" b="1" i="1" dirty="0" smtClean="0">
                <a:solidFill>
                  <a:srgbClr val="D60093"/>
                </a:solidFill>
                <a:sym typeface="Symbol" pitchFamily="18" charset="2"/>
              </a:rPr>
              <a:t> </a:t>
            </a:r>
            <a:r>
              <a:rPr lang="en-US" sz="1800" b="1" i="1" dirty="0">
                <a:solidFill>
                  <a:srgbClr val="D60093"/>
                </a:solidFill>
                <a:sym typeface="Symbol" pitchFamily="18" charset="2"/>
              </a:rPr>
              <a:t>trigger </a:t>
            </a:r>
            <a:r>
              <a:rPr lang="en-US" sz="1800" b="1" i="1" dirty="0" smtClean="0">
                <a:solidFill>
                  <a:srgbClr val="D60093"/>
                </a:solidFill>
                <a:sym typeface="Symbol" pitchFamily="18" charset="2"/>
              </a:rPr>
              <a:t>upgrade installed </a:t>
            </a:r>
            <a:r>
              <a:rPr lang="en-US" sz="1800" b="1" i="1" dirty="0">
                <a:solidFill>
                  <a:srgbClr val="D60093"/>
                </a:solidFill>
                <a:sym typeface="Symbol" pitchFamily="18" charset="2"/>
              </a:rPr>
              <a:t>in </a:t>
            </a:r>
            <a:r>
              <a:rPr lang="en-US" sz="1800" b="1" i="1" dirty="0" smtClean="0">
                <a:solidFill>
                  <a:srgbClr val="D60093"/>
                </a:solidFill>
                <a:sym typeface="Symbol" pitchFamily="18" charset="2"/>
              </a:rPr>
              <a:t>FY10-11 enhances W </a:t>
            </a:r>
            <a:r>
              <a:rPr lang="en-US" sz="1800" b="1" i="1" dirty="0" err="1" smtClean="0">
                <a:solidFill>
                  <a:srgbClr val="D60093"/>
                </a:solidFill>
                <a:sym typeface="Symbol" pitchFamily="18" charset="2"/>
              </a:rPr>
              <a:t>prod’n</a:t>
            </a:r>
            <a:r>
              <a:rPr lang="en-US" sz="1800" b="1" i="1" dirty="0" smtClean="0">
                <a:solidFill>
                  <a:srgbClr val="D60093"/>
                </a:solidFill>
                <a:sym typeface="Symbol" pitchFamily="18" charset="2"/>
              </a:rPr>
              <a:t> triggering for spin program.</a:t>
            </a:r>
            <a:endParaRPr lang="en-US" sz="1800" b="1" i="1" dirty="0">
              <a:solidFill>
                <a:srgbClr val="D60093"/>
              </a:solidFill>
            </a:endParaRPr>
          </a:p>
        </p:txBody>
      </p:sp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4908550" y="3731284"/>
            <a:ext cx="3902075" cy="31393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0033CC"/>
                </a:solidFill>
              </a:rPr>
              <a:t> STAR Heavy Flavor Tracker receives </a:t>
            </a:r>
            <a:r>
              <a:rPr lang="en-US" sz="1800" b="1" i="1" dirty="0" smtClean="0">
                <a:solidFill>
                  <a:srgbClr val="0033CC"/>
                </a:solidFill>
              </a:rPr>
              <a:t>CD-2/3 review in 2011.  Will permit topological recon-</a:t>
            </a:r>
            <a:r>
              <a:rPr lang="en-US" sz="1800" b="1" i="1" dirty="0" err="1" smtClean="0">
                <a:solidFill>
                  <a:srgbClr val="0033CC"/>
                </a:solidFill>
              </a:rPr>
              <a:t>struction</a:t>
            </a:r>
            <a:r>
              <a:rPr lang="en-US" sz="1800" b="1" i="1" dirty="0" smtClean="0">
                <a:solidFill>
                  <a:srgbClr val="0033CC"/>
                </a:solidFill>
              </a:rPr>
              <a:t> of charmed hadrons.</a:t>
            </a:r>
            <a:endParaRPr lang="en-US" sz="1800" b="1" i="1" dirty="0">
              <a:solidFill>
                <a:srgbClr val="0033CC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800" b="1" i="1" dirty="0">
                <a:solidFill>
                  <a:srgbClr val="D60093"/>
                </a:solidFill>
              </a:rPr>
              <a:t> STAR Forward GEM </a:t>
            </a:r>
            <a:r>
              <a:rPr lang="en-US" sz="1800" b="1" i="1" dirty="0" smtClean="0">
                <a:solidFill>
                  <a:srgbClr val="D60093"/>
                </a:solidFill>
              </a:rPr>
              <a:t>Tracker to be installed for Runs 12 and 13, will enhance forward tracking, W charge sign discrimination.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 STAR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Muon</a:t>
            </a:r>
            <a:r>
              <a:rPr lang="en-US" sz="1800" b="1" i="1" dirty="0" smtClean="0">
                <a:solidFill>
                  <a:srgbClr val="0033CC"/>
                </a:solidFill>
              </a:rPr>
              <a:t> Telescope Detector (Run 14) to improve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quarkonium</a:t>
            </a:r>
            <a:endParaRPr lang="en-US" sz="1800" b="1" i="1" dirty="0">
              <a:solidFill>
                <a:srgbClr val="0033CC"/>
              </a:solidFill>
            </a:endParaRPr>
          </a:p>
        </p:txBody>
      </p:sp>
      <p:sp>
        <p:nvSpPr>
          <p:cNvPr id="24582" name="Text Box 15"/>
          <p:cNvSpPr txBox="1">
            <a:spLocks noChangeArrowheads="1"/>
          </p:cNvSpPr>
          <p:nvPr/>
        </p:nvSpPr>
        <p:spPr bwMode="auto">
          <a:xfrm>
            <a:off x="7175500" y="3073400"/>
            <a:ext cx="1917700" cy="336550"/>
          </a:xfrm>
          <a:prstGeom prst="rect">
            <a:avLst/>
          </a:prstGeom>
          <a:solidFill>
            <a:srgbClr val="FDE08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</a:rPr>
              <a:t>Install for Run 11</a:t>
            </a:r>
          </a:p>
        </p:txBody>
      </p:sp>
      <p:sp>
        <p:nvSpPr>
          <p:cNvPr id="24583" name="Text Box 16"/>
          <p:cNvSpPr txBox="1">
            <a:spLocks noChangeArrowheads="1"/>
          </p:cNvSpPr>
          <p:nvPr/>
        </p:nvSpPr>
        <p:spPr bwMode="auto">
          <a:xfrm>
            <a:off x="2705100" y="3060700"/>
            <a:ext cx="1892300" cy="336550"/>
          </a:xfrm>
          <a:prstGeom prst="rect">
            <a:avLst/>
          </a:prstGeom>
          <a:solidFill>
            <a:srgbClr val="FDE08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CC"/>
                </a:solidFill>
              </a:rPr>
              <a:t>Install for Run 12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3788" y="3580197"/>
            <a:ext cx="4703763" cy="3213100"/>
            <a:chOff x="53788" y="3580197"/>
            <a:chExt cx="4703763" cy="3213100"/>
          </a:xfrm>
        </p:grpSpPr>
        <p:grpSp>
          <p:nvGrpSpPr>
            <p:cNvPr id="5" name="Group 4"/>
            <p:cNvGrpSpPr/>
            <p:nvPr/>
          </p:nvGrpSpPr>
          <p:grpSpPr>
            <a:xfrm>
              <a:off x="53788" y="3580197"/>
              <a:ext cx="4703763" cy="3213100"/>
              <a:chOff x="0" y="3644900"/>
              <a:chExt cx="4703763" cy="321310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0" y="3644900"/>
                <a:ext cx="4703763" cy="3213100"/>
                <a:chOff x="0" y="3644900"/>
                <a:chExt cx="4703763" cy="3213100"/>
              </a:xfrm>
            </p:grpSpPr>
            <p:pic>
              <p:nvPicPr>
                <p:cNvPr id="24584" name="Picture 2" descr="C:\Users\ECAnderssen_local\Desktop\Figures Integration\STAR HALL 3D_Zoom_1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lum bright="10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12700" y="3797300"/>
                  <a:ext cx="4691063" cy="304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4585" name="Oval 4"/>
                <p:cNvSpPr>
                  <a:spLocks noChangeArrowheads="1"/>
                </p:cNvSpPr>
                <p:nvPr/>
              </p:nvSpPr>
              <p:spPr bwMode="auto">
                <a:xfrm>
                  <a:off x="12700" y="3863975"/>
                  <a:ext cx="2027238" cy="1212850"/>
                </a:xfrm>
                <a:prstGeom prst="ellipse">
                  <a:avLst/>
                </a:prstGeom>
                <a:blipFill dpi="0" rotWithShape="1">
                  <a:blip r:embed="rId7" cstate="print"/>
                  <a:srcRect/>
                  <a:stretch>
                    <a:fillRect/>
                  </a:stretch>
                </a:blipFill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457200" eaLnBrk="1" hangingPunct="1"/>
                  <a:endParaRPr lang="en-US" altLang="zh-CN" sz="1800">
                    <a:ea typeface="黑体"/>
                    <a:cs typeface="黑体"/>
                  </a:endParaRPr>
                </a:p>
              </p:txBody>
            </p:sp>
            <p:sp>
              <p:nvSpPr>
                <p:cNvPr id="24586" name="Oval 5"/>
                <p:cNvSpPr>
                  <a:spLocks noChangeArrowheads="1"/>
                </p:cNvSpPr>
                <p:nvPr/>
              </p:nvSpPr>
              <p:spPr bwMode="auto">
                <a:xfrm>
                  <a:off x="1804988" y="4945063"/>
                  <a:ext cx="841375" cy="485775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defTabSz="457200" eaLnBrk="1" hangingPunct="1"/>
                  <a:endParaRPr lang="en-US" altLang="zh-CN" sz="1800">
                    <a:ea typeface="黑体"/>
                    <a:cs typeface="黑体"/>
                  </a:endParaRPr>
                </a:p>
              </p:txBody>
            </p:sp>
            <p:cxnSp>
              <p:nvCxnSpPr>
                <p:cNvPr id="24587" name="Straight Arrow Connector 7"/>
                <p:cNvCxnSpPr>
                  <a:cxnSpLocks noChangeShapeType="1"/>
                  <a:stCxn id="24585" idx="4"/>
                </p:cNvCxnSpPr>
                <p:nvPr/>
              </p:nvCxnSpPr>
              <p:spPr bwMode="auto">
                <a:xfrm rot="16200000" flipH="1">
                  <a:off x="1323181" y="4793457"/>
                  <a:ext cx="187325" cy="779462"/>
                </a:xfrm>
                <a:prstGeom prst="straightConnector1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588" name="Straight Arrow Connector 13"/>
                <p:cNvCxnSpPr>
                  <a:cxnSpLocks noChangeShapeType="1"/>
                  <a:endCxn id="24586" idx="7"/>
                </p:cNvCxnSpPr>
                <p:nvPr/>
              </p:nvCxnSpPr>
              <p:spPr bwMode="auto">
                <a:xfrm rot="16200000" flipH="1">
                  <a:off x="1846263" y="4340225"/>
                  <a:ext cx="781050" cy="571500"/>
                </a:xfrm>
                <a:prstGeom prst="straightConnector1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sp>
              <p:nvSpPr>
                <p:cNvPr id="20" name="Rounded Rectangle 19"/>
                <p:cNvSpPr>
                  <a:spLocks noChangeArrowheads="1"/>
                </p:cNvSpPr>
                <p:nvPr/>
              </p:nvSpPr>
              <p:spPr bwMode="auto">
                <a:xfrm>
                  <a:off x="0" y="5613400"/>
                  <a:ext cx="2601913" cy="1244600"/>
                </a:xfrm>
                <a:prstGeom prst="roundRect">
                  <a:avLst>
                    <a:gd name="adj" fmla="val 12282"/>
                  </a:avLst>
                </a:prstGeom>
                <a:solidFill>
                  <a:srgbClr val="CC99FF"/>
                </a:solidFill>
                <a:ln w="9525" algn="ctr">
                  <a:solidFill>
                    <a:srgbClr val="CC99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lIns="0" rIns="0" anchor="ctr"/>
                <a:lstStyle/>
                <a:p>
                  <a:pPr marL="342900" indent="-342900" defTabSz="457200" eaLnBrk="1" hangingPunct="1">
                    <a:buFontTx/>
                    <a:buAutoNum type="arabicParenR"/>
                    <a:defRPr/>
                  </a:pPr>
                  <a:r>
                    <a:rPr lang="en-US" sz="1400" dirty="0">
                      <a:solidFill>
                        <a:srgbClr val="FFFFFF"/>
                      </a:solidFill>
                    </a:rPr>
                    <a:t>Identify heavy flavor </a:t>
                  </a:r>
                  <a:r>
                    <a:rPr lang="en-US" sz="1400" dirty="0" err="1">
                      <a:solidFill>
                        <a:srgbClr val="FFFFFF"/>
                      </a:solidFill>
                    </a:rPr>
                    <a:t>hadron</a:t>
                  </a:r>
                  <a:r>
                    <a:rPr lang="en-US" sz="1400" dirty="0">
                      <a:solidFill>
                        <a:srgbClr val="FFFFFF"/>
                      </a:solidFill>
                    </a:rPr>
                    <a:t> directly</a:t>
                  </a:r>
                </a:p>
                <a:p>
                  <a:pPr marL="342900" indent="-342900" defTabSz="457200" eaLnBrk="1" hangingPunct="1">
                    <a:buFontTx/>
                    <a:buAutoNum type="arabicParenR"/>
                    <a:defRPr/>
                  </a:pPr>
                  <a:r>
                    <a:rPr lang="en-US" sz="1400" dirty="0">
                      <a:solidFill>
                        <a:srgbClr val="FFFFFF"/>
                      </a:solidFill>
                    </a:rPr>
                    <a:t>Precision measurement HF </a:t>
                  </a:r>
                  <a:r>
                    <a:rPr lang="en-US" sz="1400" dirty="0" err="1">
                      <a:solidFill>
                        <a:srgbClr val="FFFFFF"/>
                      </a:solidFill>
                    </a:rPr>
                    <a:t>hadron</a:t>
                  </a:r>
                  <a:r>
                    <a:rPr lang="en-US" sz="1400" dirty="0">
                      <a:solidFill>
                        <a:srgbClr val="FFFFFF"/>
                      </a:solidFill>
                    </a:rPr>
                    <a:t> energy loss and collectivity </a:t>
                  </a:r>
                </a:p>
                <a:p>
                  <a:pPr marL="342900" indent="-342900" defTabSz="457200" eaLnBrk="1" hangingPunct="1">
                    <a:buFontTx/>
                    <a:buAutoNum type="arabicParenR"/>
                    <a:defRPr/>
                  </a:pPr>
                  <a:r>
                    <a:rPr lang="en-US" sz="1400" dirty="0">
                      <a:solidFill>
                        <a:srgbClr val="FFFFFF"/>
                      </a:solidFill>
                    </a:rPr>
                    <a:t>Ready for </a:t>
                  </a:r>
                  <a:r>
                    <a:rPr lang="en-US" sz="1400" b="1" dirty="0"/>
                    <a:t>Run </a:t>
                  </a:r>
                  <a:r>
                    <a:rPr lang="en-US" sz="1400" b="1" dirty="0" smtClean="0"/>
                    <a:t>14-15</a:t>
                  </a:r>
                  <a:endParaRPr lang="en-US" sz="1400" b="1" dirty="0"/>
                </a:p>
              </p:txBody>
            </p:sp>
            <p:sp>
              <p:nvSpPr>
                <p:cNvPr id="24596" name="TextBox 86"/>
                <p:cNvSpPr>
                  <a:spLocks noChangeArrowheads="1"/>
                </p:cNvSpPr>
                <p:nvPr/>
              </p:nvSpPr>
              <p:spPr bwMode="auto">
                <a:xfrm>
                  <a:off x="182563" y="5249863"/>
                  <a:ext cx="1049337" cy="3508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AB5E4"/>
                    </a:gs>
                    <a:gs pos="50000">
                      <a:srgbClr val="C2D1ED"/>
                    </a:gs>
                    <a:gs pos="100000">
                      <a:srgbClr val="E1E8F5"/>
                    </a:gs>
                  </a:gsLst>
                  <a:lin ang="540000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anchor="ctr" anchorCtr="1"/>
                <a:lstStyle/>
                <a:p>
                  <a:pPr algn="ctr"/>
                  <a:r>
                    <a:rPr lang="en-US" sz="1800">
                      <a:solidFill>
                        <a:srgbClr val="000000"/>
                      </a:solidFill>
                      <a:ea typeface="宋体" charset="-122"/>
                    </a:rPr>
                    <a:t>HFT</a:t>
                  </a:r>
                  <a:endParaRPr lang="en-US"/>
                </a:p>
              </p:txBody>
            </p:sp>
            <p:sp>
              <p:nvSpPr>
                <p:cNvPr id="35" name="Rounded Rectangle 34"/>
                <p:cNvSpPr>
                  <a:spLocks noChangeArrowheads="1"/>
                </p:cNvSpPr>
                <p:nvPr/>
              </p:nvSpPr>
              <p:spPr bwMode="auto">
                <a:xfrm>
                  <a:off x="2809875" y="3644900"/>
                  <a:ext cx="1889125" cy="555625"/>
                </a:xfrm>
                <a:prstGeom prst="roundRect">
                  <a:avLst>
                    <a:gd name="adj" fmla="val 12282"/>
                  </a:avLst>
                </a:prstGeom>
                <a:solidFill>
                  <a:srgbClr val="CC99FF"/>
                </a:solidFill>
                <a:ln w="9525" algn="ctr">
                  <a:solidFill>
                    <a:srgbClr val="CC99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lIns="0" tIns="0" rIns="0" bIns="0" anchor="ctr"/>
                <a:lstStyle/>
                <a:p>
                  <a:pPr marL="342900" indent="-342900" defTabSz="457200" eaLnBrk="1" hangingPunct="1">
                    <a:buFontTx/>
                    <a:buAutoNum type="arabicParenR"/>
                    <a:defRPr/>
                  </a:pPr>
                  <a:r>
                    <a:rPr lang="en-US" sz="1400">
                      <a:solidFill>
                        <a:srgbClr val="FFFFFF"/>
                      </a:solidFill>
                    </a:rPr>
                    <a:t>A</a:t>
                  </a:r>
                  <a:r>
                    <a:rPr lang="en-US" sz="1400" baseline="-25000">
                      <a:solidFill>
                        <a:srgbClr val="FFFFFF"/>
                      </a:solidFill>
                    </a:rPr>
                    <a:t>L</a:t>
                  </a:r>
                  <a:r>
                    <a:rPr lang="en-US" sz="1400">
                      <a:solidFill>
                        <a:srgbClr val="FFFFFF"/>
                      </a:solidFill>
                    </a:rPr>
                    <a:t> for W</a:t>
                  </a:r>
                  <a:r>
                    <a:rPr lang="en-US" sz="1400" baseline="30000">
                      <a:solidFill>
                        <a:srgbClr val="FFFFFF"/>
                      </a:solidFill>
                    </a:rPr>
                    <a:t>±</a:t>
                  </a:r>
                  <a:r>
                    <a:rPr lang="en-US" sz="1400">
                      <a:solidFill>
                        <a:srgbClr val="FFFFFF"/>
                      </a:solidFill>
                    </a:rPr>
                    <a:t> </a:t>
                  </a:r>
                </a:p>
                <a:p>
                  <a:pPr marL="342900" indent="-342900" defTabSz="457200" eaLnBrk="1" hangingPunct="1">
                    <a:buFontTx/>
                    <a:buAutoNum type="arabicParenR"/>
                    <a:defRPr/>
                  </a:pPr>
                  <a:r>
                    <a:rPr lang="en-US" sz="1400">
                      <a:solidFill>
                        <a:srgbClr val="FFFFFF"/>
                      </a:solidFill>
                    </a:rPr>
                    <a:t>Ready for </a:t>
                  </a:r>
                  <a:r>
                    <a:rPr lang="en-US" sz="1400" b="1"/>
                    <a:t>Run 12</a:t>
                  </a:r>
                </a:p>
              </p:txBody>
            </p:sp>
            <p:sp>
              <p:nvSpPr>
                <p:cNvPr id="24598" name="TextBox 79"/>
                <p:cNvSpPr txBox="1">
                  <a:spLocks noChangeArrowheads="1"/>
                </p:cNvSpPr>
                <p:nvPr/>
              </p:nvSpPr>
              <p:spPr bwMode="auto">
                <a:xfrm>
                  <a:off x="1565275" y="4024313"/>
                  <a:ext cx="550863" cy="730250"/>
                </a:xfrm>
                <a:prstGeom prst="rect">
                  <a:avLst/>
                </a:prstGeom>
                <a:solidFill>
                  <a:srgbClr val="FFFFFF">
                    <a:alpha val="58823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defTabSz="457200" eaLnBrk="1" hangingPunct="1"/>
                  <a:r>
                    <a:rPr lang="en-US" sz="1400" b="1">
                      <a:solidFill>
                        <a:srgbClr val="000000"/>
                      </a:solidFill>
                      <a:ea typeface="宋体" charset="-122"/>
                    </a:rPr>
                    <a:t>SSD</a:t>
                  </a:r>
                </a:p>
                <a:p>
                  <a:pPr defTabSz="457200" eaLnBrk="1" hangingPunct="1"/>
                  <a:r>
                    <a:rPr lang="en-US" sz="1400" b="1">
                      <a:solidFill>
                        <a:srgbClr val="000000"/>
                      </a:solidFill>
                      <a:ea typeface="宋体" charset="-122"/>
                    </a:rPr>
                    <a:t>IST</a:t>
                  </a:r>
                </a:p>
                <a:p>
                  <a:pPr defTabSz="457200" eaLnBrk="1" hangingPunct="1"/>
                  <a:r>
                    <a:rPr lang="en-US" sz="1400" b="1">
                      <a:solidFill>
                        <a:srgbClr val="000000"/>
                      </a:solidFill>
                      <a:ea typeface="宋体" charset="-122"/>
                    </a:rPr>
                    <a:t>PXL</a:t>
                  </a:r>
                </a:p>
              </p:txBody>
            </p:sp>
          </p:grpSp>
          <p:cxnSp>
            <p:nvCxnSpPr>
              <p:cNvPr id="26" name="Straight Connector 25"/>
              <p:cNvCxnSpPr>
                <a:stCxn id="24" idx="4"/>
              </p:cNvCxnSpPr>
              <p:nvPr/>
            </p:nvCxnSpPr>
            <p:spPr>
              <a:xfrm rot="5400000">
                <a:off x="2471738" y="4668838"/>
                <a:ext cx="1022350" cy="50165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2667000" y="4225925"/>
                <a:ext cx="1049338" cy="350838"/>
              </a:xfrm>
              <a:prstGeom prst="ellipse">
                <a:avLst/>
              </a:prstGeom>
              <a:gradFill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p:spPr>
            <p:txBody>
              <a:bodyPr anchor="ctr" anchorCtr="1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1" kern="0" dirty="0">
                    <a:solidFill>
                      <a:sysClr val="windowText" lastClr="000000"/>
                    </a:solidFill>
                    <a:ea typeface="宋体" pitchFamily="2" charset="-122"/>
                  </a:rPr>
                  <a:t>FGT</a:t>
                </a:r>
              </a:p>
            </p:txBody>
          </p:sp>
        </p:grpSp>
        <p:cxnSp>
          <p:nvCxnSpPr>
            <p:cNvPr id="33" name="Straight Connector 32"/>
            <p:cNvCxnSpPr>
              <a:stCxn id="24596" idx="0"/>
            </p:cNvCxnSpPr>
            <p:nvPr/>
          </p:nvCxnSpPr>
          <p:spPr>
            <a:xfrm rot="5400000" flipH="1" flipV="1">
              <a:off x="1673038" y="4748597"/>
              <a:ext cx="149225" cy="10509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390525" y="15875"/>
            <a:ext cx="8382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b="1" i="1" dirty="0" smtClean="0">
                <a:solidFill>
                  <a:srgbClr val="042B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Suite of Ongoing </a:t>
            </a:r>
            <a:r>
              <a:rPr lang="en-US" b="1" i="1" dirty="0" smtClean="0">
                <a:solidFill>
                  <a:srgbClr val="042B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6" charset="-128"/>
                <a:cs typeface="+mn-cs"/>
              </a:rPr>
              <a:t>Detector Upgrades</a:t>
            </a:r>
            <a:endParaRPr lang="en-US" b="1" i="1" dirty="0">
              <a:solidFill>
                <a:srgbClr val="042B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ＭＳ Ｐゴシック" pitchFamily="36" charset="-128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37"/>
          <p:cNvGrpSpPr>
            <a:grpSpLocks/>
          </p:cNvGrpSpPr>
          <p:nvPr/>
        </p:nvGrpSpPr>
        <p:grpSpPr bwMode="auto">
          <a:xfrm>
            <a:off x="0" y="254000"/>
            <a:ext cx="9161463" cy="6858000"/>
            <a:chOff x="-16967" y="-673100"/>
            <a:chExt cx="9179163" cy="7187983"/>
          </a:xfrm>
        </p:grpSpPr>
        <p:grpSp>
          <p:nvGrpSpPr>
            <p:cNvPr id="27655" name="Group 38"/>
            <p:cNvGrpSpPr>
              <a:grpSpLocks/>
            </p:cNvGrpSpPr>
            <p:nvPr/>
          </p:nvGrpSpPr>
          <p:grpSpPr bwMode="auto">
            <a:xfrm>
              <a:off x="-16967" y="-548859"/>
              <a:ext cx="9179163" cy="7063742"/>
              <a:chOff x="-16967" y="-548859"/>
              <a:chExt cx="9179163" cy="7063742"/>
            </a:xfrm>
          </p:grpSpPr>
          <p:sp>
            <p:nvSpPr>
              <p:cNvPr id="27657" name="Rectangle 31"/>
              <p:cNvSpPr>
                <a:spLocks noChangeArrowheads="1"/>
              </p:cNvSpPr>
              <p:nvPr/>
            </p:nvSpPr>
            <p:spPr bwMode="auto">
              <a:xfrm>
                <a:off x="-16967" y="-548859"/>
                <a:ext cx="9179163" cy="706374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pic>
            <p:nvPicPr>
              <p:cNvPr id="27658" name="Picture 65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167" t="32835" r="8333" b="23386"/>
              <a:stretch>
                <a:fillRect/>
              </a:stretch>
            </p:blipFill>
            <p:spPr bwMode="auto">
              <a:xfrm>
                <a:off x="0" y="1752600"/>
                <a:ext cx="3200400" cy="152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659" name="Picture 3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14625" y="2808288"/>
                <a:ext cx="614363" cy="1903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43" descr="WMAP_comb_rbcol_scaled.png"/>
              <p:cNvPicPr>
                <a:picLocks noChangeAspect="1"/>
              </p:cNvPicPr>
              <p:nvPr/>
            </p:nvPicPr>
            <p:blipFill>
              <a:blip r:embed="rId5"/>
              <a:srcRect l="68817" t="66185" r="8346" b="3032"/>
              <a:stretch>
                <a:fillRect/>
              </a:stretch>
            </p:blipFill>
            <p:spPr>
              <a:xfrm>
                <a:off x="5705776" y="1878610"/>
                <a:ext cx="795742" cy="3683990"/>
              </a:xfrm>
              <a:prstGeom prst="ellipse">
                <a:avLst/>
              </a:prstGeom>
              <a:noFill/>
              <a:ln w="222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pic>
            <p:nvPicPr>
              <p:cNvPr id="27661" name="Picture 1037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118350" y="1198563"/>
                <a:ext cx="1204913" cy="4921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62" name="Oval 1043"/>
              <p:cNvSpPr>
                <a:spLocks noChangeArrowheads="1"/>
              </p:cNvSpPr>
              <p:nvPr/>
            </p:nvSpPr>
            <p:spPr bwMode="auto">
              <a:xfrm rot="5400000">
                <a:off x="5230019" y="3093244"/>
                <a:ext cx="4976812" cy="125095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7663" name="Rectangle 1055"/>
              <p:cNvSpPr>
                <a:spLocks noChangeArrowheads="1"/>
              </p:cNvSpPr>
              <p:nvPr/>
            </p:nvSpPr>
            <p:spPr bwMode="auto">
              <a:xfrm>
                <a:off x="3306535" y="3515406"/>
                <a:ext cx="1106488" cy="554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  <a:latin typeface="Calibri" pitchFamily="34" charset="0"/>
                  </a:rPr>
                  <a:t>QGP phase</a:t>
                </a:r>
              </a:p>
              <a:p>
                <a:r>
                  <a:rPr lang="en-US" sz="1000">
                    <a:solidFill>
                      <a:schemeClr val="bg1"/>
                    </a:solidFill>
                    <a:latin typeface="Calibri" pitchFamily="34" charset="0"/>
                  </a:rPr>
                  <a:t>quark and gluon degrees of freedom</a:t>
                </a:r>
                <a:endParaRPr lang="en-US" sz="12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27664" name="Rectangle 1057"/>
              <p:cNvSpPr>
                <a:spLocks noChangeArrowheads="1"/>
              </p:cNvSpPr>
              <p:nvPr/>
            </p:nvSpPr>
            <p:spPr bwMode="auto">
              <a:xfrm>
                <a:off x="4325938" y="1371600"/>
                <a:ext cx="1160462" cy="41592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Euphemia UCAS"/>
                  </a:rPr>
                  <a:t>QGP Phase Boundary</a:t>
                </a:r>
                <a:endParaRPr lang="en-US" sz="900">
                  <a:solidFill>
                    <a:schemeClr val="bg1"/>
                  </a:solidFill>
                  <a:latin typeface="Euphemia UCAS"/>
                </a:endParaRPr>
              </a:p>
            </p:txBody>
          </p:sp>
          <p:sp>
            <p:nvSpPr>
              <p:cNvPr id="27665" name="Rectangle 1058"/>
              <p:cNvSpPr>
                <a:spLocks noChangeArrowheads="1"/>
              </p:cNvSpPr>
              <p:nvPr/>
            </p:nvSpPr>
            <p:spPr bwMode="auto">
              <a:xfrm>
                <a:off x="5543550" y="866775"/>
                <a:ext cx="1009650" cy="369888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Euphemia UCAS"/>
                  </a:rPr>
                  <a:t>kinetic</a:t>
                </a:r>
              </a:p>
              <a:p>
                <a:r>
                  <a:rPr lang="en-US" sz="1200">
                    <a:solidFill>
                      <a:schemeClr val="bg1"/>
                    </a:solidFill>
                    <a:latin typeface="Euphemia UCAS"/>
                  </a:rPr>
                  <a:t>freeze-out</a:t>
                </a:r>
                <a:endParaRPr lang="en-US" sz="1000">
                  <a:solidFill>
                    <a:schemeClr val="bg1"/>
                  </a:solidFill>
                  <a:latin typeface="Euphemia UCAS"/>
                </a:endParaRPr>
              </a:p>
            </p:txBody>
          </p:sp>
          <p:sp>
            <p:nvSpPr>
              <p:cNvPr id="27666" name="Rectangle 1059"/>
              <p:cNvSpPr>
                <a:spLocks noChangeArrowheads="1"/>
              </p:cNvSpPr>
              <p:nvPr/>
            </p:nvSpPr>
            <p:spPr bwMode="auto">
              <a:xfrm>
                <a:off x="2057400" y="1736725"/>
                <a:ext cx="1639888" cy="49212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  <a:latin typeface="Euphemia UCAS"/>
                  </a:rPr>
                  <a:t>lumpy initial energy density</a:t>
                </a:r>
              </a:p>
            </p:txBody>
          </p:sp>
          <p:sp>
            <p:nvSpPr>
              <p:cNvPr id="27667" name="Line 1060"/>
              <p:cNvSpPr>
                <a:spLocks noChangeShapeType="1"/>
              </p:cNvSpPr>
              <p:nvPr/>
            </p:nvSpPr>
            <p:spPr bwMode="auto">
              <a:xfrm>
                <a:off x="2874963" y="2368550"/>
                <a:ext cx="127000" cy="88265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668" name="Group 49"/>
              <p:cNvGrpSpPr>
                <a:grpSpLocks/>
              </p:cNvGrpSpPr>
              <p:nvPr/>
            </p:nvGrpSpPr>
            <p:grpSpPr bwMode="auto">
              <a:xfrm>
                <a:off x="4530725" y="1798638"/>
                <a:ext cx="633413" cy="3332162"/>
                <a:chOff x="4724400" y="2025650"/>
                <a:chExt cx="546100" cy="2482850"/>
              </a:xfrm>
            </p:grpSpPr>
            <p:sp>
              <p:nvSpPr>
                <p:cNvPr id="27685" name="Oval 1041"/>
                <p:cNvSpPr>
                  <a:spLocks noChangeArrowheads="1"/>
                </p:cNvSpPr>
                <p:nvPr/>
              </p:nvSpPr>
              <p:spPr bwMode="auto">
                <a:xfrm rot="5400000">
                  <a:off x="3928269" y="3166269"/>
                  <a:ext cx="2143125" cy="5413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00">
                        <a:alpha val="35001"/>
                      </a:srgbClr>
                    </a:gs>
                    <a:gs pos="10001">
                      <a:srgbClr val="FF0000">
                        <a:alpha val="35001"/>
                      </a:srgbClr>
                    </a:gs>
                    <a:gs pos="35001">
                      <a:srgbClr val="BA0066">
                        <a:alpha val="35001"/>
                      </a:srgbClr>
                    </a:gs>
                    <a:gs pos="70000">
                      <a:srgbClr val="66008F">
                        <a:alpha val="35001"/>
                      </a:srgbClr>
                    </a:gs>
                    <a:gs pos="100000">
                      <a:srgbClr val="000082">
                        <a:alpha val="35001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pic>
              <p:nvPicPr>
                <p:cNvPr id="27686" name="Picture 1044" descr="Picture 3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5400000">
                  <a:off x="3962400" y="3154363"/>
                  <a:ext cx="2066925" cy="542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687" name="Line 1062"/>
                <p:cNvSpPr>
                  <a:spLocks noChangeShapeType="1"/>
                </p:cNvSpPr>
                <p:nvPr/>
              </p:nvSpPr>
              <p:spPr bwMode="auto">
                <a:xfrm>
                  <a:off x="4926013" y="2025650"/>
                  <a:ext cx="71437" cy="519113"/>
                </a:xfrm>
                <a:prstGeom prst="line">
                  <a:avLst/>
                </a:prstGeom>
                <a:no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669" name="Line 1063"/>
              <p:cNvSpPr>
                <a:spLocks noChangeShapeType="1"/>
              </p:cNvSpPr>
              <p:nvPr/>
            </p:nvSpPr>
            <p:spPr bwMode="auto">
              <a:xfrm>
                <a:off x="6048375" y="1398588"/>
                <a:ext cx="0" cy="617537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7670" name="Picture 47" descr="acoustic_horizon.pdf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l="12689" t="10001" r="8424" b="53333"/>
              <a:stretch>
                <a:fillRect/>
              </a:stretch>
            </p:blipFill>
            <p:spPr bwMode="auto">
              <a:xfrm>
                <a:off x="3048000" y="1192213"/>
                <a:ext cx="4597400" cy="1812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671" name="Picture 48" descr="acoustic_horizon.pdf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l="12689" t="53333" r="8424" b="10001"/>
              <a:stretch>
                <a:fillRect/>
              </a:stretch>
            </p:blipFill>
            <p:spPr bwMode="auto">
              <a:xfrm>
                <a:off x="3041650" y="4435475"/>
                <a:ext cx="4598988" cy="1812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672" name="Picture 50" descr="acoustic_horizon.pdf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l="12689" t="53333" r="8424" b="10001"/>
              <a:stretch>
                <a:fillRect/>
              </a:stretch>
            </p:blipFill>
            <p:spPr bwMode="auto">
              <a:xfrm>
                <a:off x="2865438" y="3962400"/>
                <a:ext cx="4332287" cy="971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673" name="Picture 51" descr="acoustic_horizon.pdf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l="8424" t="53333" r="12689" b="10001"/>
              <a:stretch>
                <a:fillRect/>
              </a:stretch>
            </p:blipFill>
            <p:spPr bwMode="auto">
              <a:xfrm>
                <a:off x="2849563" y="2459038"/>
                <a:ext cx="4332287" cy="973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7674" name="Straight Connector 54"/>
              <p:cNvCxnSpPr>
                <a:cxnSpLocks noChangeShapeType="1"/>
                <a:stCxn id="27662" idx="4"/>
              </p:cNvCxnSpPr>
              <p:nvPr/>
            </p:nvCxnSpPr>
            <p:spPr bwMode="auto">
              <a:xfrm rot="10800000" flipV="1">
                <a:off x="2819400" y="3719513"/>
                <a:ext cx="4273550" cy="39687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</p:cxnSp>
          <p:sp>
            <p:nvSpPr>
              <p:cNvPr id="27675" name="Oval 49"/>
              <p:cNvSpPr>
                <a:spLocks noChangeArrowheads="1"/>
              </p:cNvSpPr>
              <p:nvPr/>
            </p:nvSpPr>
            <p:spPr bwMode="auto">
              <a:xfrm>
                <a:off x="1066800" y="2133600"/>
                <a:ext cx="762000" cy="762000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grpSp>
            <p:nvGrpSpPr>
              <p:cNvPr id="27676" name="Group 70"/>
              <p:cNvGrpSpPr>
                <a:grpSpLocks/>
              </p:cNvGrpSpPr>
              <p:nvPr/>
            </p:nvGrpSpPr>
            <p:grpSpPr bwMode="auto">
              <a:xfrm flipH="1">
                <a:off x="6781800" y="5818188"/>
                <a:ext cx="152400" cy="152400"/>
                <a:chOff x="4800600" y="6553200"/>
                <a:chExt cx="152400" cy="152400"/>
              </a:xfrm>
            </p:grpSpPr>
            <p:cxnSp>
              <p:nvCxnSpPr>
                <p:cNvPr id="27683" name="Straight Connector 6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762500" y="6591300"/>
                  <a:ext cx="152400" cy="7620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684" name="Straight Connector 6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838700" y="6591300"/>
                  <a:ext cx="152400" cy="7620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7677" name="Group 80"/>
              <p:cNvGrpSpPr>
                <a:grpSpLocks/>
              </p:cNvGrpSpPr>
              <p:nvPr/>
            </p:nvGrpSpPr>
            <p:grpSpPr bwMode="auto">
              <a:xfrm>
                <a:off x="6759575" y="1484313"/>
                <a:ext cx="152400" cy="152400"/>
                <a:chOff x="4800600" y="6553200"/>
                <a:chExt cx="152400" cy="152400"/>
              </a:xfrm>
            </p:grpSpPr>
            <p:cxnSp>
              <p:nvCxnSpPr>
                <p:cNvPr id="27681" name="Straight Connector 8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762500" y="6591300"/>
                  <a:ext cx="152400" cy="7620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682" name="Straight Connector 8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838700" y="6591300"/>
                  <a:ext cx="152400" cy="7620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62" name="Arc 61"/>
              <p:cNvSpPr/>
              <p:nvPr/>
            </p:nvSpPr>
            <p:spPr bwMode="auto">
              <a:xfrm rot="15286803" flipH="1">
                <a:off x="650510" y="455476"/>
                <a:ext cx="4429261" cy="3629674"/>
              </a:xfrm>
              <a:prstGeom prst="arc">
                <a:avLst>
                  <a:gd name="adj1" fmla="val 16200000"/>
                  <a:gd name="adj2" fmla="val 20806739"/>
                </a:avLst>
              </a:prstGeom>
              <a:noFill/>
              <a:ln w="158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Arial" pitchFamily="-65" charset="0"/>
                  <a:ea typeface="ＭＳ Ｐゴシック" pitchFamily="-65" charset="-128"/>
                </a:endParaRPr>
              </a:p>
            </p:txBody>
          </p:sp>
          <p:sp>
            <p:nvSpPr>
              <p:cNvPr id="63" name="Arc 62"/>
              <p:cNvSpPr/>
              <p:nvPr/>
            </p:nvSpPr>
            <p:spPr bwMode="auto">
              <a:xfrm rot="15286803" flipH="1">
                <a:off x="1108247" y="404902"/>
                <a:ext cx="2965043" cy="2193392"/>
              </a:xfrm>
              <a:prstGeom prst="arc">
                <a:avLst>
                  <a:gd name="adj1" fmla="val 17808741"/>
                  <a:gd name="adj2" fmla="val 0"/>
                </a:avLst>
              </a:prstGeom>
              <a:noFill/>
              <a:ln w="158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Arial" pitchFamily="-65" charset="0"/>
                  <a:ea typeface="ＭＳ Ｐゴシック" pitchFamily="-65" charset="-128"/>
                </a:endParaRPr>
              </a:p>
            </p:txBody>
          </p:sp>
          <p:sp>
            <p:nvSpPr>
              <p:cNvPr id="27680" name="Rectangle 1066"/>
              <p:cNvSpPr>
                <a:spLocks noChangeArrowheads="1"/>
              </p:cNvSpPr>
              <p:nvPr/>
            </p:nvSpPr>
            <p:spPr bwMode="auto">
              <a:xfrm>
                <a:off x="6691313" y="323850"/>
                <a:ext cx="1766887" cy="647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 sz="1200">
                    <a:solidFill>
                      <a:schemeClr val="bg1"/>
                    </a:solidFill>
                    <a:latin typeface="Euphemia UCAS"/>
                  </a:rPr>
                  <a:t> distributions and correlations of produced particles</a:t>
                </a:r>
                <a:endParaRPr lang="en-US" sz="1600">
                  <a:solidFill>
                    <a:schemeClr val="bg1"/>
                  </a:solidFill>
                  <a:latin typeface="Euphemia UCAS"/>
                </a:endParaRPr>
              </a:p>
            </p:txBody>
          </p:sp>
        </p:grpSp>
        <p:sp>
          <p:nvSpPr>
            <p:cNvPr id="40" name="Arc 39"/>
            <p:cNvSpPr/>
            <p:nvPr/>
          </p:nvSpPr>
          <p:spPr bwMode="auto">
            <a:xfrm rot="15286803" flipH="1">
              <a:off x="543465" y="-315774"/>
              <a:ext cx="4450893" cy="3736242"/>
            </a:xfrm>
            <a:prstGeom prst="arc">
              <a:avLst>
                <a:gd name="adj1" fmla="val 16872475"/>
                <a:gd name="adj2" fmla="val 20806739"/>
              </a:avLst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sp>
        <p:nvSpPr>
          <p:cNvPr id="27650" name="TextBox 35"/>
          <p:cNvSpPr txBox="1">
            <a:spLocks noChangeArrowheads="1"/>
          </p:cNvSpPr>
          <p:nvPr/>
        </p:nvSpPr>
        <p:spPr bwMode="auto">
          <a:xfrm>
            <a:off x="3175" y="0"/>
            <a:ext cx="9156700" cy="523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RHIC Has Pioneered Lab Study of Condensed QCD Matter</a:t>
            </a:r>
          </a:p>
        </p:txBody>
      </p:sp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xfrm>
            <a:off x="3175" y="5668963"/>
            <a:ext cx="4132263" cy="385762"/>
          </a:xfrm>
        </p:spPr>
        <p:txBody>
          <a:bodyPr/>
          <a:lstStyle/>
          <a:p>
            <a:pPr algn="l"/>
            <a:r>
              <a:rPr lang="en-US" sz="2000" b="1" smtClean="0">
                <a:solidFill>
                  <a:schemeClr val="bg1"/>
                </a:solidFill>
                <a:latin typeface="Arial" charset="0"/>
                <a:cs typeface="Arial" charset="0"/>
              </a:rPr>
              <a:t>Expansion of the little bang:</a:t>
            </a:r>
            <a:endParaRPr lang="en-US" sz="2000" b="1" smtClean="0"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8" y="5989638"/>
            <a:ext cx="60213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graphic from Paul Sorensen to illustrate parallels between evolution of the “mini-universe” created in each RHIC collision and evolution of the real universe.</a:t>
            </a:r>
            <a:endParaRPr lang="en-US" sz="18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25" y="471488"/>
            <a:ext cx="8524875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Challenges: 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i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How to pump/probe matter that lives ~10</a:t>
            </a:r>
            <a:r>
              <a:rPr lang="en-US" sz="2000" i="1" baseline="36000" dirty="0">
                <a:solidFill>
                  <a:srgbClr val="FF66FF"/>
                </a:solidFill>
                <a:latin typeface="Arial" pitchFamily="34" charset="0"/>
                <a:cs typeface="Arial" pitchFamily="34" charset="0"/>
                <a:sym typeface="Symbol"/>
              </a:rPr>
              <a:t>23</a:t>
            </a:r>
            <a:r>
              <a:rPr lang="en-US" sz="2000" i="1" dirty="0">
                <a:solidFill>
                  <a:srgbClr val="FF66FF"/>
                </a:solidFill>
                <a:latin typeface="Arial" pitchFamily="34" charset="0"/>
                <a:cs typeface="Arial" pitchFamily="34" charset="0"/>
                <a:sym typeface="Symbol"/>
              </a:rPr>
              <a:t> seconds?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i="1" dirty="0">
                <a:solidFill>
                  <a:srgbClr val="FF66FF"/>
                </a:solidFill>
                <a:latin typeface="Arial" pitchFamily="34" charset="0"/>
                <a:cs typeface="Arial" pitchFamily="34" charset="0"/>
                <a:sym typeface="Symbol"/>
              </a:rPr>
              <a:t>What are unique emergent QCD phenomena?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i="1" dirty="0">
                <a:solidFill>
                  <a:srgbClr val="FF66FF"/>
                </a:solidFill>
                <a:latin typeface="Arial" pitchFamily="34" charset="0"/>
                <a:cs typeface="Arial" pitchFamily="34" charset="0"/>
                <a:sym typeface="Symbol"/>
              </a:rPr>
              <a:t>How do they influence early universe evolution?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i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  <a:sym typeface="Symbol"/>
              </a:rPr>
              <a:t>   What </a:t>
            </a:r>
            <a:r>
              <a:rPr lang="en-US" sz="2000" i="1" dirty="0">
                <a:solidFill>
                  <a:srgbClr val="FF66FF"/>
                </a:solidFill>
                <a:latin typeface="Arial" pitchFamily="34" charset="0"/>
                <a:cs typeface="Arial" pitchFamily="34" charset="0"/>
                <a:sym typeface="Symbol"/>
              </a:rPr>
              <a:t>roles do quantum fluctuations play?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i="1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  <a:sym typeface="Symbol"/>
              </a:rPr>
              <a:t>   Are </a:t>
            </a:r>
            <a:r>
              <a:rPr lang="en-US" sz="2000" i="1" dirty="0">
                <a:solidFill>
                  <a:srgbClr val="FF66FF"/>
                </a:solidFill>
                <a:latin typeface="Arial" pitchFamily="34" charset="0"/>
                <a:cs typeface="Arial" pitchFamily="34" charset="0"/>
                <a:sym typeface="Symbol"/>
              </a:rPr>
              <a:t>there lessons for </a:t>
            </a:r>
            <a:r>
              <a:rPr lang="en-US" sz="2000" i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EW matter?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670800" y="1879600"/>
            <a:ext cx="0" cy="355600"/>
          </a:xfrm>
          <a:prstGeom prst="line">
            <a:avLst/>
          </a:pr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 txBox="1">
            <a:spLocks/>
          </p:cNvSpPr>
          <p:nvPr/>
        </p:nvSpPr>
        <p:spPr bwMode="auto">
          <a:xfrm>
            <a:off x="0" y="0"/>
            <a:ext cx="63325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dirty="0" smtClean="0">
                <a:latin typeface="Comic Sans MS" pitchFamily="66" charset="0"/>
              </a:rPr>
              <a:t>RHIC Past: Hot </a:t>
            </a:r>
            <a:r>
              <a:rPr lang="en-US" sz="2400" b="1" dirty="0">
                <a:latin typeface="Comic Sans MS" pitchFamily="66" charset="0"/>
              </a:rPr>
              <a:t>QCD </a:t>
            </a:r>
            <a:r>
              <a:rPr lang="en-US" sz="2400" b="1" dirty="0" smtClean="0">
                <a:latin typeface="Comic Sans MS" pitchFamily="66" charset="0"/>
              </a:rPr>
              <a:t>Discoveries</a:t>
            </a:r>
            <a:endParaRPr lang="en-US" sz="2400" b="1" dirty="0">
              <a:latin typeface="Comic Sans MS" pitchFamily="66" charset="0"/>
            </a:endParaRPr>
          </a:p>
        </p:txBody>
      </p:sp>
      <p:pic>
        <p:nvPicPr>
          <p:cNvPr id="16386" name="Picture 2"/>
          <p:cNvPicPr>
            <a:picLocks noChangeArrowheads="1"/>
          </p:cNvPicPr>
          <p:nvPr/>
        </p:nvPicPr>
        <p:blipFill>
          <a:blip r:embed="rId3"/>
          <a:srcRect l="44707" t="5695" r="7059" b="-2490"/>
          <a:stretch>
            <a:fillRect/>
          </a:stretch>
        </p:blipFill>
        <p:spPr bwMode="auto">
          <a:xfrm>
            <a:off x="6019800" y="0"/>
            <a:ext cx="3124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6389" name="Picture 64"/>
          <p:cNvPicPr>
            <a:picLocks noChangeArrowheads="1"/>
          </p:cNvPicPr>
          <p:nvPr/>
        </p:nvPicPr>
        <p:blipFill>
          <a:blip r:embed="rId4"/>
          <a:srcRect b="-499"/>
          <a:stretch>
            <a:fillRect/>
          </a:stretch>
        </p:blipFill>
        <p:spPr bwMode="auto">
          <a:xfrm>
            <a:off x="2895600" y="4581525"/>
            <a:ext cx="62484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44"/>
          <p:cNvSpPr txBox="1">
            <a:spLocks noChangeArrowheads="1"/>
          </p:cNvSpPr>
          <p:nvPr/>
        </p:nvSpPr>
        <p:spPr bwMode="auto">
          <a:xfrm>
            <a:off x="228600" y="446614"/>
            <a:ext cx="5943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1800" b="1" i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Near-perfect liquid nature of early universe </a:t>
            </a:r>
            <a:r>
              <a:rPr lang="en-US" sz="1800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matter – revealed via elliptic flow v</a:t>
            </a:r>
            <a:r>
              <a:rPr lang="en-US" sz="1800" b="1" i="1" baseline="-25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800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b="1" i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markedly different from anticipated ideal gas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1800" b="1" i="1" dirty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 Shear viscosity near lower quantum limit predicted via String Theory work on black holes</a:t>
            </a:r>
          </a:p>
        </p:txBody>
      </p:sp>
      <p:sp>
        <p:nvSpPr>
          <p:cNvPr id="16391" name="Text Box 45"/>
          <p:cNvSpPr txBox="1">
            <a:spLocks noChangeArrowheads="1"/>
          </p:cNvSpPr>
          <p:nvPr/>
        </p:nvSpPr>
        <p:spPr bwMode="auto">
          <a:xfrm>
            <a:off x="6400800" y="2514600"/>
            <a:ext cx="25908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1800" b="1" i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Collective flow established at quark </a:t>
            </a:r>
            <a:r>
              <a:rPr lang="en-US" sz="1800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level via </a:t>
            </a:r>
            <a:r>
              <a:rPr lang="en-US" sz="1800" b="1" i="1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800" b="1" i="1" baseline="-25000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800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scaling</a:t>
            </a:r>
            <a:endParaRPr lang="en-US" sz="1800" b="1" i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1800" b="1" i="1" dirty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 Matter first </a:t>
            </a:r>
            <a:r>
              <a:rPr lang="en-US" sz="1800" b="1" i="1" dirty="0" err="1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equili-brates</a:t>
            </a:r>
            <a:r>
              <a:rPr lang="en-US" sz="1800" b="1" i="1" dirty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 ~4</a:t>
            </a:r>
            <a:r>
              <a:rPr lang="en-US" sz="1800" b="1" i="1" dirty="0">
                <a:solidFill>
                  <a:srgbClr val="D60093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10</a:t>
            </a:r>
            <a:r>
              <a:rPr lang="en-US" sz="1800" b="1" i="1" baseline="36000" dirty="0">
                <a:solidFill>
                  <a:srgbClr val="D60093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12</a:t>
            </a:r>
            <a:r>
              <a:rPr lang="en-US" sz="1800" b="1" i="1" dirty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 K, well above max. allowed temp. for hadron gas</a:t>
            </a:r>
          </a:p>
        </p:txBody>
      </p:sp>
      <p:sp>
        <p:nvSpPr>
          <p:cNvPr id="16392" name="Text Box 46"/>
          <p:cNvSpPr txBox="1">
            <a:spLocks noChangeArrowheads="1"/>
          </p:cNvSpPr>
          <p:nvPr/>
        </p:nvSpPr>
        <p:spPr bwMode="auto">
          <a:xfrm>
            <a:off x="1" y="4654716"/>
            <a:ext cx="2895600" cy="22159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1800" b="1" i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QGP is ~opaque to quarks and gluons, but transparent to photons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Bottom Line: </a:t>
            </a:r>
            <a:r>
              <a:rPr lang="en-US" sz="1800" b="1" i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RHIC collisions produce </a:t>
            </a:r>
            <a:r>
              <a:rPr lang="en-US" sz="1800" b="1" i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deconfined</a:t>
            </a:r>
            <a:r>
              <a:rPr lang="en-US" sz="1800" b="1" i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QGP that behaves as </a:t>
            </a:r>
            <a:r>
              <a:rPr lang="en-US" sz="1800" b="1" i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inviscid</a:t>
            </a:r>
            <a:r>
              <a:rPr lang="en-US" sz="1800" b="1" i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fluid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06939" y="1961838"/>
            <a:ext cx="6400800" cy="2661959"/>
            <a:chOff x="0" y="2062441"/>
            <a:chExt cx="6400800" cy="2661959"/>
          </a:xfrm>
        </p:grpSpPr>
        <p:grpSp>
          <p:nvGrpSpPr>
            <p:cNvPr id="16388" name="Group 3"/>
            <p:cNvGrpSpPr>
              <a:grpSpLocks noChangeAspect="1"/>
            </p:cNvGrpSpPr>
            <p:nvPr/>
          </p:nvGrpSpPr>
          <p:grpSpPr bwMode="auto">
            <a:xfrm>
              <a:off x="0" y="2063750"/>
              <a:ext cx="6400800" cy="2660650"/>
              <a:chOff x="1348" y="4597"/>
              <a:chExt cx="8439" cy="3488"/>
            </a:xfrm>
          </p:grpSpPr>
          <p:sp>
            <p:nvSpPr>
              <p:cNvPr id="16393" name="AutoShape 40"/>
              <p:cNvSpPr>
                <a:spLocks noChangeAspect="1" noChangeArrowheads="1" noTextEdit="1"/>
              </p:cNvSpPr>
              <p:nvPr/>
            </p:nvSpPr>
            <p:spPr bwMode="auto">
              <a:xfrm>
                <a:off x="1348" y="4597"/>
                <a:ext cx="8439" cy="3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394" name="Group 114"/>
              <p:cNvGrpSpPr>
                <a:grpSpLocks/>
              </p:cNvGrpSpPr>
              <p:nvPr/>
            </p:nvGrpSpPr>
            <p:grpSpPr bwMode="auto">
              <a:xfrm>
                <a:off x="1348" y="4760"/>
                <a:ext cx="4470" cy="3325"/>
                <a:chOff x="303015" y="3637450"/>
                <a:chExt cx="4116586" cy="3079873"/>
              </a:xfrm>
            </p:grpSpPr>
            <p:pic>
              <p:nvPicPr>
                <p:cNvPr id="16428" name="Picture 111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t="13805" r="43800" b="3764"/>
                <a:stretch>
                  <a:fillRect/>
                </a:stretch>
              </p:blipFill>
              <p:spPr bwMode="auto">
                <a:xfrm>
                  <a:off x="303015" y="3637450"/>
                  <a:ext cx="4093139" cy="30798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6429" name="Picture 111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56421" t="38593" r="3397" b="4932"/>
                <a:stretch>
                  <a:fillRect/>
                </a:stretch>
              </p:blipFill>
              <p:spPr bwMode="auto">
                <a:xfrm>
                  <a:off x="1500554" y="4563573"/>
                  <a:ext cx="2919047" cy="21101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6395" name="Text Box 36"/>
              <p:cNvSpPr txBox="1">
                <a:spLocks noChangeArrowheads="1"/>
              </p:cNvSpPr>
              <p:nvPr/>
            </p:nvSpPr>
            <p:spPr bwMode="auto">
              <a:xfrm>
                <a:off x="1960" y="4782"/>
                <a:ext cx="624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a)</a:t>
                </a:r>
                <a:endParaRPr lang="en-US" altLang="ja-JP">
                  <a:ea typeface="Arial Unicode MS" pitchFamily="34" charset="-128"/>
                  <a:cs typeface="Arial" charset="0"/>
                </a:endParaRPr>
              </a:p>
            </p:txBody>
          </p:sp>
          <p:grpSp>
            <p:nvGrpSpPr>
              <p:cNvPr id="16396" name="Group 33"/>
              <p:cNvGrpSpPr>
                <a:grpSpLocks/>
              </p:cNvGrpSpPr>
              <p:nvPr/>
            </p:nvGrpSpPr>
            <p:grpSpPr bwMode="auto">
              <a:xfrm>
                <a:off x="6265" y="4742"/>
                <a:ext cx="3522" cy="2862"/>
                <a:chOff x="2917" y="2326"/>
                <a:chExt cx="2043" cy="1669"/>
              </a:xfrm>
            </p:grpSpPr>
            <p:pic>
              <p:nvPicPr>
                <p:cNvPr id="16426" name="Picture 35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2917" y="2326"/>
                  <a:ext cx="2043" cy="16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427" name="Rectangle 34"/>
                <p:cNvSpPr>
                  <a:spLocks noChangeArrowheads="1"/>
                </p:cNvSpPr>
                <p:nvPr/>
              </p:nvSpPr>
              <p:spPr bwMode="auto">
                <a:xfrm>
                  <a:off x="3579" y="2424"/>
                  <a:ext cx="978" cy="9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16397" name="Text Box 32"/>
              <p:cNvSpPr txBox="1">
                <a:spLocks noChangeArrowheads="1"/>
              </p:cNvSpPr>
              <p:nvPr/>
            </p:nvSpPr>
            <p:spPr bwMode="auto">
              <a:xfrm>
                <a:off x="6635" y="4597"/>
                <a:ext cx="2938" cy="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pPr algn="r"/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Direct 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 in Au+Au, 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Times New Roman" pitchFamily="18" charset="0"/>
                    <a:sym typeface="Symbol" pitchFamily="18" charset="2"/>
                  </a:rPr>
                  <a:t>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s</a:t>
                </a:r>
                <a:r>
                  <a:rPr lang="en-US" altLang="ja-JP" sz="1000" b="1" baseline="-30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  <a:sym typeface="Symbol" pitchFamily="18" charset="2"/>
                  </a:rPr>
                  <a:t>NN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  <a:sym typeface="Symbol" pitchFamily="18" charset="2"/>
                  </a:rPr>
                  <a:t>= 200 GeV</a:t>
                </a:r>
                <a:endParaRPr lang="en-US" altLang="ja-JP" sz="1000" b="1">
                  <a:solidFill>
                    <a:srgbClr val="000000"/>
                  </a:solidFill>
                  <a:ea typeface="Arial Unicode MS" pitchFamily="34" charset="-128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16398" name="Text Box 31"/>
              <p:cNvSpPr txBox="1">
                <a:spLocks noChangeArrowheads="1"/>
              </p:cNvSpPr>
              <p:nvPr/>
            </p:nvSpPr>
            <p:spPr bwMode="auto">
              <a:xfrm>
                <a:off x="8187" y="6078"/>
                <a:ext cx="1510" cy="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pPr algn="r"/>
                <a:r>
                  <a:rPr lang="en-US" altLang="ja-JP" sz="1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Sum: Thermal + Prompt</a:t>
                </a:r>
                <a:endParaRPr lang="en-US" altLang="ja-JP"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6399" name="Rectangle 30"/>
              <p:cNvSpPr>
                <a:spLocks noChangeArrowheads="1"/>
              </p:cNvSpPr>
              <p:nvPr/>
            </p:nvSpPr>
            <p:spPr bwMode="auto">
              <a:xfrm>
                <a:off x="7437" y="5101"/>
                <a:ext cx="2183" cy="7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400" name="Text Box 29"/>
              <p:cNvSpPr txBox="1">
                <a:spLocks noChangeArrowheads="1"/>
              </p:cNvSpPr>
              <p:nvPr/>
            </p:nvSpPr>
            <p:spPr bwMode="auto">
              <a:xfrm>
                <a:off x="7256" y="4844"/>
                <a:ext cx="2514" cy="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PHENIX DATA 0-20% Central</a:t>
                </a:r>
                <a:endParaRPr lang="en-US" altLang="ja-JP"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6401" name="Text Box 28"/>
              <p:cNvSpPr txBox="1">
                <a:spLocks noChangeArrowheads="1"/>
              </p:cNvSpPr>
              <p:nvPr/>
            </p:nvSpPr>
            <p:spPr bwMode="auto">
              <a:xfrm>
                <a:off x="7556" y="5095"/>
                <a:ext cx="2157" cy="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da-DK" altLang="ja-JP" sz="1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S. Turbide et al:       T</a:t>
                </a:r>
                <a:r>
                  <a:rPr lang="da-DK" altLang="ja-JP" sz="1000" baseline="-30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0</a:t>
                </a:r>
                <a:r>
                  <a:rPr lang="da-DK" altLang="ja-JP" sz="1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=370 MeV, </a:t>
                </a:r>
                <a:r>
                  <a:rPr lang="da-DK" altLang="ja-JP" sz="1000">
                    <a:solidFill>
                      <a:srgbClr val="000000"/>
                    </a:solidFill>
                    <a:ea typeface="Arial Unicode MS" pitchFamily="34" charset="-128"/>
                    <a:cs typeface="Times New Roman" pitchFamily="18" charset="0"/>
                    <a:sym typeface="Symbol" pitchFamily="18" charset="2"/>
                  </a:rPr>
                  <a:t></a:t>
                </a:r>
                <a:r>
                  <a:rPr lang="da-DK" altLang="ja-JP" sz="1000" baseline="-30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0</a:t>
                </a:r>
                <a:r>
                  <a:rPr lang="da-DK" altLang="ja-JP" sz="1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  <a:sym typeface="Symbol" pitchFamily="18" charset="2"/>
                  </a:rPr>
                  <a:t>=0.33 fm/c</a:t>
                </a:r>
                <a:endParaRPr lang="da-DK" altLang="ja-JP" sz="1000">
                  <a:solidFill>
                    <a:srgbClr val="000000"/>
                  </a:solidFill>
                  <a:ea typeface="Arial Unicode MS" pitchFamily="34" charset="-128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16402" name="Text Box 27"/>
              <p:cNvSpPr txBox="1">
                <a:spLocks noChangeArrowheads="1"/>
              </p:cNvSpPr>
              <p:nvPr/>
            </p:nvSpPr>
            <p:spPr bwMode="auto">
              <a:xfrm>
                <a:off x="7572" y="5574"/>
                <a:ext cx="2193" cy="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nl-NL" altLang="ja-JP" sz="1000" dirty="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W. Vogelsang:  Prompt </a:t>
                </a:r>
                <a:r>
                  <a:rPr lang="nl-NL" altLang="ja-JP" sz="1000" dirty="0">
                    <a:solidFill>
                      <a:srgbClr val="000000"/>
                    </a:solidFill>
                    <a:ea typeface="Arial Unicode MS" pitchFamily="34" charset="-128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lang="nl-NL" altLang="ja-JP" sz="1000" dirty="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 NLO pQCD </a:t>
                </a:r>
                <a:r>
                  <a:rPr lang="nl-NL" altLang="ja-JP" sz="1000" dirty="0">
                    <a:solidFill>
                      <a:srgbClr val="000000"/>
                    </a:solidFill>
                    <a:ea typeface="Arial Unicode MS" pitchFamily="34" charset="-128"/>
                    <a:cs typeface="Times New Roman" pitchFamily="18" charset="0"/>
                    <a:sym typeface="Symbol" pitchFamily="18" charset="2"/>
                  </a:rPr>
                  <a:t></a:t>
                </a:r>
                <a:r>
                  <a:rPr lang="nl-NL" altLang="ja-JP" sz="1000" dirty="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 T</a:t>
                </a:r>
                <a:r>
                  <a:rPr lang="nl-NL" altLang="ja-JP" sz="1000" baseline="-30000" dirty="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  <a:sym typeface="Symbol" pitchFamily="18" charset="2"/>
                  </a:rPr>
                  <a:t>AA</a:t>
                </a:r>
                <a:r>
                  <a:rPr lang="nl-NL" altLang="ja-JP" sz="1000" dirty="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  <a:sym typeface="Symbol" pitchFamily="18" charset="2"/>
                  </a:rPr>
                  <a:t>(0-20%)</a:t>
                </a:r>
                <a:endParaRPr lang="nl-NL" altLang="ja-JP" sz="1000" dirty="0">
                  <a:solidFill>
                    <a:srgbClr val="000000"/>
                  </a:solidFill>
                  <a:ea typeface="Arial Unicode MS" pitchFamily="34" charset="-128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16403" name="Line 26"/>
              <p:cNvSpPr>
                <a:spLocks noChangeShapeType="1"/>
              </p:cNvSpPr>
              <p:nvPr/>
            </p:nvSpPr>
            <p:spPr bwMode="auto">
              <a:xfrm>
                <a:off x="7365" y="5245"/>
                <a:ext cx="22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4" name="Line 25"/>
              <p:cNvSpPr>
                <a:spLocks noChangeShapeType="1"/>
              </p:cNvSpPr>
              <p:nvPr/>
            </p:nvSpPr>
            <p:spPr bwMode="auto">
              <a:xfrm>
                <a:off x="7396" y="5723"/>
                <a:ext cx="228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5" name="Line 24"/>
              <p:cNvSpPr>
                <a:spLocks noChangeShapeType="1"/>
              </p:cNvSpPr>
              <p:nvPr/>
            </p:nvSpPr>
            <p:spPr bwMode="auto">
              <a:xfrm>
                <a:off x="8037" y="6232"/>
                <a:ext cx="228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6" name="Line 23"/>
              <p:cNvSpPr>
                <a:spLocks noChangeShapeType="1"/>
              </p:cNvSpPr>
              <p:nvPr/>
            </p:nvSpPr>
            <p:spPr bwMode="auto">
              <a:xfrm>
                <a:off x="8430" y="4667"/>
                <a:ext cx="25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7" name="Rectangle 22"/>
              <p:cNvSpPr>
                <a:spLocks noChangeArrowheads="1"/>
              </p:cNvSpPr>
              <p:nvPr/>
            </p:nvSpPr>
            <p:spPr bwMode="auto">
              <a:xfrm>
                <a:off x="6796" y="7307"/>
                <a:ext cx="2938" cy="33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408" name="Text Box 21"/>
              <p:cNvSpPr txBox="1">
                <a:spLocks noChangeArrowheads="1"/>
              </p:cNvSpPr>
              <p:nvPr/>
            </p:nvSpPr>
            <p:spPr bwMode="auto">
              <a:xfrm>
                <a:off x="6770" y="7266"/>
                <a:ext cx="248" cy="4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1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       </a:t>
                </a:r>
                <a:endParaRPr lang="en-US" altLang="ja-JP"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6409" name="Text Box 20"/>
              <p:cNvSpPr txBox="1">
                <a:spLocks noChangeArrowheads="1"/>
              </p:cNvSpPr>
              <p:nvPr/>
            </p:nvSpPr>
            <p:spPr bwMode="auto">
              <a:xfrm>
                <a:off x="7659" y="7266"/>
                <a:ext cx="249" cy="4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3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       </a:t>
                </a:r>
                <a:endParaRPr lang="en-US" altLang="ja-JP"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6410" name="Text Box 19"/>
              <p:cNvSpPr txBox="1">
                <a:spLocks noChangeArrowheads="1"/>
              </p:cNvSpPr>
              <p:nvPr/>
            </p:nvSpPr>
            <p:spPr bwMode="auto">
              <a:xfrm>
                <a:off x="7215" y="7266"/>
                <a:ext cx="248" cy="4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2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       </a:t>
                </a:r>
                <a:endParaRPr lang="en-US" altLang="ja-JP"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6411" name="Text Box 18"/>
              <p:cNvSpPr txBox="1">
                <a:spLocks noChangeArrowheads="1"/>
              </p:cNvSpPr>
              <p:nvPr/>
            </p:nvSpPr>
            <p:spPr bwMode="auto">
              <a:xfrm>
                <a:off x="8110" y="7266"/>
                <a:ext cx="248" cy="4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4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       </a:t>
                </a:r>
                <a:endParaRPr lang="en-US" altLang="ja-JP"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6412" name="Text Box 17"/>
              <p:cNvSpPr txBox="1">
                <a:spLocks noChangeArrowheads="1"/>
              </p:cNvSpPr>
              <p:nvPr/>
            </p:nvSpPr>
            <p:spPr bwMode="auto">
              <a:xfrm>
                <a:off x="8989" y="7266"/>
                <a:ext cx="248" cy="4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6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       </a:t>
                </a:r>
                <a:endParaRPr lang="en-US" altLang="ja-JP"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6413" name="Text Box 16"/>
              <p:cNvSpPr txBox="1">
                <a:spLocks noChangeArrowheads="1"/>
              </p:cNvSpPr>
              <p:nvPr/>
            </p:nvSpPr>
            <p:spPr bwMode="auto">
              <a:xfrm>
                <a:off x="8539" y="7266"/>
                <a:ext cx="248" cy="4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5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       </a:t>
                </a:r>
                <a:endParaRPr lang="en-US" altLang="ja-JP"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6414" name="Text Box 15"/>
              <p:cNvSpPr txBox="1">
                <a:spLocks noChangeArrowheads="1"/>
              </p:cNvSpPr>
              <p:nvPr/>
            </p:nvSpPr>
            <p:spPr bwMode="auto">
              <a:xfrm>
                <a:off x="9511" y="7261"/>
                <a:ext cx="248" cy="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7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       </a:t>
                </a:r>
                <a:endParaRPr lang="en-US" altLang="ja-JP"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6415" name="Text Box 14"/>
              <p:cNvSpPr txBox="1">
                <a:spLocks noChangeArrowheads="1"/>
              </p:cNvSpPr>
              <p:nvPr/>
            </p:nvSpPr>
            <p:spPr bwMode="auto">
              <a:xfrm>
                <a:off x="7646" y="7557"/>
                <a:ext cx="1262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p</a:t>
                </a:r>
                <a:r>
                  <a:rPr lang="en-US" altLang="ja-JP" sz="1200" b="1" baseline="-30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T</a:t>
                </a:r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 (GeV/c)</a:t>
                </a:r>
                <a:endParaRPr lang="en-US" altLang="ja-JP"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6416" name="Rectangle 13"/>
              <p:cNvSpPr>
                <a:spLocks noChangeArrowheads="1"/>
              </p:cNvSpPr>
              <p:nvPr/>
            </p:nvSpPr>
            <p:spPr bwMode="auto">
              <a:xfrm>
                <a:off x="6304" y="4777"/>
                <a:ext cx="368" cy="238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417" name="Text Box 12"/>
              <p:cNvSpPr txBox="1">
                <a:spLocks noChangeArrowheads="1"/>
              </p:cNvSpPr>
              <p:nvPr/>
            </p:nvSpPr>
            <p:spPr bwMode="auto">
              <a:xfrm>
                <a:off x="6470" y="4849"/>
                <a:ext cx="248" cy="4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1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       </a:t>
                </a:r>
                <a:endParaRPr lang="en-US" altLang="ja-JP"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6418" name="Text Box 11"/>
              <p:cNvSpPr txBox="1">
                <a:spLocks noChangeArrowheads="1"/>
              </p:cNvSpPr>
              <p:nvPr/>
            </p:nvSpPr>
            <p:spPr bwMode="auto">
              <a:xfrm>
                <a:off x="6213" y="5246"/>
                <a:ext cx="653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10</a:t>
                </a:r>
                <a:r>
                  <a:rPr lang="en-US" altLang="ja-JP" sz="1200" b="1" baseline="30000">
                    <a:solidFill>
                      <a:srgbClr val="000000"/>
                    </a:solidFill>
                    <a:ea typeface="Arial Unicode MS" pitchFamily="34" charset="-128"/>
                    <a:cs typeface="Times New Roman" pitchFamily="18" charset="0"/>
                    <a:sym typeface="Symbol" pitchFamily="18" charset="2"/>
                  </a:rPr>
                  <a:t></a:t>
                </a:r>
                <a:r>
                  <a:rPr lang="en-US" altLang="ja-JP" sz="1200" b="1" baseline="30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1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  <a:sym typeface="Symbol" pitchFamily="18" charset="2"/>
                  </a:rPr>
                  <a:t>       </a:t>
                </a:r>
                <a:endParaRPr lang="en-US" altLang="ja-JP" sz="1200" b="1" baseline="30000">
                  <a:solidFill>
                    <a:srgbClr val="000000"/>
                  </a:solidFill>
                  <a:ea typeface="Arial Unicode MS" pitchFamily="34" charset="-128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16419" name="Text Box 10"/>
              <p:cNvSpPr txBox="1">
                <a:spLocks noChangeArrowheads="1"/>
              </p:cNvSpPr>
              <p:nvPr/>
            </p:nvSpPr>
            <p:spPr bwMode="auto">
              <a:xfrm>
                <a:off x="6200" y="5646"/>
                <a:ext cx="625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10</a:t>
                </a:r>
                <a:r>
                  <a:rPr lang="en-US" altLang="ja-JP" sz="1200" b="1" baseline="30000">
                    <a:solidFill>
                      <a:srgbClr val="000000"/>
                    </a:solidFill>
                    <a:ea typeface="Arial Unicode MS" pitchFamily="34" charset="-128"/>
                    <a:cs typeface="Times New Roman" pitchFamily="18" charset="0"/>
                    <a:sym typeface="Symbol" pitchFamily="18" charset="2"/>
                  </a:rPr>
                  <a:t></a:t>
                </a:r>
                <a:r>
                  <a:rPr lang="en-US" altLang="ja-JP" sz="1200" b="1" baseline="30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2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  <a:sym typeface="Symbol" pitchFamily="18" charset="2"/>
                  </a:rPr>
                  <a:t>       </a:t>
                </a:r>
                <a:endParaRPr lang="en-US" altLang="ja-JP" sz="1200" b="1" baseline="30000">
                  <a:solidFill>
                    <a:srgbClr val="000000"/>
                  </a:solidFill>
                  <a:ea typeface="Arial Unicode MS" pitchFamily="34" charset="-128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16420" name="Text Box 9"/>
              <p:cNvSpPr txBox="1">
                <a:spLocks noChangeArrowheads="1"/>
              </p:cNvSpPr>
              <p:nvPr/>
            </p:nvSpPr>
            <p:spPr bwMode="auto">
              <a:xfrm>
                <a:off x="6200" y="6062"/>
                <a:ext cx="597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10</a:t>
                </a:r>
                <a:r>
                  <a:rPr lang="en-US" altLang="ja-JP" sz="1200" b="1" baseline="30000">
                    <a:solidFill>
                      <a:srgbClr val="000000"/>
                    </a:solidFill>
                    <a:ea typeface="Arial Unicode MS" pitchFamily="34" charset="-128"/>
                    <a:cs typeface="Times New Roman" pitchFamily="18" charset="0"/>
                    <a:sym typeface="Symbol" pitchFamily="18" charset="2"/>
                  </a:rPr>
                  <a:t></a:t>
                </a:r>
                <a:r>
                  <a:rPr lang="en-US" altLang="ja-JP" sz="1200" b="1" baseline="30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3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  <a:sym typeface="Symbol" pitchFamily="18" charset="2"/>
                  </a:rPr>
                  <a:t>       </a:t>
                </a:r>
                <a:endParaRPr lang="en-US" altLang="ja-JP" sz="1200" b="1" baseline="30000">
                  <a:solidFill>
                    <a:srgbClr val="000000"/>
                  </a:solidFill>
                  <a:ea typeface="Arial Unicode MS" pitchFamily="34" charset="-128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16421" name="Text Box 8"/>
              <p:cNvSpPr txBox="1">
                <a:spLocks noChangeArrowheads="1"/>
              </p:cNvSpPr>
              <p:nvPr/>
            </p:nvSpPr>
            <p:spPr bwMode="auto">
              <a:xfrm>
                <a:off x="6186" y="6453"/>
                <a:ext cx="639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10</a:t>
                </a:r>
                <a:r>
                  <a:rPr lang="en-US" altLang="ja-JP" sz="1200" b="1" baseline="30000">
                    <a:solidFill>
                      <a:srgbClr val="000000"/>
                    </a:solidFill>
                    <a:ea typeface="Arial Unicode MS" pitchFamily="34" charset="-128"/>
                    <a:cs typeface="Times New Roman" pitchFamily="18" charset="0"/>
                    <a:sym typeface="Symbol" pitchFamily="18" charset="2"/>
                  </a:rPr>
                  <a:t></a:t>
                </a:r>
                <a:r>
                  <a:rPr lang="en-US" altLang="ja-JP" sz="1200" b="1" baseline="30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4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  <a:sym typeface="Symbol" pitchFamily="18" charset="2"/>
                  </a:rPr>
                  <a:t>       </a:t>
                </a:r>
                <a:endParaRPr lang="en-US" altLang="ja-JP" sz="1200" b="1" baseline="30000">
                  <a:solidFill>
                    <a:srgbClr val="000000"/>
                  </a:solidFill>
                  <a:ea typeface="Arial Unicode MS" pitchFamily="34" charset="-128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16422" name="Text Box 7"/>
              <p:cNvSpPr txBox="1">
                <a:spLocks noChangeArrowheads="1"/>
              </p:cNvSpPr>
              <p:nvPr/>
            </p:nvSpPr>
            <p:spPr bwMode="auto">
              <a:xfrm>
                <a:off x="6194" y="6870"/>
                <a:ext cx="599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10</a:t>
                </a:r>
                <a:r>
                  <a:rPr lang="en-US" altLang="ja-JP" sz="1200" b="1" baseline="30000">
                    <a:solidFill>
                      <a:srgbClr val="000000"/>
                    </a:solidFill>
                    <a:ea typeface="Arial Unicode MS" pitchFamily="34" charset="-128"/>
                    <a:cs typeface="Times New Roman" pitchFamily="18" charset="0"/>
                    <a:sym typeface="Symbol" pitchFamily="18" charset="2"/>
                  </a:rPr>
                  <a:t></a:t>
                </a:r>
                <a:r>
                  <a:rPr lang="en-US" altLang="ja-JP" sz="1200" b="1" baseline="30000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5</a:t>
                </a:r>
                <a:r>
                  <a:rPr lang="en-US" altLang="ja-JP" sz="10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  <a:sym typeface="Symbol" pitchFamily="18" charset="2"/>
                  </a:rPr>
                  <a:t>       </a:t>
                </a:r>
                <a:endParaRPr lang="en-US" altLang="ja-JP" sz="1200" b="1" baseline="30000">
                  <a:solidFill>
                    <a:srgbClr val="000000"/>
                  </a:solidFill>
                  <a:ea typeface="Arial Unicode MS" pitchFamily="34" charset="-128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16423" name="Text Box 6"/>
              <p:cNvSpPr txBox="1">
                <a:spLocks noChangeArrowheads="1"/>
              </p:cNvSpPr>
              <p:nvPr/>
            </p:nvSpPr>
            <p:spPr bwMode="auto">
              <a:xfrm>
                <a:off x="5935" y="4765"/>
                <a:ext cx="625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200" b="1">
                    <a:solidFill>
                      <a:srgbClr val="000000"/>
                    </a:solidFill>
                    <a:ea typeface="Arial Unicode MS" pitchFamily="34" charset="-128"/>
                    <a:cs typeface="Arial" charset="0"/>
                  </a:rPr>
                  <a:t>b)</a:t>
                </a:r>
                <a:endParaRPr lang="en-US" altLang="ja-JP">
                  <a:ea typeface="Arial Unicode MS" pitchFamily="34" charset="-128"/>
                  <a:cs typeface="Arial" charset="0"/>
                </a:endParaRPr>
              </a:p>
            </p:txBody>
          </p:sp>
          <p:pic>
            <p:nvPicPr>
              <p:cNvPr id="16424" name="Picture 5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880" y="5170"/>
                <a:ext cx="417" cy="1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25" name="Text Box 4"/>
              <p:cNvSpPr txBox="1">
                <a:spLocks noChangeArrowheads="1"/>
              </p:cNvSpPr>
              <p:nvPr/>
            </p:nvSpPr>
            <p:spPr bwMode="auto">
              <a:xfrm>
                <a:off x="7070" y="4787"/>
                <a:ext cx="400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8638" tIns="39319" rIns="78638" bIns="39319"/>
              <a:lstStyle/>
              <a:p>
                <a:r>
                  <a:rPr lang="en-US" altLang="ja-JP" sz="1400">
                    <a:solidFill>
                      <a:srgbClr val="000000"/>
                    </a:solidFill>
                    <a:ea typeface="Arial Unicode MS" pitchFamily="34" charset="-128"/>
                    <a:cs typeface="Times New Roman" pitchFamily="18" charset="0"/>
                    <a:sym typeface="Symbol" pitchFamily="18" charset="2"/>
                  </a:rPr>
                  <a:t>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30124" y="2062441"/>
              <a:ext cx="3349017" cy="2650841"/>
              <a:chOff x="4379897" y="75616"/>
              <a:chExt cx="3952059" cy="2831458"/>
            </a:xfrm>
          </p:grpSpPr>
          <p:pic>
            <p:nvPicPr>
              <p:cNvPr id="48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9426" y="75616"/>
                <a:ext cx="3512530" cy="2774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Text Box 10"/>
              <p:cNvSpPr txBox="1">
                <a:spLocks noChangeArrowheads="1"/>
              </p:cNvSpPr>
              <p:nvPr/>
            </p:nvSpPr>
            <p:spPr bwMode="auto">
              <a:xfrm>
                <a:off x="4379897" y="97341"/>
                <a:ext cx="755335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</a:rPr>
                  <a:t>v</a:t>
                </a:r>
                <a:r>
                  <a:rPr lang="en-US" sz="1600" b="1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 / </a:t>
                </a:r>
                <a:r>
                  <a:rPr lang="en-US" sz="1600" b="1" dirty="0" err="1">
                    <a:solidFill>
                      <a:schemeClr val="tx1"/>
                    </a:solidFill>
                  </a:rPr>
                  <a:t>n</a:t>
                </a:r>
                <a:r>
                  <a:rPr lang="en-US" sz="1600" b="1" baseline="-25000" dirty="0" err="1">
                    <a:solidFill>
                      <a:schemeClr val="tx1"/>
                    </a:solidFill>
                  </a:rPr>
                  <a:t>q</a:t>
                </a:r>
                <a:endParaRPr lang="en-US" sz="1600" b="1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Text Box 11"/>
              <p:cNvSpPr txBox="1">
                <a:spLocks noChangeArrowheads="1"/>
              </p:cNvSpPr>
              <p:nvPr/>
            </p:nvSpPr>
            <p:spPr bwMode="auto">
              <a:xfrm>
                <a:off x="7137853" y="2568520"/>
                <a:ext cx="933269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</a:rPr>
                  <a:t>KE</a:t>
                </a:r>
                <a:r>
                  <a:rPr lang="en-US" sz="1600" b="1" baseline="-25000" dirty="0">
                    <a:solidFill>
                      <a:schemeClr val="tx1"/>
                    </a:solidFill>
                  </a:rPr>
                  <a:t>T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 / </a:t>
                </a:r>
                <a:r>
                  <a:rPr lang="en-US" sz="1600" b="1" dirty="0" err="1">
                    <a:solidFill>
                      <a:schemeClr val="tx1"/>
                    </a:solidFill>
                  </a:rPr>
                  <a:t>n</a:t>
                </a:r>
                <a:r>
                  <a:rPr lang="en-US" sz="1600" b="1" baseline="-25000" dirty="0" err="1">
                    <a:solidFill>
                      <a:schemeClr val="tx1"/>
                    </a:solidFill>
                  </a:rPr>
                  <a:t>q</a:t>
                </a:r>
                <a:endParaRPr lang="en-US" sz="1600" b="1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ext Box 18"/>
              <p:cNvSpPr txBox="1">
                <a:spLocks noChangeArrowheads="1"/>
              </p:cNvSpPr>
              <p:nvPr/>
            </p:nvSpPr>
            <p:spPr bwMode="auto">
              <a:xfrm>
                <a:off x="5266061" y="168835"/>
                <a:ext cx="2551887" cy="5911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2"/>
                    </a:solidFill>
                  </a:rPr>
                  <a:t>Scaling with # valence quarks</a:t>
                </a:r>
                <a:endParaRPr lang="en-US" sz="1400" b="1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1272884" y="3376815"/>
              <a:ext cx="12100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STAR data extend scaling to   </a:t>
              </a:r>
              <a:r>
                <a:rPr lang="en-US" sz="1400" b="1" dirty="0" smtClean="0">
                  <a:solidFill>
                    <a:srgbClr val="008000"/>
                  </a:solidFill>
                  <a:sym typeface="Symbol"/>
                </a:rPr>
                <a:t> and 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/>
      <p:bldP spid="163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81867" y="-37200"/>
            <a:ext cx="2884300" cy="1899053"/>
            <a:chOff x="77268" y="52080"/>
            <a:chExt cx="2884300" cy="1899053"/>
          </a:xfrm>
        </p:grpSpPr>
        <p:grpSp>
          <p:nvGrpSpPr>
            <p:cNvPr id="7" name="Group 1"/>
            <p:cNvGrpSpPr>
              <a:grpSpLocks/>
            </p:cNvGrpSpPr>
            <p:nvPr/>
          </p:nvGrpSpPr>
          <p:grpSpPr bwMode="auto">
            <a:xfrm>
              <a:off x="77268" y="281883"/>
              <a:ext cx="2326562" cy="1669250"/>
              <a:chOff x="366713" y="3479772"/>
              <a:chExt cx="2902021" cy="2109816"/>
            </a:xfrm>
          </p:grpSpPr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6713" y="3587750"/>
                <a:ext cx="2819400" cy="2001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" name="Group 47"/>
              <p:cNvGrpSpPr>
                <a:grpSpLocks/>
              </p:cNvGrpSpPr>
              <p:nvPr/>
            </p:nvGrpSpPr>
            <p:grpSpPr bwMode="auto">
              <a:xfrm>
                <a:off x="886874" y="3479772"/>
                <a:ext cx="2381860" cy="1941989"/>
                <a:chOff x="346959" y="838200"/>
                <a:chExt cx="3816499" cy="2783305"/>
              </a:xfrm>
            </p:grpSpPr>
            <p:sp>
              <p:nvSpPr>
                <p:cNvPr id="20" name="Freeform 54"/>
                <p:cNvSpPr>
                  <a:spLocks/>
                </p:cNvSpPr>
                <p:nvPr/>
              </p:nvSpPr>
              <p:spPr bwMode="auto">
                <a:xfrm rot="-4547805">
                  <a:off x="798381" y="994660"/>
                  <a:ext cx="1908437" cy="2811281"/>
                </a:xfrm>
                <a:custGeom>
                  <a:avLst/>
                  <a:gdLst>
                    <a:gd name="T0" fmla="*/ 40942160 w 1492584"/>
                    <a:gd name="T1" fmla="*/ 2147483647 h 1437373"/>
                    <a:gd name="T2" fmla="*/ 259876797 w 1492584"/>
                    <a:gd name="T3" fmla="*/ 2147483647 h 1437373"/>
                    <a:gd name="T4" fmla="*/ 470991697 w 1492584"/>
                    <a:gd name="T5" fmla="*/ 2147483647 h 1437373"/>
                    <a:gd name="T6" fmla="*/ 775935469 w 1492584"/>
                    <a:gd name="T7" fmla="*/ 180684670 h 1437373"/>
                    <a:gd name="T8" fmla="*/ 1041784715 w 1492584"/>
                    <a:gd name="T9" fmla="*/ 2147483647 h 1437373"/>
                    <a:gd name="T10" fmla="*/ 1198166086 w 1492584"/>
                    <a:gd name="T11" fmla="*/ 2147483647 h 1437373"/>
                    <a:gd name="T12" fmla="*/ 1127794535 w 1492584"/>
                    <a:gd name="T13" fmla="*/ 2147483647 h 1437373"/>
                    <a:gd name="T14" fmla="*/ 854127463 w 1492584"/>
                    <a:gd name="T15" fmla="*/ 2147483647 h 1437373"/>
                    <a:gd name="T16" fmla="*/ 564820651 w 1492584"/>
                    <a:gd name="T17" fmla="*/ 2147483647 h 1437373"/>
                    <a:gd name="T18" fmla="*/ 283332726 w 1492584"/>
                    <a:gd name="T19" fmla="*/ 2147483647 h 1437373"/>
                    <a:gd name="T20" fmla="*/ 95675433 w 1492584"/>
                    <a:gd name="T21" fmla="*/ 2147483647 h 1437373"/>
                    <a:gd name="T22" fmla="*/ 5213295 w 1492584"/>
                    <a:gd name="T23" fmla="*/ 2147483647 h 1437373"/>
                    <a:gd name="T24" fmla="*/ 40942160 w 1492584"/>
                    <a:gd name="T25" fmla="*/ 2147483647 h 14373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92584"/>
                    <a:gd name="T40" fmla="*/ 0 h 1437373"/>
                    <a:gd name="T41" fmla="*/ 1492584 w 1492584"/>
                    <a:gd name="T42" fmla="*/ 1437373 h 14373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92584" h="1437373">
                      <a:moveTo>
                        <a:pt x="50399" y="752374"/>
                      </a:moveTo>
                      <a:cubicBezTo>
                        <a:pt x="94381" y="650640"/>
                        <a:pt x="231675" y="437949"/>
                        <a:pt x="319907" y="328863"/>
                      </a:cubicBezTo>
                      <a:cubicBezTo>
                        <a:pt x="408139" y="219777"/>
                        <a:pt x="473911" y="152400"/>
                        <a:pt x="579789" y="97857"/>
                      </a:cubicBezTo>
                      <a:cubicBezTo>
                        <a:pt x="685667" y="43314"/>
                        <a:pt x="838067" y="0"/>
                        <a:pt x="955174" y="1604"/>
                      </a:cubicBezTo>
                      <a:cubicBezTo>
                        <a:pt x="1072281" y="3208"/>
                        <a:pt x="1195806" y="40105"/>
                        <a:pt x="1282433" y="107482"/>
                      </a:cubicBezTo>
                      <a:cubicBezTo>
                        <a:pt x="1369060" y="174859"/>
                        <a:pt x="1457292" y="280737"/>
                        <a:pt x="1474938" y="405865"/>
                      </a:cubicBezTo>
                      <a:cubicBezTo>
                        <a:pt x="1492584" y="530993"/>
                        <a:pt x="1458896" y="715477"/>
                        <a:pt x="1388311" y="858252"/>
                      </a:cubicBezTo>
                      <a:cubicBezTo>
                        <a:pt x="1317726" y="1001027"/>
                        <a:pt x="1166930" y="1169469"/>
                        <a:pt x="1051427" y="1262513"/>
                      </a:cubicBezTo>
                      <a:cubicBezTo>
                        <a:pt x="935924" y="1355557"/>
                        <a:pt x="812400" y="1395663"/>
                        <a:pt x="695292" y="1416518"/>
                      </a:cubicBezTo>
                      <a:cubicBezTo>
                        <a:pt x="578185" y="1437373"/>
                        <a:pt x="445035" y="1427747"/>
                        <a:pt x="348782" y="1387642"/>
                      </a:cubicBezTo>
                      <a:cubicBezTo>
                        <a:pt x="252529" y="1347537"/>
                        <a:pt x="174837" y="1254760"/>
                        <a:pt x="117776" y="1175886"/>
                      </a:cubicBezTo>
                      <a:cubicBezTo>
                        <a:pt x="60715" y="1097012"/>
                        <a:pt x="12834" y="991402"/>
                        <a:pt x="6417" y="914400"/>
                      </a:cubicBezTo>
                      <a:cubicBezTo>
                        <a:pt x="0" y="837398"/>
                        <a:pt x="37699" y="882984"/>
                        <a:pt x="50399" y="752374"/>
                      </a:cubicBezTo>
                      <a:close/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1" name="Freeform 55"/>
                <p:cNvSpPr>
                  <a:spLocks/>
                </p:cNvSpPr>
                <p:nvPr/>
              </p:nvSpPr>
              <p:spPr bwMode="auto">
                <a:xfrm rot="-4393937">
                  <a:off x="749279" y="699392"/>
                  <a:ext cx="2367788" cy="3043499"/>
                </a:xfrm>
                <a:custGeom>
                  <a:avLst/>
                  <a:gdLst>
                    <a:gd name="T0" fmla="*/ 426848404 w 1645920"/>
                    <a:gd name="T1" fmla="*/ 2147483647 h 1719714"/>
                    <a:gd name="T2" fmla="*/ 1005151963 w 1645920"/>
                    <a:gd name="T3" fmla="*/ 2147483647 h 1719714"/>
                    <a:gd name="T4" fmla="*/ 1748683296 w 1645920"/>
                    <a:gd name="T5" fmla="*/ 2147483647 h 1719714"/>
                    <a:gd name="T6" fmla="*/ 1996527442 w 1645920"/>
                    <a:gd name="T7" fmla="*/ 2147483647 h 1719714"/>
                    <a:gd name="T8" fmla="*/ 2079142157 w 1645920"/>
                    <a:gd name="T9" fmla="*/ 2147483647 h 1719714"/>
                    <a:gd name="T10" fmla="*/ 1748683296 w 1645920"/>
                    <a:gd name="T11" fmla="*/ 2147483647 h 1719714"/>
                    <a:gd name="T12" fmla="*/ 1005151963 w 1645920"/>
                    <a:gd name="T13" fmla="*/ 2147483647 h 1719714"/>
                    <a:gd name="T14" fmla="*/ 509462014 w 1645920"/>
                    <a:gd name="T15" fmla="*/ 2147483647 h 1719714"/>
                    <a:gd name="T16" fmla="*/ 592074888 w 1645920"/>
                    <a:gd name="T17" fmla="*/ 2147483647 h 1719714"/>
                    <a:gd name="T18" fmla="*/ 1170379921 w 1645920"/>
                    <a:gd name="T19" fmla="*/ 1566079543 h 1719714"/>
                    <a:gd name="T20" fmla="*/ 1996527442 w 1645920"/>
                    <a:gd name="T21" fmla="*/ 244704757 h 1719714"/>
                    <a:gd name="T22" fmla="*/ 2147483647 w 1645920"/>
                    <a:gd name="T23" fmla="*/ 97880878 h 1719714"/>
                    <a:gd name="T24" fmla="*/ 2147483647 w 1645920"/>
                    <a:gd name="T25" fmla="*/ 685156374 h 1719714"/>
                    <a:gd name="T26" fmla="*/ 2147483647 w 1645920"/>
                    <a:gd name="T27" fmla="*/ 2147483647 h 1719714"/>
                    <a:gd name="T28" fmla="*/ 2147483647 w 1645920"/>
                    <a:gd name="T29" fmla="*/ 2147483647 h 1719714"/>
                    <a:gd name="T30" fmla="*/ 2147483647 w 1645920"/>
                    <a:gd name="T31" fmla="*/ 2147483647 h 1719714"/>
                    <a:gd name="T32" fmla="*/ 2147483647 w 1645920"/>
                    <a:gd name="T33" fmla="*/ 2147483647 h 1719714"/>
                    <a:gd name="T34" fmla="*/ 2147483647 w 1645920"/>
                    <a:gd name="T35" fmla="*/ 2147483647 h 1719714"/>
                    <a:gd name="T36" fmla="*/ 2147483647 w 1645920"/>
                    <a:gd name="T37" fmla="*/ 2147483647 h 1719714"/>
                    <a:gd name="T38" fmla="*/ 2147483647 w 1645920"/>
                    <a:gd name="T39" fmla="*/ 2147483647 h 1719714"/>
                    <a:gd name="T40" fmla="*/ 2147483647 w 1645920"/>
                    <a:gd name="T41" fmla="*/ 2147483647 h 1719714"/>
                    <a:gd name="T42" fmla="*/ 2147483647 w 1645920"/>
                    <a:gd name="T43" fmla="*/ 2147483647 h 1719714"/>
                    <a:gd name="T44" fmla="*/ 2147483647 w 1645920"/>
                    <a:gd name="T45" fmla="*/ 2147483647 h 1719714"/>
                    <a:gd name="T46" fmla="*/ 2147483647 w 1645920"/>
                    <a:gd name="T47" fmla="*/ 2147483647 h 1719714"/>
                    <a:gd name="T48" fmla="*/ 2147483647 w 1645920"/>
                    <a:gd name="T49" fmla="*/ 2147483647 h 1719714"/>
                    <a:gd name="T50" fmla="*/ 2147483647 w 1645920"/>
                    <a:gd name="T51" fmla="*/ 2147483647 h 1719714"/>
                    <a:gd name="T52" fmla="*/ 2147483647 w 1645920"/>
                    <a:gd name="T53" fmla="*/ 2147483647 h 1719714"/>
                    <a:gd name="T54" fmla="*/ 2147483647 w 1645920"/>
                    <a:gd name="T55" fmla="*/ 2147483647 h 1719714"/>
                    <a:gd name="T56" fmla="*/ 1913917146 w 1645920"/>
                    <a:gd name="T57" fmla="*/ 2147483647 h 1719714"/>
                    <a:gd name="T58" fmla="*/ 261612989 w 1645920"/>
                    <a:gd name="T59" fmla="*/ 2147483647 h 1719714"/>
                    <a:gd name="T60" fmla="*/ 426848404 w 1645920"/>
                    <a:gd name="T61" fmla="*/ 2147483647 h 171971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645920"/>
                    <a:gd name="T94" fmla="*/ 0 h 1719714"/>
                    <a:gd name="T95" fmla="*/ 1645920 w 1645920"/>
                    <a:gd name="T96" fmla="*/ 1719714 h 171971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645920" h="1719714">
                      <a:moveTo>
                        <a:pt x="49731" y="1161448"/>
                      </a:moveTo>
                      <a:cubicBezTo>
                        <a:pt x="64169" y="1081238"/>
                        <a:pt x="91441" y="1084446"/>
                        <a:pt x="117108" y="1045945"/>
                      </a:cubicBezTo>
                      <a:cubicBezTo>
                        <a:pt x="142775" y="1007444"/>
                        <a:pt x="184485" y="960922"/>
                        <a:pt x="203735" y="930442"/>
                      </a:cubicBezTo>
                      <a:cubicBezTo>
                        <a:pt x="222985" y="899962"/>
                        <a:pt x="226194" y="882315"/>
                        <a:pt x="232611" y="863065"/>
                      </a:cubicBezTo>
                      <a:cubicBezTo>
                        <a:pt x="239028" y="843815"/>
                        <a:pt x="247049" y="837398"/>
                        <a:pt x="242236" y="814939"/>
                      </a:cubicBezTo>
                      <a:cubicBezTo>
                        <a:pt x="237423" y="792480"/>
                        <a:pt x="224590" y="766812"/>
                        <a:pt x="203735" y="728311"/>
                      </a:cubicBezTo>
                      <a:cubicBezTo>
                        <a:pt x="182880" y="689810"/>
                        <a:pt x="141171" y="641684"/>
                        <a:pt x="117108" y="583933"/>
                      </a:cubicBezTo>
                      <a:cubicBezTo>
                        <a:pt x="93045" y="526182"/>
                        <a:pt x="67377" y="439554"/>
                        <a:pt x="59356" y="381802"/>
                      </a:cubicBezTo>
                      <a:cubicBezTo>
                        <a:pt x="51335" y="324050"/>
                        <a:pt x="56147" y="283945"/>
                        <a:pt x="68981" y="237423"/>
                      </a:cubicBezTo>
                      <a:cubicBezTo>
                        <a:pt x="81815" y="190901"/>
                        <a:pt x="109086" y="139566"/>
                        <a:pt x="136358" y="102669"/>
                      </a:cubicBezTo>
                      <a:cubicBezTo>
                        <a:pt x="163630" y="65772"/>
                        <a:pt x="194110" y="32084"/>
                        <a:pt x="232611" y="16042"/>
                      </a:cubicBezTo>
                      <a:cubicBezTo>
                        <a:pt x="271112" y="0"/>
                        <a:pt x="319239" y="1604"/>
                        <a:pt x="367365" y="6417"/>
                      </a:cubicBezTo>
                      <a:cubicBezTo>
                        <a:pt x="415491" y="11230"/>
                        <a:pt x="471639" y="19251"/>
                        <a:pt x="521369" y="44918"/>
                      </a:cubicBezTo>
                      <a:cubicBezTo>
                        <a:pt x="571099" y="70585"/>
                        <a:pt x="620830" y="113899"/>
                        <a:pt x="665748" y="160421"/>
                      </a:cubicBezTo>
                      <a:cubicBezTo>
                        <a:pt x="710666" y="206943"/>
                        <a:pt x="757188" y="267903"/>
                        <a:pt x="790876" y="324050"/>
                      </a:cubicBezTo>
                      <a:cubicBezTo>
                        <a:pt x="824564" y="380197"/>
                        <a:pt x="837398" y="462012"/>
                        <a:pt x="867878" y="497305"/>
                      </a:cubicBezTo>
                      <a:cubicBezTo>
                        <a:pt x="898358" y="532598"/>
                        <a:pt x="911192" y="527785"/>
                        <a:pt x="973756" y="535806"/>
                      </a:cubicBezTo>
                      <a:cubicBezTo>
                        <a:pt x="1036320" y="543827"/>
                        <a:pt x="1158241" y="527785"/>
                        <a:pt x="1243264" y="545431"/>
                      </a:cubicBezTo>
                      <a:cubicBezTo>
                        <a:pt x="1328287" y="563077"/>
                        <a:pt x="1419727" y="591953"/>
                        <a:pt x="1483895" y="641684"/>
                      </a:cubicBezTo>
                      <a:cubicBezTo>
                        <a:pt x="1548063" y="691415"/>
                        <a:pt x="1610628" y="774834"/>
                        <a:pt x="1628274" y="843815"/>
                      </a:cubicBezTo>
                      <a:cubicBezTo>
                        <a:pt x="1645920" y="912796"/>
                        <a:pt x="1628274" y="996214"/>
                        <a:pt x="1589773" y="1055570"/>
                      </a:cubicBezTo>
                      <a:cubicBezTo>
                        <a:pt x="1551272" y="1114926"/>
                        <a:pt x="1487104" y="1169469"/>
                        <a:pt x="1397268" y="1199949"/>
                      </a:cubicBezTo>
                      <a:cubicBezTo>
                        <a:pt x="1307432" y="1230429"/>
                        <a:pt x="1132573" y="1233637"/>
                        <a:pt x="1050758" y="1238450"/>
                      </a:cubicBezTo>
                      <a:lnTo>
                        <a:pt x="906379" y="1228825"/>
                      </a:lnTo>
                      <a:cubicBezTo>
                        <a:pt x="874295" y="1227221"/>
                        <a:pt x="880712" y="1209575"/>
                        <a:pt x="858253" y="1228825"/>
                      </a:cubicBezTo>
                      <a:cubicBezTo>
                        <a:pt x="835794" y="1248075"/>
                        <a:pt x="811731" y="1286576"/>
                        <a:pt x="771626" y="1344328"/>
                      </a:cubicBezTo>
                      <a:cubicBezTo>
                        <a:pt x="731521" y="1402080"/>
                        <a:pt x="683394" y="1515979"/>
                        <a:pt x="617621" y="1575335"/>
                      </a:cubicBezTo>
                      <a:cubicBezTo>
                        <a:pt x="551848" y="1634691"/>
                        <a:pt x="442762" y="1681213"/>
                        <a:pt x="376990" y="1700463"/>
                      </a:cubicBezTo>
                      <a:cubicBezTo>
                        <a:pt x="311218" y="1719713"/>
                        <a:pt x="280738" y="1719714"/>
                        <a:pt x="222986" y="1690838"/>
                      </a:cubicBezTo>
                      <a:cubicBezTo>
                        <a:pt x="165234" y="1661962"/>
                        <a:pt x="60960" y="1615440"/>
                        <a:pt x="30480" y="1527208"/>
                      </a:cubicBezTo>
                      <a:cubicBezTo>
                        <a:pt x="0" y="1438976"/>
                        <a:pt x="35293" y="1241659"/>
                        <a:pt x="49731" y="1161448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" name="Freeform 56"/>
                <p:cNvSpPr>
                  <a:spLocks/>
                </p:cNvSpPr>
                <p:nvPr/>
              </p:nvSpPr>
              <p:spPr bwMode="auto">
                <a:xfrm rot="-2314612">
                  <a:off x="457200" y="1066801"/>
                  <a:ext cx="2608446" cy="2554704"/>
                </a:xfrm>
                <a:custGeom>
                  <a:avLst/>
                  <a:gdLst>
                    <a:gd name="T0" fmla="*/ 666812322 w 1621857"/>
                    <a:gd name="T1" fmla="*/ 2147483647 h 1613835"/>
                    <a:gd name="T2" fmla="*/ 21506594 w 1621857"/>
                    <a:gd name="T3" fmla="*/ 2147483647 h 1613835"/>
                    <a:gd name="T4" fmla="*/ 795871789 w 1621857"/>
                    <a:gd name="T5" fmla="*/ 2147483647 h 1613835"/>
                    <a:gd name="T6" fmla="*/ 2147483647 w 1621857"/>
                    <a:gd name="T7" fmla="*/ 2147483647 h 1613835"/>
                    <a:gd name="T8" fmla="*/ 2147483647 w 1621857"/>
                    <a:gd name="T9" fmla="*/ 2147483647 h 1613835"/>
                    <a:gd name="T10" fmla="*/ 2147483647 w 1621857"/>
                    <a:gd name="T11" fmla="*/ 2147483647 h 1613835"/>
                    <a:gd name="T12" fmla="*/ 2147483647 w 1621857"/>
                    <a:gd name="T13" fmla="*/ 1472374760 h 1613835"/>
                    <a:gd name="T14" fmla="*/ 2147483647 w 1621857"/>
                    <a:gd name="T15" fmla="*/ 156638884 h 1613835"/>
                    <a:gd name="T16" fmla="*/ 2147483647 w 1621857"/>
                    <a:gd name="T17" fmla="*/ 532565468 h 1613835"/>
                    <a:gd name="T18" fmla="*/ 2147483647 w 1621857"/>
                    <a:gd name="T19" fmla="*/ 1660339496 h 1613835"/>
                    <a:gd name="T20" fmla="*/ 2147483647 w 1621857"/>
                    <a:gd name="T21" fmla="*/ 2147483647 h 1613835"/>
                    <a:gd name="T22" fmla="*/ 2147483647 w 1621857"/>
                    <a:gd name="T23" fmla="*/ 2147483647 h 1613835"/>
                    <a:gd name="T24" fmla="*/ 2147483647 w 1621857"/>
                    <a:gd name="T25" fmla="*/ 2147483647 h 1613835"/>
                    <a:gd name="T26" fmla="*/ 2147483647 w 1621857"/>
                    <a:gd name="T27" fmla="*/ 2147483647 h 1613835"/>
                    <a:gd name="T28" fmla="*/ 2147483647 w 1621857"/>
                    <a:gd name="T29" fmla="*/ 2147483647 h 1613835"/>
                    <a:gd name="T30" fmla="*/ 2147483647 w 1621857"/>
                    <a:gd name="T31" fmla="*/ 2147483647 h 1613835"/>
                    <a:gd name="T32" fmla="*/ 2147483647 w 1621857"/>
                    <a:gd name="T33" fmla="*/ 2147483647 h 1613835"/>
                    <a:gd name="T34" fmla="*/ 2147483647 w 1621857"/>
                    <a:gd name="T35" fmla="*/ 2147483647 h 1613835"/>
                    <a:gd name="T36" fmla="*/ 2147483647 w 1621857"/>
                    <a:gd name="T37" fmla="*/ 2147483647 h 1613835"/>
                    <a:gd name="T38" fmla="*/ 2147483647 w 1621857"/>
                    <a:gd name="T39" fmla="*/ 2147483647 h 1613835"/>
                    <a:gd name="T40" fmla="*/ 2147483647 w 1621857"/>
                    <a:gd name="T41" fmla="*/ 2147483647 h 1613835"/>
                    <a:gd name="T42" fmla="*/ 2147483647 w 1621857"/>
                    <a:gd name="T43" fmla="*/ 2147483647 h 1613835"/>
                    <a:gd name="T44" fmla="*/ 2147483647 w 1621857"/>
                    <a:gd name="T45" fmla="*/ 2147483647 h 1613835"/>
                    <a:gd name="T46" fmla="*/ 2147483647 w 1621857"/>
                    <a:gd name="T47" fmla="*/ 2147483647 h 1613835"/>
                    <a:gd name="T48" fmla="*/ 2147483647 w 1621857"/>
                    <a:gd name="T49" fmla="*/ 2147483647 h 1613835"/>
                    <a:gd name="T50" fmla="*/ 2147483647 w 1621857"/>
                    <a:gd name="T51" fmla="*/ 2147483647 h 1613835"/>
                    <a:gd name="T52" fmla="*/ 2147483647 w 1621857"/>
                    <a:gd name="T53" fmla="*/ 2147483647 h 1613835"/>
                    <a:gd name="T54" fmla="*/ 2147483647 w 1621857"/>
                    <a:gd name="T55" fmla="*/ 2147483647 h 1613835"/>
                    <a:gd name="T56" fmla="*/ 666812322 w 1621857"/>
                    <a:gd name="T57" fmla="*/ 2147483647 h 161383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621857"/>
                    <a:gd name="T88" fmla="*/ 0 h 1613835"/>
                    <a:gd name="T89" fmla="*/ 1621857 w 1621857"/>
                    <a:gd name="T90" fmla="*/ 1613835 h 161383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621857" h="1613835">
                      <a:moveTo>
                        <a:pt x="49730" y="689810"/>
                      </a:moveTo>
                      <a:cubicBezTo>
                        <a:pt x="16042" y="640080"/>
                        <a:pt x="0" y="599974"/>
                        <a:pt x="1604" y="545431"/>
                      </a:cubicBezTo>
                      <a:cubicBezTo>
                        <a:pt x="3208" y="490888"/>
                        <a:pt x="17646" y="402656"/>
                        <a:pt x="59355" y="362551"/>
                      </a:cubicBezTo>
                      <a:cubicBezTo>
                        <a:pt x="101064" y="322446"/>
                        <a:pt x="181276" y="311216"/>
                        <a:pt x="251861" y="304799"/>
                      </a:cubicBezTo>
                      <a:lnTo>
                        <a:pt x="482867" y="324050"/>
                      </a:lnTo>
                      <a:cubicBezTo>
                        <a:pt x="551848" y="330467"/>
                        <a:pt x="604787" y="372177"/>
                        <a:pt x="665747" y="343301"/>
                      </a:cubicBezTo>
                      <a:cubicBezTo>
                        <a:pt x="726707" y="314425"/>
                        <a:pt x="778042" y="205338"/>
                        <a:pt x="848627" y="150795"/>
                      </a:cubicBezTo>
                      <a:cubicBezTo>
                        <a:pt x="919212" y="96252"/>
                        <a:pt x="1025091" y="32084"/>
                        <a:pt x="1089259" y="16042"/>
                      </a:cubicBezTo>
                      <a:cubicBezTo>
                        <a:pt x="1153427" y="0"/>
                        <a:pt x="1195137" y="28876"/>
                        <a:pt x="1233638" y="54543"/>
                      </a:cubicBezTo>
                      <a:cubicBezTo>
                        <a:pt x="1272139" y="80210"/>
                        <a:pt x="1301015" y="121920"/>
                        <a:pt x="1320265" y="170046"/>
                      </a:cubicBezTo>
                      <a:cubicBezTo>
                        <a:pt x="1339515" y="218172"/>
                        <a:pt x="1353954" y="277528"/>
                        <a:pt x="1349141" y="343301"/>
                      </a:cubicBezTo>
                      <a:cubicBezTo>
                        <a:pt x="1344328" y="409074"/>
                        <a:pt x="1301014" y="510139"/>
                        <a:pt x="1291389" y="564682"/>
                      </a:cubicBezTo>
                      <a:cubicBezTo>
                        <a:pt x="1281764" y="619225"/>
                        <a:pt x="1260909" y="625641"/>
                        <a:pt x="1291389" y="670559"/>
                      </a:cubicBezTo>
                      <a:cubicBezTo>
                        <a:pt x="1321869" y="715477"/>
                        <a:pt x="1421330" y="768416"/>
                        <a:pt x="1474269" y="834189"/>
                      </a:cubicBezTo>
                      <a:cubicBezTo>
                        <a:pt x="1527208" y="899962"/>
                        <a:pt x="1596189" y="991401"/>
                        <a:pt x="1609023" y="1065195"/>
                      </a:cubicBezTo>
                      <a:cubicBezTo>
                        <a:pt x="1621857" y="1138989"/>
                        <a:pt x="1604210" y="1233637"/>
                        <a:pt x="1551271" y="1276951"/>
                      </a:cubicBezTo>
                      <a:cubicBezTo>
                        <a:pt x="1498332" y="1320265"/>
                        <a:pt x="1371599" y="1321869"/>
                        <a:pt x="1291389" y="1325077"/>
                      </a:cubicBezTo>
                      <a:cubicBezTo>
                        <a:pt x="1211179" y="1328285"/>
                        <a:pt x="1116530" y="1305827"/>
                        <a:pt x="1070008" y="1296202"/>
                      </a:cubicBezTo>
                      <a:cubicBezTo>
                        <a:pt x="1023486" y="1286577"/>
                        <a:pt x="1037924" y="1267326"/>
                        <a:pt x="1012257" y="1267326"/>
                      </a:cubicBezTo>
                      <a:cubicBezTo>
                        <a:pt x="986590" y="1267326"/>
                        <a:pt x="944880" y="1273743"/>
                        <a:pt x="916004" y="1296202"/>
                      </a:cubicBezTo>
                      <a:cubicBezTo>
                        <a:pt x="887128" y="1318661"/>
                        <a:pt x="879107" y="1357161"/>
                        <a:pt x="839002" y="1402079"/>
                      </a:cubicBezTo>
                      <a:cubicBezTo>
                        <a:pt x="798897" y="1446997"/>
                        <a:pt x="741144" y="1533625"/>
                        <a:pt x="675372" y="1565709"/>
                      </a:cubicBezTo>
                      <a:cubicBezTo>
                        <a:pt x="609600" y="1597793"/>
                        <a:pt x="510138" y="1613835"/>
                        <a:pt x="444366" y="1594585"/>
                      </a:cubicBezTo>
                      <a:cubicBezTo>
                        <a:pt x="378594" y="1575335"/>
                        <a:pt x="304800" y="1527208"/>
                        <a:pt x="280737" y="1450206"/>
                      </a:cubicBezTo>
                      <a:cubicBezTo>
                        <a:pt x="256674" y="1373204"/>
                        <a:pt x="295175" y="1199949"/>
                        <a:pt x="299987" y="1132572"/>
                      </a:cubicBezTo>
                      <a:cubicBezTo>
                        <a:pt x="304799" y="1065195"/>
                        <a:pt x="306404" y="1071612"/>
                        <a:pt x="309612" y="1045945"/>
                      </a:cubicBezTo>
                      <a:cubicBezTo>
                        <a:pt x="312820" y="1020278"/>
                        <a:pt x="336884" y="1012256"/>
                        <a:pt x="319238" y="978568"/>
                      </a:cubicBezTo>
                      <a:cubicBezTo>
                        <a:pt x="301592" y="944880"/>
                        <a:pt x="250256" y="895149"/>
                        <a:pt x="203734" y="843814"/>
                      </a:cubicBezTo>
                      <a:cubicBezTo>
                        <a:pt x="157212" y="792479"/>
                        <a:pt x="83418" y="739540"/>
                        <a:pt x="49730" y="689810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" name="Rectangle 57"/>
                <p:cNvSpPr>
                  <a:spLocks noChangeArrowheads="1"/>
                </p:cNvSpPr>
                <p:nvPr/>
              </p:nvSpPr>
              <p:spPr bwMode="auto">
                <a:xfrm>
                  <a:off x="1676400" y="2286000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algn="ctr" eaLnBrk="0" hangingPunct="0"/>
                  <a:endParaRPr lang="en-US" sz="2400">
                    <a:latin typeface="Tahoma" pitchFamily="34" charset="0"/>
                  </a:endParaRPr>
                </a:p>
              </p:txBody>
            </p:sp>
            <p:cxnSp>
              <p:nvCxnSpPr>
                <p:cNvPr id="24" name="Straight Arrow Connector 5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676400" y="990600"/>
                  <a:ext cx="1447800" cy="1143000"/>
                </a:xfrm>
                <a:prstGeom prst="straightConnector1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25" name="Straight Arrow Connector 59"/>
                <p:cNvCxnSpPr>
                  <a:cxnSpLocks noChangeShapeType="1"/>
                </p:cNvCxnSpPr>
                <p:nvPr/>
              </p:nvCxnSpPr>
              <p:spPr bwMode="auto">
                <a:xfrm flipV="1">
                  <a:off x="1828800" y="2357735"/>
                  <a:ext cx="2334658" cy="4466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26" name="Straight Arrow Connector 60"/>
                <p:cNvCxnSpPr>
                  <a:cxnSpLocks noChangeShapeType="1"/>
                  <a:stCxn id="23" idx="3"/>
                </p:cNvCxnSpPr>
                <p:nvPr/>
              </p:nvCxnSpPr>
              <p:spPr bwMode="auto">
                <a:xfrm>
                  <a:off x="1828800" y="2362200"/>
                  <a:ext cx="1752600" cy="10668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</p:grpSp>
        </p:grpSp>
        <p:sp>
          <p:nvSpPr>
            <p:cNvPr id="4" name="TextBox 3"/>
            <p:cNvSpPr txBox="1"/>
            <p:nvPr/>
          </p:nvSpPr>
          <p:spPr>
            <a:xfrm>
              <a:off x="1869192" y="52080"/>
              <a:ext cx="584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v</a:t>
              </a:r>
              <a:r>
                <a:rPr lang="en-US" sz="1600" b="1" baseline="-25000" dirty="0" smtClean="0"/>
                <a:t>2</a:t>
              </a:r>
              <a:endParaRPr lang="en-US" sz="16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77506" y="1007642"/>
              <a:ext cx="584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33CC"/>
                  </a:solidFill>
                </a:rPr>
                <a:t>v</a:t>
              </a:r>
              <a:r>
                <a:rPr lang="en-US" sz="1600" b="1" baseline="-25000" dirty="0">
                  <a:solidFill>
                    <a:srgbClr val="0033CC"/>
                  </a:solidFill>
                </a:rPr>
                <a:t>3</a:t>
              </a:r>
              <a:endParaRPr lang="en-US" sz="1600" b="1" dirty="0">
                <a:solidFill>
                  <a:srgbClr val="0033CC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18938" y="1558141"/>
              <a:ext cx="584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v</a:t>
              </a:r>
              <a:r>
                <a:rPr lang="en-US" sz="1600" b="1" baseline="-25000" dirty="0">
                  <a:solidFill>
                    <a:srgbClr val="FF0000"/>
                  </a:solidFill>
                </a:rPr>
                <a:t>4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1867" y="1849397"/>
            <a:ext cx="5822164" cy="2384378"/>
            <a:chOff x="1494" y="4496982"/>
            <a:chExt cx="5822164" cy="2384378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4" y="4545182"/>
              <a:ext cx="3050606" cy="2336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12"/>
            <a:stretch/>
          </p:blipFill>
          <p:spPr bwMode="auto">
            <a:xfrm>
              <a:off x="2961568" y="4496982"/>
              <a:ext cx="2862090" cy="2352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546155" y="6550925"/>
              <a:ext cx="21796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B. </a:t>
              </a:r>
              <a:r>
                <a:rPr lang="en-US" sz="1400" b="1" dirty="0" err="1" smtClean="0">
                  <a:solidFill>
                    <a:srgbClr val="008000"/>
                  </a:solidFill>
                </a:rPr>
                <a:t>Schenke</a:t>
              </a:r>
              <a:r>
                <a:rPr lang="en-US" sz="1400" b="1" dirty="0" smtClean="0">
                  <a:solidFill>
                    <a:srgbClr val="008000"/>
                  </a:solidFill>
                </a:rPr>
                <a:t> et al., 2011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2862307" y="-46396"/>
            <a:ext cx="6127784" cy="63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</a:rPr>
              <a:t>Beyond v</a:t>
            </a:r>
            <a:r>
              <a:rPr lang="en-US" sz="2400" b="1" baseline="-25000" dirty="0" smtClean="0">
                <a:solidFill>
                  <a:srgbClr val="042B7F"/>
                </a:solidFill>
                <a:latin typeface="Comic Sans MS" pitchFamily="66" charset="0"/>
              </a:rPr>
              <a:t>2</a:t>
            </a:r>
            <a:r>
              <a:rPr lang="en-US" sz="2400" b="1" dirty="0" smtClean="0">
                <a:solidFill>
                  <a:srgbClr val="042B7F"/>
                </a:solidFill>
                <a:latin typeface="Comic Sans MS" pitchFamily="66" charset="0"/>
              </a:rPr>
              <a:t> to Quantify Near-Perfection</a:t>
            </a:r>
            <a:endParaRPr lang="en-US" sz="2400" b="1" dirty="0">
              <a:solidFill>
                <a:srgbClr val="042B7F"/>
              </a:solidFill>
              <a:latin typeface="Comic Sans MS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54212" y="465605"/>
            <a:ext cx="6077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D60093"/>
                </a:solidFill>
              </a:rPr>
              <a:t>Small shear viscosity of QGP permits lumpiness</a:t>
            </a:r>
            <a:r>
              <a:rPr lang="en-US" sz="1800" b="1" i="1" dirty="0">
                <a:solidFill>
                  <a:srgbClr val="D60093"/>
                </a:solidFill>
              </a:rPr>
              <a:t> </a:t>
            </a:r>
            <a:r>
              <a:rPr lang="en-US" sz="1800" b="1" i="1" dirty="0" smtClean="0">
                <a:solidFill>
                  <a:srgbClr val="D60093"/>
                </a:solidFill>
              </a:rPr>
              <a:t>&amp; asymmetry in initial density to seed higher than </a:t>
            </a:r>
            <a:r>
              <a:rPr lang="en-US" sz="1800" b="1" i="1" dirty="0" err="1" smtClean="0">
                <a:solidFill>
                  <a:srgbClr val="D60093"/>
                </a:solidFill>
              </a:rPr>
              <a:t>quadrupole</a:t>
            </a:r>
            <a:r>
              <a:rPr lang="en-US" sz="1800" b="1" i="1" dirty="0" smtClean="0">
                <a:solidFill>
                  <a:srgbClr val="D60093"/>
                </a:solidFill>
              </a:rPr>
              <a:t> patterns in emerging particle momenta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Recent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v</a:t>
            </a:r>
            <a:r>
              <a:rPr lang="en-US" sz="1800" b="1" i="1" baseline="-25000" dirty="0" err="1" smtClean="0">
                <a:solidFill>
                  <a:srgbClr val="0033CC"/>
                </a:solidFill>
              </a:rPr>
              <a:t>n</a:t>
            </a:r>
            <a:r>
              <a:rPr lang="en-US" sz="1800" b="1" i="1" dirty="0" smtClean="0">
                <a:solidFill>
                  <a:srgbClr val="0033CC"/>
                </a:solidFill>
              </a:rPr>
              <a:t> measurements and 3+1-D event-by-event viscous hydro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calcs</a:t>
            </a:r>
            <a:r>
              <a:rPr lang="en-US" sz="1800" b="1" i="1" dirty="0" smtClean="0">
                <a:solidFill>
                  <a:srgbClr val="0033CC"/>
                </a:solidFill>
              </a:rPr>
              <a:t>. </a:t>
            </a:r>
            <a:r>
              <a:rPr lang="en-US" sz="1800" b="1" i="1" dirty="0" smtClean="0">
                <a:solidFill>
                  <a:srgbClr val="0033CC"/>
                </a:solidFill>
                <a:sym typeface="Symbol"/>
              </a:rPr>
              <a:t> path to quantifying /s </a:t>
            </a:r>
            <a:endParaRPr lang="en-US" sz="1800" b="1" i="1" dirty="0">
              <a:solidFill>
                <a:srgbClr val="0033CC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980813" y="1981443"/>
            <a:ext cx="3157081" cy="2191724"/>
            <a:chOff x="5980813" y="1981443"/>
            <a:chExt cx="3157081" cy="2191724"/>
          </a:xfrm>
        </p:grpSpPr>
        <p:pic>
          <p:nvPicPr>
            <p:cNvPr id="37" name="Picture 3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0813" y="1981443"/>
              <a:ext cx="3157081" cy="219172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sp>
          <p:nvSpPr>
            <p:cNvPr id="41" name="TextBox 40"/>
            <p:cNvSpPr txBox="1"/>
            <p:nvPr/>
          </p:nvSpPr>
          <p:spPr>
            <a:xfrm>
              <a:off x="6583677" y="3305910"/>
              <a:ext cx="2293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Higher </a:t>
              </a:r>
              <a:r>
                <a:rPr lang="en-US" sz="1400" b="1" dirty="0" err="1" smtClean="0">
                  <a:solidFill>
                    <a:srgbClr val="008000"/>
                  </a:solidFill>
                </a:rPr>
                <a:t>multipoles</a:t>
              </a:r>
              <a:r>
                <a:rPr lang="en-US" sz="1400" b="1" dirty="0" smtClean="0">
                  <a:solidFill>
                    <a:srgbClr val="008000"/>
                  </a:solidFill>
                </a:rPr>
                <a:t>     more rapidly damped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621705" y="4191571"/>
            <a:ext cx="3920974" cy="2687679"/>
            <a:chOff x="1621705" y="4191571"/>
            <a:chExt cx="3920974" cy="2687679"/>
          </a:xfrm>
        </p:grpSpPr>
        <p:pic>
          <p:nvPicPr>
            <p:cNvPr id="38" name="Picture 37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705" y="4191571"/>
              <a:ext cx="3864728" cy="268767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sp>
          <p:nvSpPr>
            <p:cNvPr id="43" name="TextBox 42"/>
            <p:cNvSpPr txBox="1"/>
            <p:nvPr/>
          </p:nvSpPr>
          <p:spPr>
            <a:xfrm>
              <a:off x="3621777" y="4332848"/>
              <a:ext cx="19209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at quantum limit</a:t>
              </a:r>
              <a:endParaRPr lang="en-US" sz="1400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17588" y="4177503"/>
            <a:ext cx="3813183" cy="2708633"/>
            <a:chOff x="5317588" y="4177503"/>
            <a:chExt cx="3813183" cy="2708633"/>
          </a:xfrm>
        </p:grpSpPr>
        <p:pic>
          <p:nvPicPr>
            <p:cNvPr id="39" name="Picture 38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588" y="4177503"/>
              <a:ext cx="3813183" cy="270863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sp>
          <p:nvSpPr>
            <p:cNvPr id="44" name="TextBox 43"/>
            <p:cNvSpPr txBox="1"/>
            <p:nvPr/>
          </p:nvSpPr>
          <p:spPr>
            <a:xfrm>
              <a:off x="7026145" y="4332848"/>
              <a:ext cx="19209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twice quantum limit</a:t>
              </a:r>
              <a:endParaRPr lang="en-US" sz="1400" b="1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84408" y="4290047"/>
            <a:ext cx="1726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D60093"/>
                </a:solidFill>
              </a:rPr>
              <a:t>Comparison to new PHENIX data for v</a:t>
            </a:r>
            <a:r>
              <a:rPr lang="en-US" sz="1800" b="1" i="1" baseline="-25000" dirty="0" smtClean="0">
                <a:solidFill>
                  <a:srgbClr val="D60093"/>
                </a:solidFill>
              </a:rPr>
              <a:t>2,3,4</a:t>
            </a:r>
            <a:r>
              <a:rPr lang="en-US" sz="1800" b="1" i="1" dirty="0" smtClean="0">
                <a:solidFill>
                  <a:srgbClr val="D60093"/>
                </a:solidFill>
              </a:rPr>
              <a:t> </a:t>
            </a:r>
            <a:r>
              <a:rPr lang="en-US" sz="1800" b="1" i="1" dirty="0" smtClean="0">
                <a:solidFill>
                  <a:srgbClr val="D60093"/>
                </a:solidFill>
                <a:sym typeface="Symbol"/>
              </a:rPr>
              <a:t>  /s very close to lower quantum bound !</a:t>
            </a:r>
            <a:endParaRPr lang="en-US" sz="1800" b="1" i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7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253" y="1985724"/>
            <a:ext cx="3306271" cy="4885540"/>
            <a:chOff x="24253" y="1985724"/>
            <a:chExt cx="3306271" cy="488554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1" y="2074228"/>
              <a:ext cx="3305443" cy="4797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43132" y="5181600"/>
              <a:ext cx="233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MC </a:t>
              </a:r>
              <a:r>
                <a:rPr lang="en-US" sz="1400" b="1" dirty="0" err="1" smtClean="0"/>
                <a:t>Glauber</a:t>
              </a:r>
              <a:r>
                <a:rPr lang="en-US" sz="1400" b="1" dirty="0" smtClean="0"/>
                <a:t> – N </a:t>
              </a:r>
              <a:r>
                <a:rPr lang="en-US" sz="1400" b="1" dirty="0" err="1" smtClean="0"/>
                <a:t>pos’ns</a:t>
              </a:r>
              <a:r>
                <a:rPr lang="en-US" sz="1400" b="1" dirty="0" smtClean="0"/>
                <a:t> only</a:t>
              </a:r>
              <a:endParaRPr lang="en-US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3132" y="3543300"/>
              <a:ext cx="2338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MC KLN – N </a:t>
              </a:r>
              <a:r>
                <a:rPr lang="en-US" sz="1400" b="1" dirty="0" err="1" smtClean="0"/>
                <a:t>pos’ns</a:t>
              </a:r>
              <a:r>
                <a:rPr lang="en-US" sz="1400" b="1" dirty="0" smtClean="0"/>
                <a:t> only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9306" y="1985724"/>
              <a:ext cx="2862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Impact parameter dependent gluon                          saturation</a:t>
              </a:r>
              <a:endParaRPr lang="en-US" sz="1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1360268" y="4153757"/>
              <a:ext cx="30768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B. </a:t>
              </a:r>
              <a:r>
                <a:rPr lang="en-US" sz="1400" dirty="0" err="1" smtClean="0">
                  <a:solidFill>
                    <a:srgbClr val="008000"/>
                  </a:solidFill>
                </a:rPr>
                <a:t>Schenke</a:t>
              </a:r>
              <a:r>
                <a:rPr lang="en-US" sz="1400" dirty="0" smtClean="0">
                  <a:solidFill>
                    <a:srgbClr val="008000"/>
                  </a:solidFill>
                </a:rPr>
                <a:t> </a:t>
              </a:r>
              <a:r>
                <a:rPr lang="en-US" sz="1400" i="1" dirty="0" smtClean="0">
                  <a:solidFill>
                    <a:srgbClr val="008000"/>
                  </a:solidFill>
                </a:rPr>
                <a:t>et al., </a:t>
              </a:r>
              <a:r>
                <a:rPr lang="en-US" sz="1400" dirty="0" smtClean="0">
                  <a:solidFill>
                    <a:srgbClr val="008000"/>
                  </a:solidFill>
                </a:rPr>
                <a:t>arXiv:1202.6646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5875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b="1" i="1" dirty="0" smtClean="0">
                <a:solidFill>
                  <a:srgbClr val="042B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Next Steps: Constraining Initial Fluctuations</a:t>
            </a:r>
            <a:endParaRPr lang="en-US" b="1" i="1" dirty="0">
              <a:solidFill>
                <a:srgbClr val="042B7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ＭＳ Ｐゴシック" pitchFamily="36" charset="-128"/>
              <a:cs typeface="+mn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463" y="4367253"/>
            <a:ext cx="4003431" cy="250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61612" y="4301260"/>
            <a:ext cx="2799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Fluctuations can be constrained by odd vs. even flow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har-monics</a:t>
            </a:r>
            <a:r>
              <a:rPr lang="en-US" sz="1800" b="1" i="1" dirty="0" smtClean="0">
                <a:solidFill>
                  <a:srgbClr val="0033CC"/>
                </a:solidFill>
              </a:rPr>
              <a:t>, as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fcn</a:t>
            </a:r>
            <a:r>
              <a:rPr lang="en-US" sz="1800" b="1" i="1" dirty="0" smtClean="0">
                <a:solidFill>
                  <a:srgbClr val="0033CC"/>
                </a:solidFill>
              </a:rPr>
              <a:t>. </a:t>
            </a:r>
            <a:r>
              <a:rPr lang="en-US" sz="1800" b="1" i="1" dirty="0">
                <a:solidFill>
                  <a:srgbClr val="0033CC"/>
                </a:solidFill>
              </a:rPr>
              <a:t>o</a:t>
            </a:r>
            <a:r>
              <a:rPr lang="en-US" sz="1800" b="1" i="1" dirty="0" smtClean="0">
                <a:solidFill>
                  <a:srgbClr val="0033CC"/>
                </a:solidFill>
              </a:rPr>
              <a:t>f rapidity, &amp; for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asym</a:t>
            </a:r>
            <a:r>
              <a:rPr lang="en-US" sz="1800" b="1" i="1" dirty="0" smtClean="0">
                <a:solidFill>
                  <a:srgbClr val="0033CC"/>
                </a:solidFill>
              </a:rPr>
              <a:t>. vs. </a:t>
            </a:r>
            <a:r>
              <a:rPr lang="en-US" sz="1800" b="1" i="1" dirty="0" err="1" smtClean="0">
                <a:solidFill>
                  <a:srgbClr val="0033CC"/>
                </a:solidFill>
              </a:rPr>
              <a:t>symm</a:t>
            </a:r>
            <a:r>
              <a:rPr lang="en-US" sz="1800" b="1" i="1" dirty="0" smtClean="0">
                <a:solidFill>
                  <a:srgbClr val="0033CC"/>
                </a:solidFill>
              </a:rPr>
              <a:t>. beams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D60093"/>
                </a:solidFill>
              </a:rPr>
              <a:t>Must be done together with pinning down </a:t>
            </a:r>
            <a:r>
              <a:rPr lang="en-US" sz="1800" b="1" i="1" dirty="0" smtClean="0">
                <a:solidFill>
                  <a:srgbClr val="D60093"/>
                </a:solidFill>
                <a:sym typeface="Symbol"/>
              </a:rPr>
              <a:t>/s</a:t>
            </a:r>
            <a:endParaRPr lang="en-US" sz="1800" b="1" i="1" dirty="0">
              <a:solidFill>
                <a:srgbClr val="D60093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629025" y="1668554"/>
            <a:ext cx="5514975" cy="2847467"/>
            <a:chOff x="3629025" y="1668554"/>
            <a:chExt cx="5514975" cy="2847467"/>
          </a:xfrm>
        </p:grpSpPr>
        <p:grpSp>
          <p:nvGrpSpPr>
            <p:cNvPr id="8" name="Group 7"/>
            <p:cNvGrpSpPr/>
            <p:nvPr/>
          </p:nvGrpSpPr>
          <p:grpSpPr>
            <a:xfrm>
              <a:off x="3629025" y="1668554"/>
              <a:ext cx="5514975" cy="2743200"/>
              <a:chOff x="3629025" y="1722529"/>
              <a:chExt cx="5514975" cy="2743200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9025" y="1722529"/>
                <a:ext cx="5514975" cy="274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330650" y="1869936"/>
                <a:ext cx="18195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Central rapidity</a:t>
                </a:r>
                <a:endParaRPr lang="en-US" sz="14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94659" y="1868447"/>
                <a:ext cx="18195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Forward rapidity</a:t>
                </a:r>
                <a:endParaRPr lang="en-US" sz="1400" dirty="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361304" y="3992801"/>
              <a:ext cx="2614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8000"/>
                  </a:solidFill>
                </a:rPr>
                <a:t>A. Dumitru </a:t>
              </a:r>
              <a:r>
                <a:rPr lang="en-US" sz="1400" i="1" dirty="0" smtClean="0">
                  <a:solidFill>
                    <a:srgbClr val="008000"/>
                  </a:solidFill>
                </a:rPr>
                <a:t>et al., </a:t>
              </a:r>
              <a:r>
                <a:rPr lang="en-US" sz="1400" dirty="0" smtClean="0">
                  <a:solidFill>
                    <a:srgbClr val="008000"/>
                  </a:solidFill>
                </a:rPr>
                <a:t>PL B706, 219 (2011)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79632" y="533400"/>
            <a:ext cx="84054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0033CC"/>
                </a:solidFill>
              </a:rPr>
              <a:t>Initial density fluctuations influence RHIC collision evolution, just as inflation-era quantum fluctuations seed universe’s large-scale structure.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i="1" dirty="0" smtClean="0">
                <a:solidFill>
                  <a:srgbClr val="D60093"/>
                </a:solidFill>
              </a:rPr>
              <a:t>Is it just initial nucleon positions, or also color charge (i.e.,</a:t>
            </a:r>
            <a:r>
              <a:rPr lang="en-US" sz="1800" b="1" i="1" dirty="0">
                <a:solidFill>
                  <a:srgbClr val="D60093"/>
                </a:solidFill>
              </a:rPr>
              <a:t> </a:t>
            </a:r>
            <a:r>
              <a:rPr lang="en-US" sz="1800" b="1" i="1" dirty="0" smtClean="0">
                <a:solidFill>
                  <a:srgbClr val="D60093"/>
                </a:solidFill>
              </a:rPr>
              <a:t>gluon field) distributions, that fluctuate? The two yield different characteristic length scales and rapidity dependence.</a:t>
            </a:r>
            <a:endParaRPr lang="en-US" sz="1800" b="1" i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3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17332</TotalTime>
  <Words>4229</Words>
  <Application>Microsoft Office PowerPoint</Application>
  <PresentationFormat>On-screen Show (4:3)</PresentationFormat>
  <Paragraphs>543</Paragraphs>
  <Slides>31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Blank Presentation</vt:lpstr>
      <vt:lpstr>Equation</vt:lpstr>
      <vt:lpstr>Recent Results from RHIC</vt:lpstr>
      <vt:lpstr>PowerPoint Presentation</vt:lpstr>
      <vt:lpstr>PowerPoint Presentation</vt:lpstr>
      <vt:lpstr>PowerPoint Presentation</vt:lpstr>
      <vt:lpstr>PowerPoint Presentation</vt:lpstr>
      <vt:lpstr>Expansion of the little bang: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Gagnon</dc:creator>
  <cp:lastModifiedBy>Vigdor, Steven</cp:lastModifiedBy>
  <cp:revision>400</cp:revision>
  <cp:lastPrinted>2007-07-02T19:06:14Z</cp:lastPrinted>
  <dcterms:created xsi:type="dcterms:W3CDTF">2007-06-28T20:22:43Z</dcterms:created>
  <dcterms:modified xsi:type="dcterms:W3CDTF">2012-05-31T12:39:15Z</dcterms:modified>
</cp:coreProperties>
</file>